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93455" r:id="rId4"/>
  </p:sldMasterIdLst>
  <p:notesMasterIdLst>
    <p:notesMasterId r:id="rId21"/>
  </p:notesMasterIdLst>
  <p:handoutMasterIdLst>
    <p:handoutMasterId r:id="rId22"/>
  </p:handoutMasterIdLst>
  <p:sldIdLst>
    <p:sldId id="258" r:id="rId5"/>
    <p:sldId id="321" r:id="rId6"/>
    <p:sldId id="345" r:id="rId7"/>
    <p:sldId id="329" r:id="rId8"/>
    <p:sldId id="340" r:id="rId9"/>
    <p:sldId id="342" r:id="rId10"/>
    <p:sldId id="335" r:id="rId11"/>
    <p:sldId id="337" r:id="rId12"/>
    <p:sldId id="322" r:id="rId13"/>
    <p:sldId id="343" r:id="rId14"/>
    <p:sldId id="324" r:id="rId15"/>
    <p:sldId id="339" r:id="rId16"/>
    <p:sldId id="328" r:id="rId17"/>
    <p:sldId id="327" r:id="rId18"/>
    <p:sldId id="346" r:id="rId19"/>
    <p:sldId id="344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32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8" autoAdjust="0"/>
    <p:restoredTop sz="94677" autoAdjust="0"/>
  </p:normalViewPr>
  <p:slideViewPr>
    <p:cSldViewPr snapToGrid="0" snapToObjects="1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41" d="100"/>
          <a:sy n="141" d="100"/>
        </p:scale>
        <p:origin x="-4256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9B8BA-6552-6A4C-AF70-3463A3B69B9E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562C-70B0-DE40-91F5-3016635EC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12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6E0B7-6FF3-A041-9206-AC1A93E91E16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4CA57-176E-2E4C-8F2F-E75EEFE2F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52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HelveticaNeueCyr-Light"/>
                <a:cs typeface="HelveticaNeueCyr-Light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Изображение 8" descr="Znak_CINS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65" y="6347339"/>
            <a:ext cx="374135" cy="374135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556054" y="919892"/>
            <a:ext cx="813074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FuturaFuturisC"/>
          <a:ea typeface="+mj-ea"/>
          <a:cs typeface="FuturaFuturisC"/>
        </a:defRPr>
      </a:lvl1pPr>
    </p:titleStyle>
    <p:bodyStyle>
      <a:lvl1pPr marL="0" indent="0" algn="l" defTabSz="457200" rtl="0" eaLnBrk="1" latinLnBrk="0" hangingPunct="1">
        <a:spcBef>
          <a:spcPts val="300"/>
        </a:spcBef>
        <a:buFont typeface="Arial"/>
        <a:buNone/>
        <a:defRPr sz="2400" b="1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1pPr>
      <a:lvl2pPr marL="0" indent="0" algn="l" defTabSz="457200" rtl="0" eaLnBrk="1" latinLnBrk="0" hangingPunct="1">
        <a:spcBef>
          <a:spcPts val="300"/>
        </a:spcBef>
        <a:buFont typeface="Arial"/>
        <a:buNone/>
        <a:defRPr sz="2200" b="1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2pPr>
      <a:lvl3pPr marL="288000" indent="-288000" algn="l" defTabSz="457200" rtl="0" eaLnBrk="1" latinLnBrk="0" hangingPunct="1">
        <a:spcBef>
          <a:spcPts val="300"/>
        </a:spcBef>
        <a:buClr>
          <a:srgbClr val="D99322"/>
        </a:buClr>
        <a:buFont typeface="Arial"/>
        <a:buChar char="•"/>
        <a:defRPr sz="20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3pPr>
      <a:lvl4pPr marL="572400" indent="-285750" algn="l" defTabSz="457200" rtl="0" eaLnBrk="1" latinLnBrk="0" hangingPunct="1">
        <a:spcBef>
          <a:spcPts val="300"/>
        </a:spcBef>
        <a:buClr>
          <a:srgbClr val="D99322"/>
        </a:buClr>
        <a:buFont typeface="Arial"/>
        <a:buChar char="•"/>
        <a:defRPr sz="18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4pPr>
      <a:lvl5pPr marL="748800" indent="-171450" algn="l" defTabSz="457200" rtl="0" eaLnBrk="1" latinLnBrk="0" hangingPunct="1">
        <a:spcBef>
          <a:spcPts val="300"/>
        </a:spcBef>
        <a:buFont typeface="Arial"/>
        <a:buChar char="•"/>
        <a:defRPr sz="16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ru/staff/msemenov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mirror/pubs/share/859128952.pd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91872" y="2213920"/>
            <a:ext cx="8370277" cy="1569660"/>
          </a:xfrm>
        </p:spPr>
        <p:txBody>
          <a:bodyPr wrap="square" lIns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Topics, Research Agenda,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Cooperation </a:t>
            </a:r>
            <a:r>
              <a:rPr lang="en-US" sz="3200" dirty="0" smtClean="0"/>
              <a:t>Principles</a:t>
            </a:r>
            <a:endParaRPr lang="en-GB" sz="3200" baseline="30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54667" y="4310078"/>
            <a:ext cx="593372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Название 1"/>
          <p:cNvSpPr txBox="1">
            <a:spLocks/>
          </p:cNvSpPr>
          <p:nvPr/>
        </p:nvSpPr>
        <p:spPr>
          <a:xfrm>
            <a:off x="1354667" y="4484070"/>
            <a:ext cx="7080032" cy="2185214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FuturaFuturisC"/>
                <a:ea typeface="+mj-ea"/>
                <a:cs typeface="FuturaFuturisC"/>
              </a:defRPr>
            </a:lvl1pPr>
          </a:lstStyle>
          <a:p>
            <a:r>
              <a:rPr lang="en-US" sz="1800" b="1" dirty="0" smtClean="0">
                <a:latin typeface="HelveticaNeueCyr-Roman"/>
                <a:cs typeface="HelveticaNeueCyr-Light"/>
                <a:hlinkClick r:id="rId2"/>
              </a:rPr>
              <a:t>Maria Semenova</a:t>
            </a:r>
            <a:r>
              <a:rPr lang="ru-RU" sz="1800" b="1" dirty="0" smtClean="0">
                <a:latin typeface="HelveticaNeueCyr-Roman"/>
                <a:cs typeface="HelveticaNeueCyr-Light"/>
              </a:rPr>
              <a:t> (</a:t>
            </a:r>
            <a:r>
              <a:rPr lang="en-US" sz="1800" b="1" dirty="0" smtClean="0">
                <a:latin typeface="HelveticaNeueCyr-Roman"/>
                <a:cs typeface="HelveticaNeueCyr-Light"/>
              </a:rPr>
              <a:t>msemenova@hse.ru)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HelveticaNeueCyr-Roman"/>
                <a:cs typeface="HelveticaNeueCyr-Light"/>
              </a:rPr>
              <a:t>Head of the Laboratory for Banking Studies, FES</a:t>
            </a:r>
            <a:r>
              <a:rPr lang="en-US" sz="1800" dirty="0" smtClean="0">
                <a:latin typeface="HelveticaNeueCyr-Roman"/>
                <a:cs typeface="HelveticaNeueCyr-Light"/>
              </a:rPr>
              <a:t> </a:t>
            </a:r>
            <a:r>
              <a:rPr lang="en-US" sz="1800" dirty="0" smtClean="0">
                <a:latin typeface="HelveticaNeueCyr-Roman"/>
                <a:cs typeface="HelveticaNeueCyr-Light"/>
              </a:rPr>
              <a:t>HSE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HelveticaNeueCyr-Roman"/>
                <a:cs typeface="HelveticaNeueCyr-Light"/>
              </a:rPr>
              <a:t>Associate Professor, School of Finance, </a:t>
            </a:r>
            <a:r>
              <a:rPr lang="en-US" sz="1800" dirty="0" smtClean="0">
                <a:latin typeface="HelveticaNeueCyr-Roman"/>
                <a:cs typeface="HelveticaNeueCyr-Light"/>
              </a:rPr>
              <a:t>HSE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HelveticaNeueCyr-Roman"/>
              <a:cs typeface="HelveticaNeueCyr-Ligh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HelveticaNeueCyr-Roman"/>
                <a:cs typeface="HelveticaNeueCyr-Light"/>
              </a:rPr>
              <a:t>At ICEF: Lectures on the art of research and supervising student papers</a:t>
            </a:r>
            <a:endParaRPr lang="en-US" sz="1800" dirty="0">
              <a:latin typeface="HelveticaNeueCyr-Roman"/>
              <a:cs typeface="HelveticaNeueCyr-Light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latin typeface="HelveticaNeueCyr-Light"/>
              <a:cs typeface="HelveticaNeueCyr-Light"/>
            </a:endParaRPr>
          </a:p>
        </p:txBody>
      </p:sp>
    </p:spTree>
    <p:extLst>
      <p:ext uri="{BB962C8B-B14F-4D97-AF65-F5344CB8AC3E}">
        <p14:creationId xmlns:p14="http://schemas.microsoft.com/office/powerpoint/2010/main" val="239304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Deposit insurance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4884217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Designed to resolve bank bankruptcies efficiently and increase trust to banks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Aims at banking system stability, but produces moral hazard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Should be priced fairly according to bank risks, but it does not work when systemic risk is realized or a simultaneous failure occurs (the recent US case is a good example)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/>
          </a:p>
          <a:p>
            <a:r>
              <a:rPr lang="en-US" b="0" i="1" dirty="0" smtClean="0"/>
              <a:t>Questions: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/>
              <a:t>H</a:t>
            </a:r>
            <a:r>
              <a:rPr lang="en-US" b="0" dirty="0" smtClean="0"/>
              <a:t>ow to design the DIS optimally?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Are there other mechanisms for the current “new normal”? Guaranteeing instead of insuring?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60577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</a:t>
            </a:r>
            <a:r>
              <a:rPr lang="en-US" dirty="0" smtClean="0"/>
              <a:t>intermediation </a:t>
            </a:r>
            <a:r>
              <a:rPr lang="en-US" dirty="0" smtClean="0"/>
              <a:t>in </a:t>
            </a:r>
            <a:r>
              <a:rPr lang="en-US" dirty="0" smtClean="0"/>
              <a:t>credit </a:t>
            </a:r>
            <a:r>
              <a:rPr lang="en-US" dirty="0"/>
              <a:t>m</a:t>
            </a:r>
            <a:r>
              <a:rPr lang="en-US" dirty="0" smtClean="0"/>
              <a:t>arkets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02407"/>
            <a:ext cx="8229600" cy="575559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Credit bureaus and credit registries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Doing Business 2017: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r>
              <a:rPr lang="en-US" b="0" i="1" dirty="0" smtClean="0"/>
              <a:t>Questions: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Influence of institutional factors?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/>
              <a:t>Creditor rights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/>
              <a:t>Collateral </a:t>
            </a:r>
            <a:r>
              <a:rPr lang="en-US" dirty="0" smtClean="0"/>
              <a:t>registries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95" y="1852564"/>
            <a:ext cx="4415297" cy="3265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692" y="1993661"/>
            <a:ext cx="4679198" cy="324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77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Non-bank banking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1004"/>
            <a:ext cx="8229600" cy="4925160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 VS banks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Regulatory differences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b="0" dirty="0" smtClean="0"/>
              <a:t>Competition VS efficien</a:t>
            </a:r>
            <a:r>
              <a:rPr lang="en-US" sz="2200" dirty="0" smtClean="0"/>
              <a:t>t market sharing</a:t>
            </a:r>
            <a:endParaRPr lang="en-US" sz="2200" b="0" dirty="0" smtClean="0"/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Microfinance: efficient business models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b="0" dirty="0" smtClean="0"/>
              <a:t>Social aspect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 as a source of economic growth (e.g. via SMEs)</a:t>
            </a: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Other sources of funds, coming outside the financial institutions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Non-economic sources of credit discipline </a:t>
            </a:r>
            <a:r>
              <a:rPr lang="en-US" sz="2200" b="0" dirty="0" smtClean="0"/>
              <a:t> </a:t>
            </a:r>
            <a:endParaRPr lang="en-US" sz="2200" b="0" dirty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7746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finance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19116"/>
            <a:ext cx="8229600" cy="5390866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Using the banks for savings vs borrowings vs payments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Or a combination?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influences the choice?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Credit: rationing vs borrower choice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Non-banking markets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whole range of new payment services and cashless payment </a:t>
            </a:r>
            <a:r>
              <a:rPr lang="en-US" b="0" dirty="0" smtClean="0"/>
              <a:t>instruments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influences the choice?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What makes to hol</a:t>
            </a:r>
            <a:r>
              <a:rPr lang="en-US" dirty="0" smtClean="0"/>
              <a:t>d a bundle?</a:t>
            </a:r>
            <a:r>
              <a:rPr lang="en-US" b="0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Non-financial factors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Financial literacy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Trust to banks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…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67359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6412"/>
            <a:ext cx="8550322" cy="5472752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 regulation: how regulatory differences influence banking markets’ outcomes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/>
              <a:t>Banking in Russian regions: access to finance</a:t>
            </a:r>
            <a:r>
              <a:rPr lang="ru-RU" sz="2200" b="0" dirty="0"/>
              <a:t>,</a:t>
            </a:r>
            <a:r>
              <a:rPr lang="en-US" sz="2200" b="0" dirty="0"/>
              <a:t> involvement into banking markets, bank regional development…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Banks and Financial </a:t>
            </a:r>
            <a:r>
              <a:rPr lang="en-US" sz="2200" b="0" dirty="0"/>
              <a:t>innovations, </a:t>
            </a:r>
            <a:r>
              <a:rPr lang="en-US" sz="2200" b="0" dirty="0" err="1"/>
              <a:t>FinTech</a:t>
            </a:r>
            <a:r>
              <a:rPr lang="en-US" sz="2200" b="0" dirty="0"/>
              <a:t>, etc</a:t>
            </a:r>
            <a:r>
              <a:rPr lang="en-US" sz="2200" b="0" dirty="0" smtClean="0"/>
              <a:t>… (if you know how to measure it)</a:t>
            </a: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ESG </a:t>
            </a:r>
            <a:r>
              <a:rPr lang="en-US" sz="2200" b="0" dirty="0"/>
              <a:t>and banking: does it pay-off to be green</a:t>
            </a:r>
            <a:r>
              <a:rPr lang="en-US" sz="2200" b="0" dirty="0" smtClean="0"/>
              <a:t>? (if you have the data on being green)</a:t>
            </a: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/>
              <a:t>Corporate governance in banks: how different </a:t>
            </a:r>
            <a:r>
              <a:rPr lang="en-US" sz="2200" b="0" dirty="0" smtClean="0"/>
              <a:t>dimensions </a:t>
            </a:r>
            <a:r>
              <a:rPr lang="en-US" sz="2200" b="0" dirty="0"/>
              <a:t>influence bank risks and outcomes  </a:t>
            </a:r>
            <a:r>
              <a:rPr lang="en-US" sz="2200" b="0" dirty="0" smtClean="0"/>
              <a:t>(if you have the data on CG)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Banking and the real economy: how banks save the </a:t>
            </a:r>
            <a:r>
              <a:rPr lang="en-US" sz="2200" b="0" dirty="0" smtClean="0"/>
              <a:t>day</a:t>
            </a:r>
          </a:p>
          <a:p>
            <a:pPr marL="6309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Banks and procurement</a:t>
            </a:r>
            <a:endParaRPr lang="en-US" sz="1800" b="0" dirty="0" smtClean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Islamic banking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endParaRPr 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11054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</a:t>
            </a:r>
            <a:r>
              <a:rPr lang="en-US" dirty="0" smtClean="0"/>
              <a:t>notes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con’t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6" y="1351128"/>
            <a:ext cx="8482084" cy="4967785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b="0" dirty="0" smtClean="0"/>
              <a:t>I’ll teach you a bit on how to deal with research projects</a:t>
            </a:r>
          </a:p>
          <a:p>
            <a:pPr marL="630900" lvl="2" indent="-342900">
              <a:buFont typeface="Arial" pitchFamily="34" charset="0"/>
              <a:buChar char="•"/>
            </a:pPr>
            <a:r>
              <a:rPr lang="en-US" sz="2200" dirty="0" smtClean="0"/>
              <a:t>Check your schedule on </a:t>
            </a:r>
            <a:r>
              <a:rPr lang="en-US" sz="2200" b="1" dirty="0" smtClean="0">
                <a:solidFill>
                  <a:srgbClr val="D99322"/>
                </a:solidFill>
              </a:rPr>
              <a:t>October </a:t>
            </a:r>
            <a:r>
              <a:rPr lang="en-US" sz="2200" b="1" dirty="0" smtClean="0">
                <a:solidFill>
                  <a:srgbClr val="D99322"/>
                </a:solidFill>
              </a:rPr>
              <a:t>1</a:t>
            </a:r>
            <a:r>
              <a:rPr lang="ru-RU" sz="2200" b="1" dirty="0" smtClean="0">
                <a:solidFill>
                  <a:srgbClr val="D99322"/>
                </a:solidFill>
              </a:rPr>
              <a:t>8 </a:t>
            </a:r>
            <a:r>
              <a:rPr lang="en-US" sz="2200" b="1" dirty="0" smtClean="0">
                <a:solidFill>
                  <a:srgbClr val="D99322"/>
                </a:solidFill>
              </a:rPr>
              <a:t>&amp; 21</a:t>
            </a:r>
            <a:endParaRPr lang="en-US" sz="2200" b="1" dirty="0" smtClean="0">
              <a:solidFill>
                <a:srgbClr val="D9932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b="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b="0" dirty="0" smtClean="0"/>
              <a:t>I’ll be happy to collaborate with you as potential colleagues, IF</a:t>
            </a:r>
            <a:r>
              <a:rPr lang="en-US" sz="2400" b="0" dirty="0" smtClean="0"/>
              <a:t>: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400" b="0" dirty="0" smtClean="0"/>
          </a:p>
          <a:p>
            <a:pPr marL="630900" lvl="2" indent="-342900">
              <a:buFont typeface="Arial" pitchFamily="34" charset="0"/>
              <a:buChar char="•"/>
            </a:pPr>
            <a:r>
              <a:rPr lang="en-US" sz="2200" b="0" dirty="0" smtClean="0"/>
              <a:t>You’re willing to taste the academic career and/or get some experience as a research assistant </a:t>
            </a:r>
          </a:p>
          <a:p>
            <a:pPr marL="630900" lvl="2" indent="-342900">
              <a:buFont typeface="Arial" pitchFamily="34" charset="0"/>
              <a:buChar char="•"/>
            </a:pPr>
            <a:r>
              <a:rPr lang="en-US" sz="2200" b="0" dirty="0" smtClean="0"/>
              <a:t>You perform well till December</a:t>
            </a:r>
          </a:p>
          <a:p>
            <a:pPr marL="630900" lvl="2" indent="-342900">
              <a:buFont typeface="Arial" pitchFamily="34" charset="0"/>
              <a:buChar char="•"/>
            </a:pPr>
            <a:r>
              <a:rPr lang="en-US" sz="2200" b="0" dirty="0" smtClean="0"/>
              <a:t>You can join the </a:t>
            </a:r>
            <a:r>
              <a:rPr lang="en-US" sz="2200" b="0" dirty="0" err="1" smtClean="0"/>
              <a:t>LaBS</a:t>
            </a:r>
            <a:r>
              <a:rPr lang="en-US" sz="2200" b="0" dirty="0" smtClean="0"/>
              <a:t> </a:t>
            </a:r>
            <a:r>
              <a:rPr lang="en-US" sz="2200" b="0" dirty="0" smtClean="0"/>
              <a:t>team with your diploma </a:t>
            </a:r>
            <a:r>
              <a:rPr lang="en-US" sz="2200" b="0" dirty="0" smtClean="0"/>
              <a:t>project</a:t>
            </a:r>
          </a:p>
          <a:p>
            <a:pPr lvl="1"/>
            <a:endParaRPr lang="en-US" sz="2400" b="0" dirty="0"/>
          </a:p>
          <a:p>
            <a:pPr lvl="1"/>
            <a:r>
              <a:rPr lang="en-US" sz="2400" b="0" dirty="0" smtClean="0"/>
              <a:t>…and </a:t>
            </a:r>
            <a:r>
              <a:rPr lang="en-US" sz="2400" b="0" dirty="0" smtClean="0"/>
              <a:t>yes, it’s a formal </a:t>
            </a:r>
            <a:r>
              <a:rPr lang="en-US" sz="2400" b="0" dirty="0" smtClean="0"/>
              <a:t>employment, real </a:t>
            </a:r>
            <a:r>
              <a:rPr lang="en-US" sz="2400" b="0" dirty="0" smtClean="0"/>
              <a:t>job, you’re paid for it, etc.  </a:t>
            </a:r>
          </a:p>
          <a:p>
            <a:pPr marL="630900" lvl="2" indent="-342900">
              <a:buFont typeface="Arial" pitchFamily="34" charset="0"/>
              <a:buChar char="•"/>
            </a:pPr>
            <a:endParaRPr lang="en-US" sz="2400" b="0" dirty="0"/>
          </a:p>
          <a:p>
            <a:pPr marL="630900" lvl="2" indent="-342900">
              <a:buFont typeface="Arial" pitchFamily="34" charset="0"/>
              <a:buChar char="•"/>
            </a:pPr>
            <a:endParaRPr lang="en-US" sz="2400" b="0" dirty="0" smtClean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26111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4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187355"/>
            <a:ext cx="8601343" cy="54954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Main areas of interest and expertise:</a:t>
            </a:r>
            <a:endParaRPr lang="en-US" b="0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(</a:t>
            </a:r>
            <a:r>
              <a:rPr lang="en-US" b="0" dirty="0" smtClean="0"/>
              <a:t>Mostly) empirical banking</a:t>
            </a:r>
            <a:r>
              <a:rPr lang="ru-RU" b="0" dirty="0" smtClean="0"/>
              <a:t> </a:t>
            </a:r>
            <a:endParaRPr lang="en-US" b="0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Household finance </a:t>
            </a:r>
            <a:r>
              <a:rPr lang="ru-RU" b="0" dirty="0" smtClean="0"/>
              <a:t>(</a:t>
            </a:r>
            <a:r>
              <a:rPr lang="en-US" b="0" dirty="0" smtClean="0"/>
              <a:t>~bank-related)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21961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Recent publications: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919892"/>
            <a:ext cx="8908418" cy="5762919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Sokolov</a:t>
            </a:r>
            <a:r>
              <a:rPr lang="en-US" sz="1600" b="0" dirty="0"/>
              <a:t> V., </a:t>
            </a:r>
            <a:r>
              <a:rPr lang="en-US" sz="1600" b="0" dirty="0" err="1"/>
              <a:t>Benov</a:t>
            </a:r>
            <a:r>
              <a:rPr lang="en-US" sz="1600" b="0" dirty="0"/>
              <a:t> A. </a:t>
            </a:r>
            <a:r>
              <a:rPr lang="en-US" sz="1600" dirty="0"/>
              <a:t>Bank runs and media freedom: What you don’t know won’t hurt you?</a:t>
            </a:r>
            <a:r>
              <a:rPr lang="en-US" sz="1600" b="0" dirty="0"/>
              <a:t> </a:t>
            </a:r>
            <a:r>
              <a:rPr lang="en-US" sz="1600" b="0" i="1" dirty="0"/>
              <a:t>Journal of Financial Stability</a:t>
            </a:r>
            <a:r>
              <a:rPr lang="en-US" sz="1600" b="0" dirty="0"/>
              <a:t>. 2024. Vol. 74. 101323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 smtClean="0"/>
              <a:t>Kolade</a:t>
            </a:r>
            <a:r>
              <a:rPr lang="en-US" sz="1600" b="0" dirty="0" smtClean="0"/>
              <a:t> </a:t>
            </a:r>
            <a:r>
              <a:rPr lang="en-US" sz="1600" b="0" dirty="0"/>
              <a:t>S. A., </a:t>
            </a:r>
            <a:r>
              <a:rPr lang="en-US" sz="1600" b="0" dirty="0" err="1"/>
              <a:t>Semenova</a:t>
            </a:r>
            <a:r>
              <a:rPr lang="en-US" sz="1600" b="0" dirty="0"/>
              <a:t> </a:t>
            </a:r>
            <a:r>
              <a:rPr lang="en-US" sz="1600" b="0" dirty="0" smtClean="0"/>
              <a:t>M. </a:t>
            </a:r>
            <a:r>
              <a:rPr lang="en-US" sz="1600" dirty="0" smtClean="0"/>
              <a:t>Do </a:t>
            </a:r>
            <a:r>
              <a:rPr lang="en-US" sz="1600" dirty="0"/>
              <a:t>non-interest income activities matter for banking sector efficiency? A net interest margin </a:t>
            </a:r>
            <a:r>
              <a:rPr lang="en-US" sz="1600" dirty="0" smtClean="0"/>
              <a:t>perspective</a:t>
            </a:r>
            <a:r>
              <a:rPr lang="en-US" sz="1600" b="0" dirty="0" smtClean="0"/>
              <a:t>// </a:t>
            </a:r>
            <a:r>
              <a:rPr lang="en-US" sz="1600" b="0" dirty="0"/>
              <a:t>Applied Econometrics. 2024. Vol. 73. P. 59-77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 smtClean="0"/>
              <a:t>Semenova</a:t>
            </a:r>
            <a:r>
              <a:rPr lang="en-US" sz="1600" b="0" dirty="0" smtClean="0"/>
              <a:t> </a:t>
            </a:r>
            <a:r>
              <a:rPr lang="en-US" sz="1600" b="0" dirty="0"/>
              <a:t>M. </a:t>
            </a:r>
            <a:r>
              <a:rPr lang="en-US" sz="1600" dirty="0"/>
              <a:t>Do Smart Depositors Avoid Inefficient Bank Runs? An Experimental Study </a:t>
            </a:r>
            <a:r>
              <a:rPr lang="en-US" sz="1600" b="0" dirty="0"/>
              <a:t>// </a:t>
            </a:r>
            <a:r>
              <a:rPr lang="en-US" sz="1600" b="0" i="1" dirty="0"/>
              <a:t>Emerging Markets Finance and Trade</a:t>
            </a:r>
            <a:r>
              <a:rPr lang="en-US" sz="1600" b="0" dirty="0"/>
              <a:t>. 2023. Vol. 59. No. 8. P. 2710-2726. 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Popova</a:t>
            </a:r>
            <a:r>
              <a:rPr lang="en-US" sz="1600" b="0" dirty="0"/>
              <a:t> P. </a:t>
            </a:r>
            <a:r>
              <a:rPr lang="en-US" sz="1600" dirty="0"/>
              <a:t>Time to Extend Credit? Bank Credit Lines during the COVID-19 Pandemic in Russia</a:t>
            </a:r>
            <a:r>
              <a:rPr lang="en-US" sz="1600" b="0" dirty="0"/>
              <a:t> // </a:t>
            </a:r>
            <a:r>
              <a:rPr lang="en-US" sz="1600" b="0" i="1" dirty="0"/>
              <a:t>Russian Journal of Money and Finance</a:t>
            </a:r>
            <a:r>
              <a:rPr lang="en-US" sz="1600" b="0" dirty="0"/>
              <a:t>. 2023. Vol. 82. No. 2. P. 106-119.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Iakimenko</a:t>
            </a:r>
            <a:r>
              <a:rPr lang="en-US" sz="1600" b="0" dirty="0"/>
              <a:t> I., </a:t>
            </a: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Zimin</a:t>
            </a:r>
            <a:r>
              <a:rPr lang="en-US" sz="1600" b="0" dirty="0"/>
              <a:t> E. </a:t>
            </a:r>
            <a:r>
              <a:rPr lang="en-US" sz="1600" dirty="0"/>
              <a:t>The more the better? Information sharing and credit risk </a:t>
            </a:r>
            <a:r>
              <a:rPr lang="en-US" sz="1600" b="0" dirty="0"/>
              <a:t>// </a:t>
            </a:r>
            <a:r>
              <a:rPr lang="en-US" sz="1600" b="0" i="1" dirty="0"/>
              <a:t>Journal of International Financial Markets, Institutions and Money</a:t>
            </a:r>
            <a:r>
              <a:rPr lang="en-US" sz="1600" b="0" dirty="0"/>
              <a:t>. 2022. Vol. 80. Article 101651. 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/>
              <a:t>Guillemin F., </a:t>
            </a:r>
            <a:r>
              <a:rPr lang="en-US" sz="1600" b="0" dirty="0" err="1"/>
              <a:t>Semenova</a:t>
            </a:r>
            <a:r>
              <a:rPr lang="en-US" sz="1600" b="0" dirty="0"/>
              <a:t> M. </a:t>
            </a:r>
            <a:r>
              <a:rPr lang="en-US" sz="1600" dirty="0"/>
              <a:t>Transparency and market discipline: evidence from the Russian interbank market </a:t>
            </a:r>
            <a:r>
              <a:rPr lang="en-US" sz="1600" b="0" dirty="0"/>
              <a:t>// </a:t>
            </a:r>
            <a:r>
              <a:rPr lang="en-US" sz="1600" b="0" i="1" dirty="0"/>
              <a:t>Annals of Finance</a:t>
            </a:r>
            <a:r>
              <a:rPr lang="en-US" sz="1600" b="0" dirty="0"/>
              <a:t>. 2020. Vol. 16. No. 2. P. 219-251. 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Shapkin</a:t>
            </a:r>
            <a:r>
              <a:rPr lang="en-US" sz="1600" b="0" dirty="0"/>
              <a:t> A</a:t>
            </a:r>
            <a:r>
              <a:rPr lang="en-US" sz="1600" dirty="0"/>
              <a:t>. Currency Shifts as a Market Discipline Device: The Case of the Russian Market for Personal Deposits </a:t>
            </a:r>
            <a:r>
              <a:rPr lang="en-US" sz="1600" b="0" dirty="0"/>
              <a:t>// </a:t>
            </a:r>
            <a:r>
              <a:rPr lang="en-US" sz="1600" b="0" i="1" dirty="0"/>
              <a:t>Emerging Markets Finance and Trade</a:t>
            </a:r>
            <a:r>
              <a:rPr lang="en-US" sz="1600" b="0" dirty="0"/>
              <a:t>. 2019. Vol. 55. No. 10. P. 2149-2163. 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Schoors</a:t>
            </a:r>
            <a:r>
              <a:rPr lang="en-US" sz="1600" b="0" dirty="0"/>
              <a:t> K., </a:t>
            </a: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Zubanov</a:t>
            </a:r>
            <a:r>
              <a:rPr lang="en-US" sz="1600" b="0" dirty="0"/>
              <a:t> A. </a:t>
            </a:r>
            <a:r>
              <a:rPr lang="en-US" sz="1600" dirty="0"/>
              <a:t>Depositor discipline during crisis: Flight to familiarity or trust in local authorities?</a:t>
            </a:r>
            <a:r>
              <a:rPr lang="en-US" sz="1600" b="0" dirty="0"/>
              <a:t> // </a:t>
            </a:r>
            <a:r>
              <a:rPr lang="en-US" sz="1600" b="0" i="1" dirty="0"/>
              <a:t>Journal of Financial Stability</a:t>
            </a:r>
            <a:r>
              <a:rPr lang="en-US" sz="1600" b="0" dirty="0"/>
              <a:t>. 2019. Vol. 43. P. 25-39. </a:t>
            </a:r>
            <a:endParaRPr lang="ru-RU" sz="16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Andrievskaya</a:t>
            </a:r>
            <a:r>
              <a:rPr lang="en-US" sz="1600" b="0" dirty="0"/>
              <a:t> I. K. </a:t>
            </a:r>
            <a:r>
              <a:rPr lang="en-US" sz="1600" dirty="0"/>
              <a:t>Does biological endowment matter for demand for financial services? Evidence from 2D:4D ratio in the Russian household survey </a:t>
            </a:r>
            <a:r>
              <a:rPr lang="en-US" sz="1600" b="0" dirty="0"/>
              <a:t>// </a:t>
            </a:r>
            <a:r>
              <a:rPr lang="en-US" sz="1600" b="0" i="1" dirty="0"/>
              <a:t>Personality and Individual Differences</a:t>
            </a:r>
            <a:r>
              <a:rPr lang="en-US" sz="1600" b="0" dirty="0"/>
              <a:t>. </a:t>
            </a:r>
            <a:r>
              <a:rPr lang="ru-RU" sz="1600" b="0" dirty="0"/>
              <a:t>2017. </a:t>
            </a:r>
            <a:r>
              <a:rPr lang="en-US" sz="1600" b="0" dirty="0" err="1"/>
              <a:t>Vol</a:t>
            </a:r>
            <a:r>
              <a:rPr lang="ru-RU" sz="1600" b="0" dirty="0"/>
              <a:t>. 104. </a:t>
            </a:r>
            <a:r>
              <a:rPr lang="en-US" sz="1600" b="0" dirty="0"/>
              <a:t>P</a:t>
            </a:r>
            <a:r>
              <a:rPr lang="ru-RU" sz="1600" b="0" dirty="0"/>
              <a:t>. 155-165.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139490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2785"/>
            <a:ext cx="8229600" cy="52300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B050"/>
                </a:solidFill>
              </a:rPr>
              <a:t>YES!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come with </a:t>
            </a:r>
            <a:r>
              <a:rPr lang="en-US" b="0" dirty="0" smtClean="0"/>
              <a:t>any </a:t>
            </a:r>
            <a:r>
              <a:rPr lang="en-US" b="0" dirty="0" smtClean="0"/>
              <a:t>research idea, but be sure that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It is related to banking/household finance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2200" b="0" dirty="0" smtClean="0"/>
              <a:t>The data is available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Blip>
                <a:blip r:embed="rId2"/>
              </a:buBlip>
            </a:pPr>
            <a:r>
              <a:rPr lang="en-US" dirty="0" smtClean="0">
                <a:solidFill>
                  <a:srgbClr val="C00000"/>
                </a:solidFill>
              </a:rPr>
              <a:t>NO!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Don’t come saying </a:t>
            </a:r>
            <a:r>
              <a:rPr lang="en-US" dirty="0" smtClean="0"/>
              <a:t>“</a:t>
            </a:r>
            <a:r>
              <a:rPr lang="en-US" b="0" dirty="0" smtClean="0"/>
              <a:t>I just need to have this term/diploma paper done somehow. So give me any topic and I’ll take it”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hlinkClick r:id="rId3"/>
              </a:rPr>
              <a:t>More about working with me</a:t>
            </a:r>
            <a:endParaRPr lang="en-US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lvl="1" algn="ctr"/>
            <a:endParaRPr 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4387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91822"/>
            <a:ext cx="8229600" cy="533627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Data availability is now a students’ nightmare…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…but not that much here</a:t>
            </a:r>
            <a:r>
              <a:rPr lang="en-US" b="0" dirty="0" smtClean="0">
                <a:sym typeface="Wingdings" pitchFamily="2" charset="2"/>
              </a:rPr>
              <a:t>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Worldwide bank-level data till early </a:t>
            </a:r>
            <a:r>
              <a:rPr lang="en-US" b="0" dirty="0" smtClean="0"/>
              <a:t>2024 </a:t>
            </a:r>
            <a:r>
              <a:rPr lang="en-US" b="0" dirty="0" smtClean="0"/>
              <a:t>(cross-country studies)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Russian bank-level data till 2021 (Mobile database)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TheGlobalEconomy.com database for macro, institutional and other country-level data 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Many </a:t>
            </a:r>
            <a:r>
              <a:rPr lang="en-US" b="0" dirty="0" smtClean="0"/>
              <a:t>topic-specific datasets </a:t>
            </a:r>
            <a:r>
              <a:rPr lang="en-US" b="0" dirty="0" smtClean="0"/>
              <a:t>are open!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Does not mean we won’t need hand-collected data, though…</a:t>
            </a:r>
            <a:endParaRPr lang="en-US" b="0" dirty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49085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Still need some examples of topics?..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9416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and banking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23834"/>
            <a:ext cx="8229600" cy="4802330"/>
          </a:xfrm>
        </p:spPr>
        <p:txBody>
          <a:bodyPr>
            <a:normAutofit fontScale="92500" lnSpcReduction="20000"/>
          </a:bodyPr>
          <a:lstStyle/>
          <a:p>
            <a:r>
              <a:rPr lang="en-US" sz="2600" b="0" dirty="0" smtClean="0"/>
              <a:t>“Perfect example of external, non-economic shock”</a:t>
            </a:r>
          </a:p>
          <a:p>
            <a:endParaRPr lang="en-US" sz="2600" b="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Influencing households (</a:t>
            </a:r>
            <a:r>
              <a:rPr lang="en-US" b="0" dirty="0"/>
              <a:t>physical </a:t>
            </a:r>
            <a:r>
              <a:rPr lang="en-US" b="0" dirty="0" smtClean="0"/>
              <a:t>limitations, unemployment, liquidity shocks, uncertainty, …) – depositors and borrowers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Influencing firms (disruption of production chains, credit rationing uncertainty) - borrowers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Therefore influencing banks (increased risks VS financial innovations)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Regulators do </a:t>
            </a:r>
            <a:r>
              <a:rPr lang="en-US" b="0" dirty="0" smtClean="0"/>
              <a:t>react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i="1" dirty="0" smtClean="0">
                <a:solidFill>
                  <a:srgbClr val="D99322"/>
                </a:solidFill>
              </a:rPr>
              <a:t>BUT! Much is done here</a:t>
            </a:r>
            <a:endParaRPr lang="ru-RU" b="0" i="1" dirty="0">
              <a:solidFill>
                <a:srgbClr val="D993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46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</a:t>
            </a:r>
            <a:r>
              <a:rPr lang="en-US" dirty="0" smtClean="0"/>
              <a:t>banking -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2764"/>
            <a:ext cx="8229600" cy="5568287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Different banking markets under pandemic pressure: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</a:t>
            </a:r>
            <a:r>
              <a:rPr lang="en-US" b="0" dirty="0" smtClean="0"/>
              <a:t>ho suffers worse where, how and why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Who copes better where, how and why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en-US" b="0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Regulatory interventions under pandemic pressure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Who did what, where and why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Restrictions VS Support measures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Bank-related VS Bank-unrelated measures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A combination of the two</a:t>
            </a:r>
            <a:endParaRPr lang="ru-RU" b="0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ru-RU" b="0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Any good news? Financial innovations, ecosystems, banks and public procurement (e.g. medicine)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8395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Discipline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0878"/>
            <a:ext cx="8229600" cy="5595581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Definition: creditors’ (usually depositors’) sensitivity to bank risks: interest rates, funds growth rates, funds structure…</a:t>
            </a:r>
          </a:p>
          <a:p>
            <a:pPr lvl="1">
              <a:spcBef>
                <a:spcPts val="600"/>
              </a:spcBef>
            </a:pPr>
            <a:r>
              <a:rPr lang="en-US" sz="2600" b="0" i="1" dirty="0" smtClean="0"/>
              <a:t>Questions: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What undermines MD?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Crisis (including external shocks)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Explicit guaranties (deposit insurance)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Implicit guaranties (ownership structure, ties with government, regions, municipalities…, any signs of those - bank titles, bank brands…)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Information environment (transparency, financial literacy…)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Where </a:t>
            </a:r>
            <a:r>
              <a:rPr lang="en-US" b="0" dirty="0"/>
              <a:t>to find MD?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Credit market, interbank market…</a:t>
            </a:r>
            <a:endParaRPr lang="ru-RU" dirty="0"/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New mechanisms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Does </a:t>
            </a:r>
            <a:r>
              <a:rPr lang="en-US" b="0" dirty="0"/>
              <a:t>MD influence risk appetite?</a:t>
            </a:r>
            <a:endParaRPr lang="ru-RU" b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600" b="0" dirty="0"/>
          </a:p>
        </p:txBody>
      </p:sp>
    </p:spTree>
    <p:extLst>
      <p:ext uri="{BB962C8B-B14F-4D97-AF65-F5344CB8AC3E}">
        <p14:creationId xmlns:p14="http://schemas.microsoft.com/office/powerpoint/2010/main" val="7927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ИнИИfinal">
  <a:themeElements>
    <a:clrScheme name="ИнИИ">
      <a:dk1>
        <a:srgbClr val="141313"/>
      </a:dk1>
      <a:lt1>
        <a:sysClr val="window" lastClr="FFFFFF"/>
      </a:lt1>
      <a:dk2>
        <a:srgbClr val="263B86"/>
      </a:dk2>
      <a:lt2>
        <a:srgbClr val="76B6F2"/>
      </a:lt2>
      <a:accent1>
        <a:srgbClr val="D99322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ИнИИfinal</Template>
  <TotalTime>1951</TotalTime>
  <Words>1176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ИнИИfinal</vt:lpstr>
      <vt:lpstr>  Topics, Research Agenda,  Cooperation Principles</vt:lpstr>
      <vt:lpstr>Презентация PowerPoint</vt:lpstr>
      <vt:lpstr>Recent publications:</vt:lpstr>
      <vt:lpstr>Important notes</vt:lpstr>
      <vt:lpstr>Data</vt:lpstr>
      <vt:lpstr>Презентация PowerPoint</vt:lpstr>
      <vt:lpstr>COVID-19 and banking</vt:lpstr>
      <vt:lpstr>COVID-19 and banking - questions</vt:lpstr>
      <vt:lpstr>Market Discipline</vt:lpstr>
      <vt:lpstr>Deposit insurance</vt:lpstr>
      <vt:lpstr>Information intermediation in credit markets</vt:lpstr>
      <vt:lpstr>Non-bank banking</vt:lpstr>
      <vt:lpstr>Household finance</vt:lpstr>
      <vt:lpstr>Other topics</vt:lpstr>
      <vt:lpstr>Important notes (con’t)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More Information Provide  Lower Prices in Public  Procurement Auctions?</dc:title>
  <dc:creator>Мария</dc:creator>
  <cp:lastModifiedBy>Unknown</cp:lastModifiedBy>
  <cp:revision>188</cp:revision>
  <cp:lastPrinted>2015-03-18T13:35:56Z</cp:lastPrinted>
  <dcterms:created xsi:type="dcterms:W3CDTF">2015-03-04T13:15:06Z</dcterms:created>
  <dcterms:modified xsi:type="dcterms:W3CDTF">2024-09-16T19:55:07Z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