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59" r:id="rId3"/>
    <p:sldId id="560" r:id="rId4"/>
    <p:sldId id="594" r:id="rId5"/>
    <p:sldId id="599" r:id="rId6"/>
    <p:sldId id="595" r:id="rId7"/>
    <p:sldId id="597" r:id="rId8"/>
    <p:sldId id="596" r:id="rId9"/>
    <p:sldId id="598" r:id="rId10"/>
    <p:sldId id="637" r:id="rId11"/>
    <p:sldId id="638" r:id="rId12"/>
    <p:sldId id="60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6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08D485-A09E-C7B0-E76D-853C58648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C9FFB5-15B9-BC21-E55F-75A588AAF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E7BAEF-32A7-09A0-74D8-0B983293A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BE97F6-24F7-6E0E-E3FF-4954B70D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70E17C-355D-A7D8-87AA-81CF764F7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65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77DCA5-C07E-780F-B649-1ACB0F21E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C73003-1ACA-13DF-E39E-3591CB8A5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90A0B9-1F96-8AA5-8807-AF5A91505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98A61E-2C1A-A04F-721A-06C957C04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7FAA61-DE96-B20F-9F8F-AB5217846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247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B4DC294-DDD4-5FFD-4583-74C79DB9B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B6C264-5293-1610-3445-4C51CEDEA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46FC1C-B9E5-17B7-70B7-09F64AD63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381E30-2A3A-498D-1A1A-5F495F02E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CA22FB-25DC-7AF4-DABD-CD01BB3F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0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AA2403-44BF-8BEC-5953-A4D013BD7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A2D8B9-ED6C-914E-12F9-858E8AA99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39F8FD-9EDF-FFE0-48A3-C35B187C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053C1A-FEB1-9007-470B-08F3E62B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9EAB72-8568-EE8C-3C44-A3A536563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85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3328F2-237F-37D3-6AAC-7171DE09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776373-3022-C477-044C-109CA5F7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A796F0-C985-74C0-D599-103ED6D6A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F814A7-6DDA-08BD-5870-2D091C73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D19F2D-CA75-0871-3FF7-2E4D04CB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04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330136-B207-F75D-D0F7-24A27237C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F3D7A5-903D-8B3E-FC14-F144AC08A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8D16C79-96AE-8951-C2F7-570805528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067AF7-11E4-8907-73F5-DC61FC32D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0FE812-4B9C-D95A-A498-E17346AC5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664865-63D8-B941-F652-3DB360A9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62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56795-0101-2974-9531-85619541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C27335-2EAA-AC62-6163-60ABA00B0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64764A-8E3D-3652-69E7-D54554857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58CBC3-9525-0A4F-808D-A01E96154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F60E940-7CE8-A7FD-C58F-9600C8E1B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AF9E73F-077F-96A1-7117-21EBB1A5A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1B70E4-9326-B68B-5703-AD3950FD5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AB101F8-14AA-6F21-4FF4-569F3DCB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55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C7E3A4-0A7A-8E36-BF6C-22AAFCA5D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FA9BC44-9F7A-ACE8-8369-B4293F72D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B4FF9F-5F28-5EF9-7249-8A3748917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7A57873-8DF1-1D4B-388B-BC49B705B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67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C25586F-9462-400F-298E-17140D693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38F6715-5C40-5CDC-87C4-CC684FE4F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859DD3-80F6-D13F-8F21-6982C796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82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B68DD-F158-4E06-BDB7-4A480C3A7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C1336B-39E5-FCF9-3614-B61D0D46E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34473A-98E3-9BF7-AC16-CC261C42A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95B163-D62D-ABEC-9F74-8FA820A1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B3D7DE-4DA8-8FA4-E489-0EFCE6160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065BAA-EBC5-5BBB-D21E-817CBDB1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51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B7427-D0E7-7296-C67A-DF8607549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657656A-50AA-F30E-C133-FEF7C38FA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BD8F6E-8B1A-DCAF-214F-2A8777EBE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BD1CB4-E105-F349-A8DC-7872089B6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A84D3E-5FE3-8488-45EF-1829272B3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57F166-7CE8-142C-6303-45065822C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83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471CC1-24CC-EE62-F7C8-A949D0441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BB7D26-61F8-AB9C-9F02-4F0EBDE5E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657F3E-DCA5-73A2-C29F-443DE950A0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5BEA0A-B26D-46CE-9468-E188AFBFB85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56A684-9260-4151-C651-523BCACC3C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CAC422-492A-C8CE-7A6A-0224B6075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8DEA7C-35CA-4CFA-9820-D537A68077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44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ravo.hse.ru/data/2015/10/21/1079464804/%D0%91%D1%83%D1%80%D0%BA%D0%B8%D0%BD%D0%B0%20%D0%A4%D0%B0%D1%81%D0%BE%201989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BD8738-BED4-C9E8-6CF9-8B12FEB05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52952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r>
              <a:rPr lang="ru-RU" dirty="0"/>
              <a:t>Кодификация международного частного права: теория и практика</a:t>
            </a:r>
            <a:br>
              <a:rPr lang="ru-RU" dirty="0"/>
            </a:br>
            <a:r>
              <a:rPr lang="ru-RU" sz="3100" dirty="0"/>
              <a:t>доклад на Круглом столе факультета международных отношений Белорусского государственного университета (29 марта 2024 г., Минск, Республика Беларусь)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A86649-55BE-9C05-805B-C4E2B746D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76972"/>
            <a:ext cx="9144000" cy="1131217"/>
          </a:xfrm>
        </p:spPr>
        <p:txBody>
          <a:bodyPr/>
          <a:lstStyle/>
          <a:p>
            <a:r>
              <a:rPr lang="en-US" sz="2400" b="1" dirty="0">
                <a:solidFill>
                  <a:srgbClr val="002060"/>
                </a:solidFill>
              </a:rPr>
              <a:t>© </a:t>
            </a:r>
            <a:r>
              <a:rPr lang="ru-RU" sz="2400" b="1" dirty="0">
                <a:solidFill>
                  <a:srgbClr val="002060"/>
                </a:solidFill>
              </a:rPr>
              <a:t>Гетьман-Павлова И.В., 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500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593796-D9E6-4537-B4B5-13A29003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01658"/>
            <a:ext cx="8610600" cy="716436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Африка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3EA583-AB11-42D8-8CF8-E443A7BE4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5" y="1112363"/>
            <a:ext cx="11887200" cy="563002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700" b="1" dirty="0"/>
              <a:t>Зависимость от бывшей метрополии:</a:t>
            </a:r>
            <a:endParaRPr lang="ru-RU" sz="27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Общее право: </a:t>
            </a:r>
            <a:r>
              <a:rPr lang="ru-RU" sz="2700" dirty="0"/>
              <a:t>Гана - Акт об исполнении иностранных судебных решений и постановлений о взыскании алиментов (взаимное исполнение) (1993), Закон о завещании (1971), Закон о наследовании по завещанию (1981), Закон о браке (1971)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континентальное право </a:t>
            </a:r>
            <a:r>
              <a:rPr lang="ru-RU" sz="2700" dirty="0"/>
              <a:t>(Франция, Португалия): Египет – ГК (1948), Гражданский и торговый процессуальный кодекс (1968); Ангола – ГК (1966), ГПК (1961)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Специфика:</a:t>
            </a:r>
            <a:r>
              <a:rPr lang="ru-RU" sz="2700" dirty="0"/>
              <a:t> Кодекс Того о лицах и семье (1980), </a:t>
            </a:r>
            <a:r>
              <a:rPr lang="ru-RU" sz="2700" i="0" u="sng" strike="noStrike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Кодекс о лицах и семье Буркина-Фасо (1989</a:t>
            </a:r>
            <a:r>
              <a:rPr lang="ru-RU" sz="2700" i="0" u="sng" strike="noStrike" dirty="0">
                <a:effectLst/>
              </a:rPr>
              <a:t>), </a:t>
            </a:r>
            <a:r>
              <a:rPr lang="ru-RU" sz="2700" dirty="0"/>
              <a:t>Кодекс Мали о лицах и семье (2011)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Внутриотраслевая простая / Межотраслевая ???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dirty="0"/>
              <a:t>Бурунди – ГК (1988), Закон о лицах и семье (2016), Кодекс гражданской, коммерческой, трудовой и административной процедуры (2018)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700" b="1" dirty="0"/>
              <a:t>Комплексная автономная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dirty="0">
                <a:highlight>
                  <a:srgbClr val="FFFF00"/>
                </a:highlight>
              </a:rPr>
              <a:t>Тунис – Кодекс МЧП (1998)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700" b="1" dirty="0"/>
              <a:t>Автономная отраслевая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i="0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Мадагаскар</a:t>
            </a:r>
            <a:r>
              <a:rPr lang="ru-RU" sz="2700" b="1" i="0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ru-RU" sz="2700" b="0" i="0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— Ордонанс относительно общих положений внутреннего права и международного частного права (1962)</a:t>
            </a:r>
            <a:endParaRPr lang="ru-RU" sz="27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700" b="1" dirty="0"/>
              <a:t>Внутриотраслевая</a:t>
            </a:r>
            <a:r>
              <a:rPr lang="ru-RU" sz="2700" dirty="0"/>
              <a:t> (Джибути, Ливия, Алжир)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Простая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dirty="0"/>
              <a:t>Маврикий – ГК (1808 законом 1974), Кабо-Верде (1997), Республика Гвинея – ГК (2019)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Комплексная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700" dirty="0"/>
              <a:t>Габон – ГК (1972)</a:t>
            </a:r>
            <a:endParaRPr lang="ru-RU" sz="2700" dirty="0">
              <a:highlight>
                <a:srgbClr val="FFFF00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7535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593796-D9E6-4537-B4B5-13A29003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15617"/>
            <a:ext cx="8610600" cy="61967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Азия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3EA583-AB11-42D8-8CF8-E443A7BE4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5" y="735291"/>
            <a:ext cx="11887200" cy="60070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6000" b="1" dirty="0"/>
              <a:t>Комплексная автономная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000" dirty="0">
                <a:highlight>
                  <a:srgbClr val="FFFF00"/>
                </a:highlight>
              </a:rPr>
              <a:t>Турция – Кодекс международного частного права и международного гражданского процесса (2007)</a:t>
            </a:r>
            <a:r>
              <a:rPr lang="ru-RU" sz="6000" dirty="0"/>
              <a:t>; КНДР – Закон о МЧП (1995)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6000" b="1" dirty="0"/>
              <a:t>Автономная отраслевая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сдвигом к МГП (специфика)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000" dirty="0"/>
              <a:t>Япония – Закон </a:t>
            </a:r>
            <a:r>
              <a:rPr lang="ru-RU" sz="60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об общих правилах при­менения законов (Хорей) </a:t>
            </a:r>
            <a:r>
              <a:rPr lang="ru-RU" sz="6000" dirty="0"/>
              <a:t>(1898 ред. 2006) + отдельные нормы МГП; Южная Корея – Закон </a:t>
            </a:r>
            <a:r>
              <a:rPr lang="ru-RU" sz="60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о коллизиях законов </a:t>
            </a:r>
            <a:r>
              <a:rPr lang="ru-RU" sz="6000" dirty="0"/>
              <a:t>(1962 ред. 2001) + отдельные нормы МГП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6000" b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Без сдвига (классическая)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0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Таиланд – Закон о конфликте законов (1938); </a:t>
            </a:r>
            <a:r>
              <a:rPr lang="ru-RU" sz="6000" dirty="0"/>
              <a:t>Китай – Закон </a:t>
            </a:r>
            <a:r>
              <a:rPr lang="ru-RU" sz="60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о при­менении права к транснациональным гражданско-правовым отношениям </a:t>
            </a:r>
            <a:r>
              <a:rPr lang="ru-RU" sz="6000" dirty="0"/>
              <a:t>(2010); Тайвань – Закон </a:t>
            </a:r>
            <a:r>
              <a:rPr lang="ru-RU" sz="60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о при­менении права к транснациональным гражданско-правовым отношениям </a:t>
            </a:r>
            <a:r>
              <a:rPr lang="ru-RU" sz="6000" dirty="0"/>
              <a:t>(2010); </a:t>
            </a:r>
            <a:r>
              <a:rPr lang="ru-RU" sz="6000" dirty="0">
                <a:highlight>
                  <a:srgbClr val="C0C0C0"/>
                </a:highlight>
              </a:rPr>
              <a:t>Бахрейн – Закон о коллизиях законов в гражданских и коммерческих делах с иностранным элементом (2015)</a:t>
            </a:r>
            <a:r>
              <a:rPr lang="ru-RU" sz="6000" dirty="0"/>
              <a:t>; Кувейт – Закон, регулирующий правоотношения с иностранным элементом (1961)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6000" b="1" dirty="0"/>
              <a:t>Внутриотраслевая</a:t>
            </a:r>
            <a:r>
              <a:rPr lang="ru-RU" sz="6000" dirty="0"/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Простая </a:t>
            </a:r>
            <a:r>
              <a:rPr lang="ru-RU" sz="6400" dirty="0"/>
              <a:t>(Иран, Филиппины, Ирак, Сирия): Афганистан – ГК (1977), ОАЭ – Кодекс гражданских взаимоотношений ОАЭ (1985) (Закон о гражданских сделках; Гражданский кодекс), </a:t>
            </a:r>
            <a:r>
              <a:rPr lang="ru-RU" sz="6000" dirty="0"/>
              <a:t>Макао – ГК (1999), Восточный Тимор (2011)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Комплексная: </a:t>
            </a:r>
            <a:r>
              <a:rPr lang="ru-RU" sz="6000" dirty="0"/>
              <a:t>Непал – ГК (2017)</a:t>
            </a:r>
            <a:r>
              <a:rPr lang="en-US" sz="6000" dirty="0"/>
              <a:t>, </a:t>
            </a:r>
            <a:r>
              <a:rPr lang="ru-RU" sz="6000" dirty="0"/>
              <a:t>ГПК (2017)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6000" b="1" dirty="0"/>
              <a:t>Межотраслевая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000" dirty="0"/>
              <a:t>Монголия – ГЗ (2002), ГПК (2002), Закон о семье (1999), КТМ; Вьетнам – ГК (2015), ГПК (2015), Закон о браке и семье (2014), КТМ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6000" b="1" dirty="0"/>
              <a:t>Страны общего права </a:t>
            </a:r>
            <a:r>
              <a:rPr lang="ru-RU" sz="6000" dirty="0"/>
              <a:t>(Пакистан, Бангладеш, Шри-Ланка, Мьянма (проект)) – ГПК + нормы отдельных законов; Палестина – Кодекс гражданской и коммерческой процедуры (2001)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6000" b="1" dirty="0"/>
              <a:t>Индонезия</a:t>
            </a:r>
            <a:r>
              <a:rPr lang="ru-RU" sz="6000" dirty="0"/>
              <a:t> (смешанная – континентальное (голландское) + </a:t>
            </a:r>
            <a:r>
              <a:rPr lang="ru-RU" sz="6000" b="0" dirty="0">
                <a:solidFill>
                  <a:srgbClr val="000000"/>
                </a:solidFill>
                <a:effectLst/>
              </a:rPr>
              <a:t>исламизированное обычное право (адат) + шариат + внутренние системы обычного или религиозного права)</a:t>
            </a:r>
            <a:r>
              <a:rPr lang="ru-RU" sz="6000" dirty="0"/>
              <a:t> – </a:t>
            </a:r>
            <a:r>
              <a:rPr lang="ru-RU" sz="6000" dirty="0">
                <a:highlight>
                  <a:srgbClr val="C0C0C0"/>
                </a:highlight>
              </a:rPr>
              <a:t>проект Закона о МЧП (</a:t>
            </a:r>
            <a:r>
              <a:rPr lang="en-US" sz="6000" dirty="0">
                <a:highlight>
                  <a:srgbClr val="C0C0C0"/>
                </a:highlight>
              </a:rPr>
              <a:t>1983-1997, </a:t>
            </a:r>
            <a:r>
              <a:rPr lang="ru-RU" sz="6000" dirty="0">
                <a:highlight>
                  <a:srgbClr val="C0C0C0"/>
                </a:highlight>
              </a:rPr>
              <a:t>20</a:t>
            </a:r>
            <a:r>
              <a:rPr lang="en-US" sz="6000" dirty="0">
                <a:highlight>
                  <a:srgbClr val="C0C0C0"/>
                </a:highlight>
              </a:rPr>
              <a:t>14</a:t>
            </a:r>
            <a:r>
              <a:rPr lang="ru-RU" sz="6000" dirty="0">
                <a:highlight>
                  <a:srgbClr val="C0C0C0"/>
                </a:highlight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76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2D3AF-326A-4818-92F5-81022ECF6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82881"/>
            <a:ext cx="8610600" cy="638386"/>
          </a:xfrm>
        </p:spPr>
        <p:txBody>
          <a:bodyPr>
            <a:normAutofit/>
          </a:bodyPr>
          <a:lstStyle/>
          <a:p>
            <a:r>
              <a:rPr lang="ru-RU" sz="3200" b="1" dirty="0"/>
              <a:t>МЧП стран постсоветского пространства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16C532-3C31-43E8-BC20-066B4E933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21" y="1032932"/>
            <a:ext cx="11529848" cy="564218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b="1" dirty="0"/>
              <a:t>Межотраслевая (плюрализм частного права + дуализм гражданского процесса)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5600" b="1" dirty="0"/>
              <a:t>Классическая модель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600" dirty="0"/>
              <a:t>Беларусь – раздел </a:t>
            </a:r>
            <a:r>
              <a:rPr lang="en-US" sz="5600" dirty="0"/>
              <a:t>VII </a:t>
            </a:r>
            <a:r>
              <a:rPr lang="ru-RU" sz="5600" dirty="0"/>
              <a:t>«Международное частное право» ГК (1998), Кодекс о браке и семье, КТМ, ГПК, ХПК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600" i="0" dirty="0">
                <a:effectLst/>
              </a:rPr>
              <a:t>Россия – ГК (2002), СК, КТМ, ГПК, АПК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600" i="0" dirty="0">
                <a:effectLst/>
              </a:rPr>
              <a:t>Туркменистан – </a:t>
            </a:r>
            <a:r>
              <a:rPr lang="ru-RU" sz="5600" dirty="0"/>
              <a:t>ГК (1998/2012 ???), СК (2012, раздел </a:t>
            </a:r>
            <a:r>
              <a:rPr lang="ru-RU" sz="5600" dirty="0">
                <a:effectLst/>
                <a:ea typeface="Times New Roman" panose="02020603050405020304" pitchFamily="18" charset="0"/>
              </a:rPr>
              <a:t>VIII), КТМ (2008), АПК (2000/21), ГПК (2015)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600" i="0" dirty="0">
                <a:effectLst/>
              </a:rPr>
              <a:t>Таджикистан – ГК (2005), СК, ЭПК (2008), ГПК (2008)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5600" b="1" dirty="0"/>
              <a:t>Отход от классической модели (плюрализм частного права + унитаризм гражданского процесса)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5600" dirty="0"/>
              <a:t>Казахстан – ГК (1999), СК, КТМ, </a:t>
            </a:r>
            <a:r>
              <a:rPr lang="ru-RU" sz="5600" dirty="0">
                <a:highlight>
                  <a:srgbClr val="FFFF00"/>
                </a:highlight>
              </a:rPr>
              <a:t>ГПК (2015, </a:t>
            </a:r>
            <a:r>
              <a:rPr lang="ru-RU" sz="4400" dirty="0">
                <a:highlight>
                  <a:srgbClr val="FFFF00"/>
                </a:highlight>
              </a:rPr>
              <a:t>РАЗДЕЛ 4. МЕЖДУНАРОДНЫЙ ПРОЦЕСС</a:t>
            </a:r>
            <a:r>
              <a:rPr lang="ru-RU" sz="5600" dirty="0">
                <a:highlight>
                  <a:srgbClr val="FFFF00"/>
                </a:highlight>
              </a:rPr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5600" i="0" dirty="0">
                <a:effectLst/>
              </a:rPr>
              <a:t>Узбекистан – </a:t>
            </a:r>
            <a:r>
              <a:rPr lang="ru-RU" sz="5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Раздел VI «Применение норм МЧП к гражданско-правовым отношениям» </a:t>
            </a:r>
            <a:r>
              <a:rPr lang="ru-RU" sz="5600" dirty="0"/>
              <a:t>ГК (1996), СК, ГПК (2018)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5600" i="0" dirty="0">
                <a:effectLst/>
              </a:rPr>
              <a:t>Кыргызстан – </a:t>
            </a:r>
            <a:r>
              <a:rPr lang="ru-RU" sz="5600" dirty="0"/>
              <a:t>ГК (1998), СК, ГПК (2017) </a:t>
            </a:r>
            <a:endParaRPr lang="ru-RU" sz="5600" i="0" dirty="0">
              <a:effectLst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5600" i="0" dirty="0">
                <a:effectLst/>
              </a:rPr>
              <a:t>Армения – </a:t>
            </a:r>
            <a:r>
              <a:rPr lang="ru-RU" sz="5600" dirty="0"/>
              <a:t>ГК (1998), СК, ГПК (2018) </a:t>
            </a:r>
            <a:endParaRPr lang="ru-RU" sz="5600" i="0" dirty="0">
              <a:effectLst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b="1" i="0" dirty="0">
                <a:effectLst/>
              </a:rPr>
              <a:t>Внутриотраслевая (унитаризм частного права)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i="0" dirty="0">
                <a:effectLst/>
              </a:rPr>
              <a:t>Молдова – </a:t>
            </a:r>
            <a:r>
              <a:rPr lang="ru-RU" sz="5600" dirty="0">
                <a:effectLst/>
                <a:ea typeface="Times New Roman" panose="02020603050405020304" pitchFamily="18" charset="0"/>
              </a:rPr>
              <a:t>Книга пятая «Международное частное право» </a:t>
            </a:r>
            <a:r>
              <a:rPr lang="ru-RU" sz="5600" dirty="0"/>
              <a:t>ГК (2002) + ГПК </a:t>
            </a:r>
            <a:endParaRPr lang="ru-RU" sz="5600" i="0" dirty="0">
              <a:effectLst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b="1" i="0" dirty="0">
                <a:effectLst/>
              </a:rPr>
              <a:t>Автономная отраслевая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i="0" dirty="0">
                <a:effectLst/>
              </a:rPr>
              <a:t>Азербайджан – Закон о МЧП (2000) + КТМ (2001/21) + СК (1999/23) (! Ст. 156, 157) + ГПК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b="1" i="0" dirty="0">
                <a:effectLst/>
              </a:rPr>
              <a:t>Автономная комплексная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i="0" dirty="0">
                <a:effectLst/>
              </a:rPr>
              <a:t>Украина – Закон о МЧП (2005)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dirty="0"/>
              <a:t>Грузия – Закон о МЧП (1998)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b="1" dirty="0">
                <a:ea typeface="Calibri" panose="020F0502020204030204" pitchFamily="34" charset="0"/>
              </a:rPr>
              <a:t>Нет – внутриотраслевой комплексной</a:t>
            </a:r>
            <a:endParaRPr lang="ru-RU" sz="5600" b="1" dirty="0">
              <a:effectLst/>
              <a:ea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5600" i="0" dirty="0">
              <a:effectLst/>
            </a:endParaRPr>
          </a:p>
          <a:p>
            <a:endParaRPr lang="ru-RU" b="0" i="0" dirty="0">
              <a:effectLst/>
              <a:latin typeface="Roboto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28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473506-BD5B-48BB-9420-5697C0B93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57656"/>
            <a:ext cx="8610600" cy="546538"/>
          </a:xfrm>
        </p:spPr>
        <p:txBody>
          <a:bodyPr>
            <a:normAutofit/>
          </a:bodyPr>
          <a:lstStyle/>
          <a:p>
            <a:r>
              <a:rPr lang="ru-RU" sz="2400" b="1" i="0" u="none" strike="noStrike" spc="0" dirty="0">
                <a:effectLst/>
                <a:latin typeface="Petersburg-Regular"/>
                <a:ea typeface="Courier New" panose="02070309020205020404" pitchFamily="49" charset="0"/>
                <a:cs typeface="Times New Roman" panose="02020603050405020304" pitchFamily="18" charset="0"/>
              </a:rPr>
              <a:t>Этапы развития национального законодательства о МЧП</a:t>
            </a:r>
            <a:endParaRPr lang="ru-RU" sz="2400" b="1" dirty="0">
              <a:latin typeface="Petersburg-Regular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85C3E8-75B6-4412-9052-D625E43E3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73" y="704194"/>
            <a:ext cx="11924145" cy="6078346"/>
          </a:xfrm>
        </p:spPr>
        <p:txBody>
          <a:bodyPr>
            <a:noAutofit/>
          </a:bodyPr>
          <a:lstStyle/>
          <a:p>
            <a:pPr marL="36000" indent="257810">
              <a:lnSpc>
                <a:spcPct val="100000"/>
              </a:lnSpc>
              <a:spcBef>
                <a:spcPts val="600"/>
              </a:spcBef>
            </a:pPr>
            <a:r>
              <a:rPr lang="ru-RU" sz="1500" dirty="0">
                <a:highlight>
                  <a:srgbClr val="FFFF00"/>
                </a:highlight>
              </a:rPr>
              <a:t>Ветхий завет (конец </a:t>
            </a:r>
            <a:r>
              <a:rPr lang="ru-RU" sz="150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XIII — начало XII вв. до н.э.), </a:t>
            </a:r>
            <a:r>
              <a:rPr lang="ru-RU" sz="15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эдикт </a:t>
            </a:r>
            <a:r>
              <a:rPr lang="ru-RU" sz="1500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царя </a:t>
            </a:r>
            <a:r>
              <a:rPr lang="ru-RU" sz="1500" i="0" dirty="0">
                <a:solidFill>
                  <a:srgbClr val="202122"/>
                </a:solidFill>
                <a:effectLst/>
                <a:highlight>
                  <a:srgbClr val="FFFF00"/>
                </a:highlight>
              </a:rPr>
              <a:t>Птолемея </a:t>
            </a:r>
            <a:r>
              <a:rPr lang="en-US" sz="1500" i="0" dirty="0">
                <a:solidFill>
                  <a:srgbClr val="202122"/>
                </a:solidFill>
                <a:effectLst/>
                <a:highlight>
                  <a:srgbClr val="FFFF00"/>
                </a:highlight>
              </a:rPr>
              <a:t>VIII </a:t>
            </a:r>
            <a:r>
              <a:rPr lang="ru-RU" sz="15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Эвергета</a:t>
            </a:r>
            <a:r>
              <a:rPr lang="ru-RU" sz="1500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II Трифона (120-118 гг. до н.э.),</a:t>
            </a:r>
            <a:r>
              <a:rPr lang="ru-RU" sz="1500" b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Указы Карла Великого </a:t>
            </a:r>
            <a:r>
              <a:rPr lang="ru-RU" sz="16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(787</a:t>
            </a:r>
            <a:r>
              <a:rPr lang="ru-RU" sz="16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1600" dirty="0">
                <a:effectLst/>
                <a:ea typeface="Calibri" panose="020F0502020204030204" pitchFamily="34" charset="0"/>
              </a:rPr>
              <a:t> и Лотаря </a:t>
            </a:r>
            <a:r>
              <a:rPr lang="en-US" sz="1400" dirty="0">
                <a:effectLst/>
                <a:ea typeface="Calibri" panose="020F0502020204030204" pitchFamily="34" charset="0"/>
              </a:rPr>
              <a:t>I </a:t>
            </a:r>
            <a:r>
              <a:rPr lang="ru-RU" sz="1400" dirty="0">
                <a:effectLst/>
                <a:ea typeface="Calibri" panose="020F0502020204030204" pitchFamily="34" charset="0"/>
              </a:rPr>
              <a:t>(824) </a:t>
            </a:r>
            <a:r>
              <a:rPr lang="ru-RU" sz="1400" b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5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Устав Палермо (1168), Саксонское зерцало (1221-1225),</a:t>
            </a:r>
            <a:r>
              <a:rPr lang="ru-RU" sz="150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highlight>
                  <a:srgbClr val="FFFF00"/>
                </a:highlight>
              </a:rPr>
              <a:t>Вечный эдикт (1611), Указ Тайного совета Нидерландов (1634))</a:t>
            </a:r>
            <a:endParaRPr lang="ru-RU" sz="1500" dirty="0">
              <a:effectLst/>
              <a:highlight>
                <a:srgbClr val="FFFF00"/>
              </a:highlight>
              <a:ea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64490" algn="l"/>
              </a:tabLst>
            </a:pPr>
            <a:r>
              <a:rPr lang="ru-RU" sz="15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1. Вторая половина XVIII в. — начало 1890-х гг.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64490" algn="l"/>
              </a:tabLst>
            </a:pP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ГК Баварии (1756),  Прусское гражданское уложение (1794), </a:t>
            </a:r>
            <a:r>
              <a:rPr lang="ru-RU" sz="1500" b="1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ФГК (1804) (Вводный титул),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ГК Австрии (1811), </a:t>
            </a:r>
            <a:r>
              <a:rPr lang="ru-RU" sz="1500" b="0" i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ГК Чили (1855), ГК Италии (1865),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ГК Португалии (1867), </a:t>
            </a:r>
            <a:r>
              <a:rPr lang="ru-RU" sz="1500" b="0" i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ГК Испании (</a:t>
            </a:r>
            <a:r>
              <a:rPr lang="en-US" sz="1500" b="0" i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1888/</a:t>
            </a:r>
            <a:r>
              <a:rPr lang="ru-RU" sz="1500" b="0" i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188</a:t>
            </a:r>
            <a:r>
              <a:rPr lang="en-US" sz="1500" b="0" i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9</a:t>
            </a:r>
            <a:r>
              <a:rPr lang="ru-RU" sz="1500" b="0" i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ru-RU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64490" algn="l"/>
              </a:tabLst>
            </a:pPr>
            <a:r>
              <a:rPr lang="ru-RU" sz="150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ru-RU" sz="15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2. 1890—1960-е гг.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64490" algn="l"/>
              </a:tabLst>
            </a:pPr>
            <a:r>
              <a:rPr lang="ru-RU" sz="1500" b="0" i="0" u="sng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Законы о МЧП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– </a:t>
            </a:r>
            <a:r>
              <a:rPr lang="ru-RU" sz="1500" b="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Швейцари</a:t>
            </a:r>
            <a:r>
              <a:rPr lang="ru-RU" sz="1500" dirty="0"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я</a:t>
            </a:r>
            <a:r>
              <a:rPr lang="ru-RU" sz="1500" b="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 (1891),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Япония (1898), Польша (1926), Гватемала (1936), Таиланд (1938), Чехословакия (1926, 1948); </a:t>
            </a:r>
            <a:r>
              <a:rPr lang="ru-RU" sz="1500" b="0" i="0" u="sng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в рамках ГК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– ВЗ ГГУ (1896), </a:t>
            </a:r>
            <a:r>
              <a:rPr lang="ru-RU" sz="1500" b="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Проект Гражданского уложения Российской империи:</a:t>
            </a:r>
            <a:r>
              <a:rPr lang="en-US" sz="1500" b="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ru-RU" sz="1500" b="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Положение о введении в </a:t>
            </a:r>
            <a:r>
              <a:rPr lang="ru-RU" sz="1500" dirty="0"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действие (1900…) (ст. 2-17),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Вводный титул ГК Перу (1936), ГК Греция (1940—1946), ВЗ Граж­данского закона Латвии (1937), ВЗ ГК Бразилии (1942) </a:t>
            </a:r>
            <a:endParaRPr lang="ru-RU" sz="1500" u="none" strike="noStrike" spc="0" dirty="0">
              <a:effectLst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marL="3600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68935" algn="l"/>
              </a:tabLst>
            </a:pPr>
            <a:r>
              <a:rPr lang="ru-RU" sz="150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3. </a:t>
            </a:r>
            <a:r>
              <a:rPr lang="ru-RU" sz="15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Начало 1960-х — 1978 г. </a:t>
            </a:r>
          </a:p>
          <a:p>
            <a:pPr marL="3600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68935" algn="l"/>
              </a:tabLst>
            </a:pPr>
            <a:r>
              <a:rPr lang="ru-RU" sz="1500" b="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Чехословакия (1963), Ю. Корея (1962),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Албания (1964), Польша (1965); ГК Порту­галии (1966), Испании (1974); ГПК Польши (1964); </a:t>
            </a:r>
            <a:r>
              <a:rPr lang="ru-RU" sz="1500" b="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основы гражданского и т.д. законодательства СССР (1961-1968)</a:t>
            </a:r>
            <a:endParaRPr lang="ru-RU" sz="1500" u="none" strike="noStrike" spc="0" dirty="0">
              <a:effectLst/>
              <a:highlight>
                <a:srgbClr val="FFFF00"/>
              </a:highlight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marL="3600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68935" algn="l"/>
              </a:tabLst>
            </a:pPr>
            <a:r>
              <a:rPr lang="ru-RU" sz="150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4. </a:t>
            </a:r>
            <a:r>
              <a:rPr lang="ru-RU" sz="15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1979—1998 гг. </a:t>
            </a:r>
          </a:p>
          <a:p>
            <a:pPr marL="3600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68935" algn="l"/>
              </a:tabLst>
            </a:pP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законы о МЧП </a:t>
            </a:r>
            <a:r>
              <a:rPr lang="ru-RU" sz="150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Австрии (1978),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Венгрии (1979), Югославии (1982), Турции (1982), Румынии (1992), Италии (1995), </a:t>
            </a:r>
            <a:r>
              <a:rPr lang="ru-RU" sz="1500" b="0" i="0" u="non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Лихтенштейна (1996),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Венесуэлы (1998), Грузии (1998</a:t>
            </a:r>
            <a:r>
              <a:rPr lang="ru-RU" sz="1500" b="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). </a:t>
            </a:r>
            <a:r>
              <a:rPr lang="ru-RU" sz="1500" b="0" i="0" u="sng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Закон о МЧП Швейцарии (1987)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(201 статей). ВЗ ГГУ – 2-ая глава «Международное частное право» (1986), Великобритания (1995). </a:t>
            </a:r>
          </a:p>
          <a:p>
            <a:pPr marL="3600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68935" algn="l"/>
              </a:tabLst>
            </a:pPr>
            <a:r>
              <a:rPr lang="ru-RU" sz="150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5. </a:t>
            </a:r>
            <a:r>
              <a:rPr lang="ru-RU" sz="15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1998/1999 г. — настоящее время</a:t>
            </a:r>
          </a:p>
          <a:p>
            <a:pPr marL="3600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68935" algn="l"/>
              </a:tabLst>
            </a:pPr>
            <a:r>
              <a:rPr lang="ru-RU" sz="1500" b="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Кодекс МЧП Туниса (1998</a:t>
            </a:r>
            <a:r>
              <a:rPr lang="ru-RU" sz="1500" b="0" i="0" u="none" strike="noStrike" spc="0" dirty="0">
                <a:effectLst/>
                <a:highlight>
                  <a:srgbClr val="00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highlight>
                  <a:srgbClr val="00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ru-RU" sz="1500" b="0" i="0" u="sng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Бельгии (2004), Болгарии (2005), Турции (2007), Панамы (2015). </a:t>
            </a:r>
            <a:r>
              <a:rPr lang="ru-RU" sz="1500" b="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Армения, Беларусь, Литва, Монголия, Нидерланды, Россия - межотраслевая кодифика­ция (1999—2012). Азербайджан (2000), Эстония (2002), Китай (2010), Тайвань (2010), Польша (2011). Словения (1999), Украина (2005), Албания (2011), Черногория (2013), Монако (2017), Северная Македония и Уругвай (2020)), Чехия (2012), Венгрия и Хорватия (2017). Проекты  - Сербия (2014), Мьянма (2015), Мексика и Чили (2020), Боливия (2009). ГК Румынии (2009), ГК Пуэрто-Рико (2020), ГК Непала (2017)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11290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8220F8-A5B8-4212-99EB-F832AEE2E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47144"/>
            <a:ext cx="8610600" cy="786109"/>
          </a:xfrm>
        </p:spPr>
        <p:txBody>
          <a:bodyPr>
            <a:noAutofit/>
          </a:bodyPr>
          <a:lstStyle/>
          <a:p>
            <a:r>
              <a:rPr lang="ru-RU" sz="3200" b="1" dirty="0"/>
              <a:t>Процесс кодификации МЧП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414C50-143F-4AC8-91B0-0DB8176BC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207" y="933253"/>
            <a:ext cx="11771585" cy="58446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</a:pPr>
            <a:r>
              <a:rPr lang="ru-RU" sz="1400" b="1" dirty="0">
                <a:ea typeface="Courier New" panose="02070309020205020404" pitchFamily="49" charset="0"/>
                <a:cs typeface="Times New Roman" panose="02020603050405020304" pitchFamily="18" charset="0"/>
              </a:rPr>
              <a:t>Подход к кодификации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Font typeface="Wingdings" panose="05000000000000000000" pitchFamily="2" charset="2"/>
              <a:buChar char="ü"/>
            </a:pPr>
            <a:r>
              <a:rPr lang="ru-RU" sz="1400" dirty="0">
                <a:ea typeface="Courier New" panose="02070309020205020404" pitchFamily="49" charset="0"/>
                <a:cs typeface="Times New Roman" panose="02020603050405020304" pitchFamily="18" charset="0"/>
              </a:rPr>
              <a:t>Общее право (англо-саксонская правовая семья)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Font typeface="Wingdings" panose="05000000000000000000" pitchFamily="2" charset="2"/>
              <a:buChar char="ü"/>
            </a:pPr>
            <a:r>
              <a:rPr lang="ru-RU" sz="14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Континентальное право (л</a:t>
            </a:r>
            <a:r>
              <a:rPr lang="ru-RU" sz="1400" dirty="0">
                <a:ea typeface="Courier New" panose="02070309020205020404" pitchFamily="49" charset="0"/>
                <a:cs typeface="Times New Roman" panose="02020603050405020304" pitchFamily="18" charset="0"/>
              </a:rPr>
              <a:t>атинская и германская подсистемы (постсоветское пространство))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Font typeface="Wingdings" panose="05000000000000000000" pitchFamily="2" charset="2"/>
              <a:buChar char="ü"/>
            </a:pPr>
            <a:r>
              <a:rPr lang="ru-RU" sz="1500" dirty="0">
                <a:ea typeface="Courier New" panose="02070309020205020404" pitchFamily="49" charset="0"/>
                <a:cs typeface="Times New Roman" panose="02020603050405020304" pitchFamily="18" charset="0"/>
              </a:rPr>
              <a:t>Латиноамериканская правовая семья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Font typeface="Wingdings" panose="05000000000000000000" pitchFamily="2" charset="2"/>
              <a:buChar char="ü"/>
            </a:pPr>
            <a:r>
              <a:rPr lang="ru-RU" sz="15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Скандинавская </a:t>
            </a:r>
            <a:r>
              <a:rPr lang="ru-RU" sz="1500" dirty="0">
                <a:ea typeface="Courier New" panose="02070309020205020404" pitchFamily="49" charset="0"/>
                <a:cs typeface="Times New Roman" panose="02020603050405020304" pitchFamily="18" charset="0"/>
              </a:rPr>
              <a:t>правовая семья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Font typeface="Wingdings" panose="05000000000000000000" pitchFamily="2" charset="2"/>
              <a:buChar char="ü"/>
            </a:pPr>
            <a:r>
              <a:rPr lang="ru-RU" sz="15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Религиозная правовая семья (законодательство о лицах и семье)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</a:pPr>
            <a:r>
              <a:rPr lang="ru-RU" sz="1500" b="1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Формы современного национального законодательства о МЧП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Font typeface="+mj-lt"/>
              <a:buAutoNum type="arabicPeriod"/>
            </a:pPr>
            <a:r>
              <a:rPr lang="ru-RU" sz="1500" u="none" strike="noStrike" spc="0" dirty="0">
                <a:effectLst/>
                <a:highlight>
                  <a:srgbClr val="C0C0C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кодификации </a:t>
            </a:r>
            <a:r>
              <a:rPr lang="ru-RU" sz="1500" u="none" strike="noStrike" spc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разрозненные правовые нормы, закрепленные в различных правовых актах, относящихся к различным отраслям законодательства (</a:t>
            </a:r>
            <a:r>
              <a:rPr lang="ru-RU" sz="150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Дания</a:t>
            </a:r>
            <a:r>
              <a:rPr lang="ru-RU" sz="1500" u="none" strike="noStrike" spc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Font typeface="+mj-lt"/>
              <a:buAutoNum type="arabicPeriod"/>
            </a:pPr>
            <a:r>
              <a:rPr lang="ru-RU" sz="1500" dirty="0">
                <a:highlight>
                  <a:srgbClr val="C0C0C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кодификации</a:t>
            </a:r>
            <a:endParaRPr lang="ru-RU" sz="1500" u="none" strike="noStrike" spc="0" dirty="0">
              <a:effectLst/>
              <a:highlight>
                <a:srgbClr val="C0C0C0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</a:pPr>
            <a:r>
              <a:rPr lang="ru-RU" sz="150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2.1. Частичная кодификация (</a:t>
            </a:r>
            <a:r>
              <a:rPr lang="ru-RU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ea typeface="Calibri" panose="020F0502020204030204" pitchFamily="34" charset="0"/>
              </a:rPr>
              <a:t>альтернативный вариант кодификации </a:t>
            </a:r>
            <a:r>
              <a:rPr lang="ru-RU" sz="1500" dirty="0">
                <a:effectLst/>
                <a:highlight>
                  <a:srgbClr val="C0C0C0"/>
                </a:highlight>
                <a:ea typeface="Calibri" panose="020F0502020204030204" pitchFamily="34" charset="0"/>
              </a:rPr>
              <a:t>– </a:t>
            </a:r>
            <a:r>
              <a:rPr lang="ru-RU" sz="1500" dirty="0">
                <a:effectLst/>
                <a:ea typeface="Calibri" panose="020F0502020204030204" pitchFamily="34" charset="0"/>
              </a:rPr>
              <a:t>В. Кисиль</a:t>
            </a:r>
            <a:r>
              <a:rPr lang="ru-RU" sz="150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500" u="none" strike="noStrike" spc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комплекс специальных законов / отдельных целостных разделов в специальных законах, регулирующих правоотношения сферы МЧП (Индия, Финляндия, Швеция, Израиль)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231F20"/>
              </a:buClr>
              <a:buSzPts val="1050"/>
              <a:buNone/>
              <a:tabLst>
                <a:tab pos="356870" algn="l"/>
              </a:tabLst>
            </a:pPr>
            <a:r>
              <a:rPr lang="ru-RU" sz="150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2.2. Внутриотраслевая кодификация </a:t>
            </a:r>
            <a:r>
              <a:rPr lang="ru-RU" sz="1500" u="none" strike="noStrike" spc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27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500" dirty="0">
                <a:effectLst/>
                <a:ea typeface="Courier New" panose="02070309020205020404" pitchFamily="49" charset="0"/>
              </a:rPr>
              <a:t>а) </a:t>
            </a:r>
            <a:r>
              <a:rPr lang="ru-RU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</a:rPr>
              <a:t>комплексный внутриотраслевой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</a:rPr>
              <a:t>способ </a:t>
            </a:r>
            <a:r>
              <a:rPr lang="ru-RU" sz="1500" dirty="0">
                <a:effectLst/>
                <a:ea typeface="Courier New" panose="02070309020205020404" pitchFamily="49" charset="0"/>
              </a:rPr>
              <a:t>(унитарная система частного права – ВЗ ГК Бразилии, Вводный титул ГК Габона</a:t>
            </a:r>
            <a:r>
              <a:rPr lang="ru-RU" sz="1500" dirty="0">
                <a:ea typeface="Courier New" panose="02070309020205020404" pitchFamily="49" charset="0"/>
              </a:rPr>
              <a:t>, </a:t>
            </a:r>
            <a:r>
              <a:rPr lang="ru-RU" sz="1500" dirty="0"/>
              <a:t>к</a:t>
            </a:r>
            <a:r>
              <a:rPr lang="ru-RU" sz="1500" dirty="0">
                <a:ea typeface="Times New Roman" panose="02020603050405020304" pitchFamily="18" charset="0"/>
              </a:rPr>
              <a:t>нига </a:t>
            </a:r>
            <a:r>
              <a:rPr lang="en-US" sz="1500" dirty="0">
                <a:ea typeface="Times New Roman" panose="02020603050405020304" pitchFamily="18" charset="0"/>
              </a:rPr>
              <a:t>X</a:t>
            </a:r>
            <a:r>
              <a:rPr lang="ru-RU" sz="1500" dirty="0">
                <a:ea typeface="Times New Roman" panose="02020603050405020304" pitchFamily="18" charset="0"/>
              </a:rPr>
              <a:t> ГК Перу, </a:t>
            </a:r>
            <a:r>
              <a:rPr lang="ru-RU" sz="1500" dirty="0">
                <a:effectLst/>
                <a:ea typeface="Courier New" panose="02070309020205020404" pitchFamily="49" charset="0"/>
              </a:rPr>
              <a:t>ГК Квебека, ГТК Аргентины, </a:t>
            </a:r>
            <a:r>
              <a:rPr lang="ru-RU" sz="1500" dirty="0"/>
              <a:t>Закон о судебной власти </a:t>
            </a:r>
            <a:r>
              <a:rPr lang="ru-RU" sz="1500" dirty="0">
                <a:effectLst/>
                <a:ea typeface="Courier New" panose="02070309020205020404" pitchFamily="49" charset="0"/>
              </a:rPr>
              <a:t> </a:t>
            </a:r>
            <a:r>
              <a:rPr lang="ru-RU" sz="1500" dirty="0"/>
              <a:t>Гватемалы (Глава II</a:t>
            </a:r>
            <a:r>
              <a:rPr lang="ru-RU" sz="1500" dirty="0">
                <a:effectLst/>
                <a:ea typeface="Courier New" panose="02070309020205020404" pitchFamily="49" charset="0"/>
              </a:rPr>
              <a:t>)</a:t>
            </a:r>
          </a:p>
          <a:p>
            <a:pPr marL="1270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>
                <a:effectLst/>
                <a:highlight>
                  <a:srgbClr val="FFFF00"/>
                </a:highlight>
                <a:ea typeface="Courier New" panose="02070309020205020404" pitchFamily="49" charset="0"/>
              </a:rPr>
              <a:t>б) </a:t>
            </a:r>
            <a:r>
              <a:rPr lang="ru-RU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Courier New" panose="02070309020205020404" pitchFamily="49" charset="0"/>
              </a:rPr>
              <a:t>простой внутриотраслевой способ </a:t>
            </a:r>
            <a:r>
              <a:rPr lang="ru-RU" sz="1500" dirty="0">
                <a:effectLst/>
                <a:ea typeface="Courier New" panose="02070309020205020404" pitchFamily="49" charset="0"/>
              </a:rPr>
              <a:t>(ВЗ ГГУ, ВЗ ГК Латвии, ГК Румынии, ГК Нидерландов)</a:t>
            </a:r>
            <a:r>
              <a:rPr lang="en-US" sz="1500" dirty="0">
                <a:effectLst/>
                <a:ea typeface="Courier New" panose="02070309020205020404" pitchFamily="49" charset="0"/>
              </a:rPr>
              <a:t> </a:t>
            </a:r>
            <a:r>
              <a:rPr lang="ru-RU" sz="1500" dirty="0">
                <a:effectLst/>
                <a:ea typeface="Courier New" panose="02070309020205020404" pitchFamily="49" charset="0"/>
              </a:rPr>
              <a:t>+ процессуальная кодификация </a:t>
            </a:r>
          </a:p>
          <a:p>
            <a:pPr marL="1270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>
                <a:effectLst/>
                <a:ea typeface="Courier New" panose="02070309020205020404" pitchFamily="49" charset="0"/>
              </a:rPr>
              <a:t>(</a:t>
            </a:r>
            <a:r>
              <a:rPr lang="ru-RU" sz="1500" dirty="0">
                <a:ea typeface="Courier New" panose="02070309020205020404" pitchFamily="49" charset="0"/>
              </a:rPr>
              <a:t>ГПК Румынии, Нидерландов) (дуализм частного права - ??? </a:t>
            </a:r>
            <a:r>
              <a:rPr lang="ru-RU" sz="1500" dirty="0">
                <a:effectLst/>
                <a:ea typeface="Calibri" panose="020F0502020204030204" pitchFamily="34" charset="0"/>
              </a:rPr>
              <a:t>плюрализм гражданского процесса - ???</a:t>
            </a:r>
            <a:r>
              <a:rPr lang="ru-RU" sz="1500" dirty="0">
                <a:ea typeface="Courier New" panose="02070309020205020404" pitchFamily="49" charset="0"/>
              </a:rPr>
              <a:t>)</a:t>
            </a:r>
            <a:endParaRPr lang="ru-RU" sz="1500" dirty="0">
              <a:effectLst/>
              <a:ea typeface="Courier New" panose="02070309020205020404" pitchFamily="49" charset="0"/>
            </a:endParaRPr>
          </a:p>
          <a:p>
            <a:pPr marL="127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Courier New" panose="02070309020205020404" pitchFamily="49" charset="0"/>
              </a:rPr>
              <a:t>2.3. Межотраслевая</a:t>
            </a:r>
            <a:r>
              <a:rPr lang="ru-RU" sz="1500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кодификация </a:t>
            </a:r>
            <a:r>
              <a:rPr lang="ru-RU" sz="1500" dirty="0">
                <a:ea typeface="Courier New" panose="02070309020205020404" pitchFamily="49" charset="0"/>
              </a:rPr>
              <a:t>(</a:t>
            </a:r>
            <a:r>
              <a:rPr lang="ru-RU" sz="1500" dirty="0">
                <a:effectLst/>
                <a:ea typeface="Courier New" panose="02070309020205020404" pitchFamily="49" charset="0"/>
              </a:rPr>
              <a:t>Россия, Беларусь, Казахстан, Монголия; Чили, Никарагуа) </a:t>
            </a:r>
          </a:p>
          <a:p>
            <a:pPr marL="127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500" dirty="0">
                <a:effectLst/>
                <a:ea typeface="Courier New" panose="02070309020205020404" pitchFamily="49" charset="0"/>
              </a:rPr>
              <a:t>2.4. </a:t>
            </a:r>
            <a:r>
              <a:rPr lang="ru-RU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</a:rPr>
              <a:t>Автономная отраслевая кодификация </a:t>
            </a:r>
            <a:r>
              <a:rPr lang="ru-RU" sz="1500" dirty="0">
                <a:effectLst/>
                <a:ea typeface="Courier New" panose="02070309020205020404" pitchFamily="49" charset="0"/>
              </a:rPr>
              <a:t>(Азербайджан, Эстония, Польша, Китай, Тайвань, Таиланд) + процессуальная кодификация </a:t>
            </a:r>
            <a:endParaRPr lang="ru-RU" sz="1500" dirty="0">
              <a:solidFill>
                <a:srgbClr val="000000"/>
              </a:solidFill>
              <a:effectLst/>
              <a:ea typeface="Courier New" panose="02070309020205020404" pitchFamily="49" charset="0"/>
            </a:endParaRPr>
          </a:p>
          <a:p>
            <a:pPr marL="127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500" dirty="0">
                <a:effectLst/>
                <a:ea typeface="Courier New" panose="02070309020205020404" pitchFamily="49" charset="0"/>
              </a:rPr>
              <a:t>2.5. </a:t>
            </a:r>
            <a:r>
              <a:rPr lang="ru-RU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</a:rPr>
              <a:t>Комплексная автономная кодификация </a:t>
            </a:r>
            <a:r>
              <a:rPr lang="ru-RU" sz="1500" dirty="0">
                <a:effectLst/>
                <a:ea typeface="Courier New" panose="02070309020205020404" pitchFamily="49" charset="0"/>
              </a:rPr>
              <a:t>(полномасштабная кодификация МЧП/МГП) (Венесуэла, Швейцария, Украина, </a:t>
            </a:r>
            <a:r>
              <a:rPr lang="ru-RU" sz="1500" dirty="0">
                <a:effectLst/>
                <a:highlight>
                  <a:srgbClr val="FFFF00"/>
                </a:highlight>
                <a:ea typeface="Courier New" panose="02070309020205020404" pitchFamily="49" charset="0"/>
              </a:rPr>
              <a:t>Бельгия, Болгария, Панама, Тунис, Турция)</a:t>
            </a:r>
          </a:p>
        </p:txBody>
      </p:sp>
      <p:sp>
        <p:nvSpPr>
          <p:cNvPr id="6" name="Выноска: стрелка вправо 5">
            <a:extLst>
              <a:ext uri="{FF2B5EF4-FFF2-40B4-BE49-F238E27FC236}">
                <a16:creationId xmlns:a16="http://schemas.microsoft.com/office/drawing/2014/main" id="{A89E8304-C30B-1C52-12BF-96880DA83A56}"/>
              </a:ext>
            </a:extLst>
          </p:cNvPr>
          <p:cNvSpPr/>
          <p:nvPr/>
        </p:nvSpPr>
        <p:spPr>
          <a:xfrm>
            <a:off x="10891184" y="5214681"/>
            <a:ext cx="484632" cy="804334"/>
          </a:xfrm>
          <a:prstGeom prst="right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2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65D985-E585-43A5-9E1E-88AAD700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204281"/>
            <a:ext cx="8610600" cy="61552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МЧП Франции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E140AC-6763-48BF-89CF-2F836E395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697" y="819807"/>
            <a:ext cx="11813627" cy="5967492"/>
          </a:xfrm>
        </p:spPr>
        <p:txBody>
          <a:bodyPr>
            <a:noAutofit/>
          </a:bodyPr>
          <a:lstStyle/>
          <a:p>
            <a:pPr marL="36000" indent="257810">
              <a:lnSpc>
                <a:spcPct val="100000"/>
              </a:lnSpc>
              <a:spcBef>
                <a:spcPts val="600"/>
              </a:spcBef>
            </a:pP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Французский гражданский кодекс (1804)</a:t>
            </a:r>
            <a:r>
              <a:rPr lang="ru-RU" sz="16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– Вводный титул, 16 статей (односторонние коллизионные нормы, не сведенные в один раздел)</a:t>
            </a:r>
          </a:p>
          <a:p>
            <a:pPr marL="36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6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В порядке </a:t>
            </a:r>
            <a:r>
              <a:rPr lang="ru-RU" sz="1600" b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интерпретации</a:t>
            </a:r>
            <a:r>
              <a:rPr lang="ru-RU" sz="16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этих норм </a:t>
            </a: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практика французских судов </a:t>
            </a:r>
            <a:r>
              <a:rPr lang="ru-RU" sz="160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ru-RU" sz="1600" b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решения Кассационного суда) </a:t>
            </a:r>
            <a:r>
              <a:rPr lang="ru-RU" sz="16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– обширный конгломерат двусторонних коллизионных норм: </a:t>
            </a: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ст. 3 ФГК </a:t>
            </a:r>
            <a:r>
              <a:rPr lang="ru-RU" sz="16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(«законы благоустройства и безопасности обязательны для всех, проживающих в стране... Недвижимости, даже принадлежащие иностран­цам, подчинены французскому закону. Законы, относящиеся к состоянию и правоспособности лиц, распространяются на французов, даже прожива­ющих за границей») – </a:t>
            </a:r>
            <a:r>
              <a:rPr lang="ru-RU" sz="1600" b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два основных коллизионных правила</a:t>
            </a:r>
            <a:r>
              <a:rPr lang="ru-RU" sz="16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(личный статут подчиняется праву гражданства, вещный — закону места нахожде­ния имущества), т.е. односторонние коллизионные нормы </a:t>
            </a:r>
          </a:p>
          <a:p>
            <a:pPr marL="36000" indent="257810">
              <a:lnSpc>
                <a:spcPct val="100000"/>
              </a:lnSpc>
              <a:spcBef>
                <a:spcPts val="600"/>
              </a:spcBef>
            </a:pP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Современные коллизионные нормы ФГК </a:t>
            </a:r>
            <a:r>
              <a:rPr lang="ru-RU" sz="16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– в тре­тьей четверти XX в.: законы о родительских правах (1972), о разводе (1975), о международном усыновлении (2001)</a:t>
            </a:r>
            <a:endParaRPr lang="ru-RU" sz="1600" dirty="0">
              <a:effectLst/>
              <a:ea typeface="Courier New" panose="02070309020205020404" pitchFamily="49" charset="0"/>
            </a:endParaRPr>
          </a:p>
          <a:p>
            <a:pPr marL="36000" indent="257810">
              <a:lnSpc>
                <a:spcPct val="100000"/>
              </a:lnSpc>
              <a:spcBef>
                <a:spcPts val="600"/>
              </a:spcBef>
            </a:pP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с конца </a:t>
            </a:r>
            <a:r>
              <a:rPr lang="en-US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XIX </a:t>
            </a: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в. судебная практика (Кассационный суд) </a:t>
            </a:r>
            <a:r>
              <a:rPr lang="ru-RU" sz="16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– двусторонние коллизионные нормы: п</a:t>
            </a:r>
            <a:r>
              <a:rPr lang="ru-RU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равила</a:t>
            </a:r>
            <a:r>
              <a:rPr lang="ru-RU" sz="1600" u="sng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u="sng" dirty="0" err="1">
                <a:effectLst/>
                <a:ea typeface="Times New Roman" panose="02020603050405020304" pitchFamily="18" charset="0"/>
              </a:rPr>
              <a:t>Bisbal</a:t>
            </a:r>
            <a:r>
              <a:rPr lang="ru-RU" sz="1600" u="sng" dirty="0">
                <a:effectLst/>
                <a:ea typeface="Times New Roman" panose="02020603050405020304" pitchFamily="18" charset="0"/>
              </a:rPr>
              <a:t> (1959), </a:t>
            </a:r>
            <a:r>
              <a:rPr lang="en-US" sz="1600" u="sng" dirty="0" err="1">
                <a:effectLst/>
                <a:ea typeface="Times New Roman" panose="02020603050405020304" pitchFamily="18" charset="0"/>
              </a:rPr>
              <a:t>Lautour</a:t>
            </a:r>
            <a:r>
              <a:rPr lang="ru-RU" sz="1600" u="sng" dirty="0">
                <a:effectLst/>
                <a:ea typeface="Times New Roman" panose="02020603050405020304" pitchFamily="18" charset="0"/>
              </a:rPr>
              <a:t>-</a:t>
            </a:r>
            <a:r>
              <a:rPr lang="en-US" sz="1600" u="sng" dirty="0" err="1">
                <a:effectLst/>
                <a:ea typeface="Times New Roman" panose="02020603050405020304" pitchFamily="18" charset="0"/>
              </a:rPr>
              <a:t>Thinet</a:t>
            </a:r>
            <a:r>
              <a:rPr lang="ru-RU" sz="1600" u="sng" dirty="0">
                <a:effectLst/>
                <a:ea typeface="Times New Roman" panose="02020603050405020304" pitchFamily="18" charset="0"/>
              </a:rPr>
              <a:t> (1989),</a:t>
            </a:r>
            <a:r>
              <a:rPr lang="en-US" sz="1600" u="sng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u="sng" dirty="0" err="1">
                <a:effectLst/>
                <a:ea typeface="Times New Roman" panose="02020603050405020304" pitchFamily="18" charset="0"/>
              </a:rPr>
              <a:t>Coveco</a:t>
            </a:r>
            <a:r>
              <a:rPr lang="en-US" sz="1600" u="sng" dirty="0">
                <a:effectLst/>
                <a:ea typeface="Times New Roman" panose="02020603050405020304" pitchFamily="18" charset="0"/>
              </a:rPr>
              <a:t> </a:t>
            </a:r>
            <a:r>
              <a:rPr lang="ru-RU" sz="1600" u="sng" dirty="0">
                <a:effectLst/>
                <a:ea typeface="Times New Roman" panose="02020603050405020304" pitchFamily="18" charset="0"/>
              </a:rPr>
              <a:t>(1990), </a:t>
            </a:r>
            <a:r>
              <a:rPr lang="en-US" sz="1600" u="sng" dirty="0" err="1">
                <a:effectLst/>
                <a:ea typeface="Times New Roman" panose="02020603050405020304" pitchFamily="18" charset="0"/>
              </a:rPr>
              <a:t>Amerford</a:t>
            </a:r>
            <a:r>
              <a:rPr lang="ru-RU" sz="1600" u="sng" dirty="0">
                <a:effectLst/>
                <a:ea typeface="Times New Roman" panose="02020603050405020304" pitchFamily="18" charset="0"/>
              </a:rPr>
              <a:t> (1993)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180340" algn="l"/>
                <a:tab pos="277495" algn="l"/>
              </a:tabLst>
            </a:pPr>
            <a:r>
              <a:rPr lang="ru-RU" sz="16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«В вопросах международного частного права судебная практика во Франции играет роль основного источника права» </a:t>
            </a: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(Л.А. </a:t>
            </a:r>
            <a:r>
              <a:rPr lang="ru-RU" sz="1600" b="1" u="none" strike="noStrike" spc="0" dirty="0" err="1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Лунц</a:t>
            </a: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180340" algn="l"/>
                <a:tab pos="277495" algn="l"/>
              </a:tabLst>
            </a:pPr>
            <a:r>
              <a:rPr lang="ru-RU" sz="1600" b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«Современная судебная практика в сфере МЧП представляет собой «золотой век» правотворчества французских судей» </a:t>
            </a: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sz="1600" b="1" u="none" strike="noStrike" spc="0" dirty="0" err="1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Ancel</a:t>
            </a:r>
            <a:r>
              <a:rPr lang="en-US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B</a:t>
            </a: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.</a:t>
            </a:r>
            <a:r>
              <a:rPr lang="en-US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sz="1600" b="1" u="none" strike="noStrike" spc="0" dirty="0" err="1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Lequette</a:t>
            </a:r>
            <a:r>
              <a:rPr lang="en-US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Y.</a:t>
            </a:r>
            <a:r>
              <a:rPr lang="ru-RU" sz="1600" b="1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tabLst>
                <a:tab pos="180340" algn="l"/>
                <a:tab pos="277495" algn="l"/>
              </a:tabLst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С</a:t>
            </a:r>
            <a:r>
              <a:rPr lang="ru-RU" sz="1600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удьям запрещается выносить решение путем создания правовых и подза­конных положений по вопросам, поставленным перед ними (ст. 5 ФГК)</a:t>
            </a:r>
          </a:p>
          <a:p>
            <a:pPr marL="36000">
              <a:lnSpc>
                <a:spcPct val="100000"/>
              </a:lnSpc>
              <a:spcBef>
                <a:spcPts val="600"/>
              </a:spcBef>
              <a:tabLst>
                <a:tab pos="180340" algn="l"/>
                <a:tab pos="277495" algn="l"/>
              </a:tabLst>
            </a:pPr>
            <a:r>
              <a:rPr lang="ru-RU" sz="1600" b="1" dirty="0">
                <a:ea typeface="Courier New" panose="02070309020205020404" pitchFamily="49" charset="0"/>
              </a:rPr>
              <a:t>МЧП Франции = МЧП ЕС</a:t>
            </a:r>
          </a:p>
          <a:p>
            <a:pPr marL="36000">
              <a:lnSpc>
                <a:spcPct val="100000"/>
              </a:lnSpc>
              <a:spcBef>
                <a:spcPts val="600"/>
              </a:spcBef>
              <a:tabLst>
                <a:tab pos="180340" algn="l"/>
                <a:tab pos="277495" algn="l"/>
              </a:tabLst>
            </a:pPr>
            <a:r>
              <a:rPr lang="ru-RU" sz="1600" b="1" dirty="0"/>
              <a:t>ГПК (1975) </a:t>
            </a:r>
            <a:r>
              <a:rPr lang="ru-RU" sz="1600" dirty="0"/>
              <a:t>– книга </a:t>
            </a:r>
            <a:r>
              <a:rPr lang="en-US" sz="1600" dirty="0"/>
              <a:t>I, </a:t>
            </a:r>
            <a:r>
              <a:rPr lang="ru-RU" sz="1600" dirty="0"/>
              <a:t>титул </a:t>
            </a:r>
            <a:r>
              <a:rPr lang="en-US" sz="1600" dirty="0"/>
              <a:t>XV </a:t>
            </a:r>
            <a:r>
              <a:rPr lang="ru-RU" sz="1600" dirty="0"/>
              <a:t>глава </a:t>
            </a:r>
            <a:r>
              <a:rPr lang="en-US" sz="1600" dirty="0"/>
              <a:t>I</a:t>
            </a:r>
            <a:r>
              <a:rPr lang="ru-RU" sz="1600" dirty="0"/>
              <a:t>,</a:t>
            </a:r>
            <a:r>
              <a:rPr lang="en-US" sz="1600" dirty="0"/>
              <a:t> </a:t>
            </a:r>
            <a:r>
              <a:rPr lang="ru-RU" sz="1600" dirty="0"/>
              <a:t>ст. </a:t>
            </a:r>
            <a:r>
              <a:rPr lang="en-US" sz="1600" dirty="0"/>
              <a:t>509</a:t>
            </a:r>
            <a:r>
              <a:rPr lang="ru-RU" sz="1600" dirty="0"/>
              <a:t> «Признание трансграничных документов», титул </a:t>
            </a:r>
            <a:r>
              <a:rPr lang="en-US" sz="1600" dirty="0"/>
              <a:t>XX </a:t>
            </a:r>
            <a:r>
              <a:rPr lang="ru-RU" sz="1600" dirty="0"/>
              <a:t>глава </a:t>
            </a:r>
            <a:r>
              <a:rPr lang="en-US" sz="1600" dirty="0"/>
              <a:t>II </a:t>
            </a:r>
            <a:r>
              <a:rPr lang="ru-RU" sz="1600" dirty="0"/>
              <a:t>«Международные судебные поручения» (ст. 733-748); книга </a:t>
            </a:r>
            <a:r>
              <a:rPr lang="en-US" sz="1600" dirty="0"/>
              <a:t>IV </a:t>
            </a:r>
            <a:r>
              <a:rPr lang="ru-RU" sz="1600" dirty="0"/>
              <a:t>«Арбитраж», титул</a:t>
            </a:r>
            <a:r>
              <a:rPr lang="en-US" sz="1600" dirty="0"/>
              <a:t> II</a:t>
            </a:r>
            <a:r>
              <a:rPr lang="ru-RU" sz="1600" dirty="0"/>
              <a:t> «Международный арбитраж» (</a:t>
            </a:r>
            <a:r>
              <a:rPr lang="ru-RU" sz="1600" dirty="0">
                <a:highlight>
                  <a:srgbClr val="C0C0C0"/>
                </a:highlight>
              </a:rPr>
              <a:t>ст. 1492 </a:t>
            </a:r>
            <a:r>
              <a:rPr lang="ru-RU" sz="1600" dirty="0"/>
              <a:t>/ 1504-1527)</a:t>
            </a:r>
          </a:p>
        </p:txBody>
      </p:sp>
    </p:spTree>
    <p:extLst>
      <p:ext uri="{BB962C8B-B14F-4D97-AF65-F5344CB8AC3E}">
        <p14:creationId xmlns:p14="http://schemas.microsoft.com/office/powerpoint/2010/main" val="29069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EEA7B0-4150-4D1E-825F-3856B355F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241738"/>
            <a:ext cx="8610600" cy="56755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МЧП Западной Европы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6848D7-0DF8-4B98-AE53-0A0E46FDF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779" y="987972"/>
            <a:ext cx="11655973" cy="562828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b="1" dirty="0"/>
              <a:t>Внутриотраслевая простая </a:t>
            </a:r>
            <a:r>
              <a:rPr lang="ru-RU" sz="1800" dirty="0"/>
              <a:t>(Франция, Румыния, Португалия, Латвия, Литва)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/>
              <a:t>Германия – Вводный закон к ГГУ (1896)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/>
              <a:t>Испания – </a:t>
            </a:r>
            <a:r>
              <a:rPr lang="ru-RU" sz="1800" dirty="0">
                <a:effectLst/>
                <a:ea typeface="Calibri" panose="020F0502020204030204" pitchFamily="34" charset="0"/>
              </a:rPr>
              <a:t>Глава 4 «Нормы международного частного права» ГК (1889 ред. 2015)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a typeface="Calibri" panose="020F0502020204030204" pitchFamily="34" charset="0"/>
              </a:rPr>
              <a:t>Греция - </a:t>
            </a:r>
            <a:r>
              <a:rPr lang="ru-RU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Книга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«Общие положения», часть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«Частное международное право» ГК (1940)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ffectLst/>
                <a:ea typeface="Calibri" panose="020F0502020204030204" pitchFamily="34" charset="0"/>
              </a:rPr>
              <a:t>Нидерланды – Книга 10 «Международное частное право» ГК (2010)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b="1" dirty="0">
                <a:ea typeface="Calibri" panose="020F0502020204030204" pitchFamily="34" charset="0"/>
              </a:rPr>
              <a:t>Автономная отраслевая </a:t>
            </a:r>
            <a:r>
              <a:rPr lang="ru-RU" sz="1800" dirty="0">
                <a:ea typeface="Calibri" panose="020F0502020204030204" pitchFamily="34" charset="0"/>
              </a:rPr>
              <a:t>(Лихтенштейн, Люксембург)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a typeface="Calibri" panose="020F0502020204030204" pitchFamily="34" charset="0"/>
              </a:rPr>
              <a:t>Австрия – Закон о МЧП (1978)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a typeface="Calibri" panose="020F0502020204030204" pitchFamily="34" charset="0"/>
              </a:rPr>
              <a:t>Эстония – Закон о МЧП (2002)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ffectLst/>
                <a:ea typeface="Calibri" panose="020F0502020204030204" pitchFamily="34" charset="0"/>
              </a:rPr>
              <a:t>Польша – Закон о МЧП (2011)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Комплексная автономная 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(Монако, Чехия, Словакия, </a:t>
            </a:r>
            <a:r>
              <a:rPr lang="ru-RU" sz="1800" dirty="0">
                <a:ea typeface="Calibri" panose="020F0502020204030204" pitchFamily="34" charset="0"/>
              </a:rPr>
              <a:t>все балканские страны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1800" dirty="0">
                <a:effectLst/>
                <a:highlight>
                  <a:srgbClr val="C0C0C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(превалирует ???)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Швейцария – Закон о МЧП (1987)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Италия – Закон о МЧП (1995) ; </a:t>
            </a:r>
            <a:r>
              <a:rPr lang="ru-RU" sz="1800" dirty="0">
                <a:ea typeface="Calibri" panose="020F0502020204030204" pitchFamily="34" charset="0"/>
              </a:rPr>
              <a:t>Венгрия – Закон о МЧП (2017) ; Хорватия – Закон о МЧП (2017)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Бельгия – Кодекс МЧП (2004) ; Болгария – Кодекс МЧП (2005)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b="1" dirty="0">
                <a:ea typeface="Calibri" panose="020F0502020204030204" pitchFamily="34" charset="0"/>
              </a:rPr>
              <a:t>Скандинавские страны </a:t>
            </a:r>
            <a:r>
              <a:rPr lang="ru-RU" sz="1800" dirty="0">
                <a:ea typeface="Calibri" panose="020F0502020204030204" pitchFamily="34" charset="0"/>
              </a:rPr>
              <a:t>???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a typeface="Calibri" panose="020F0502020204030204" pitchFamily="34" charset="0"/>
              </a:rPr>
              <a:t>Швеция – МЧП ЕС (частичная)?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a typeface="Calibri" panose="020F0502020204030204" pitchFamily="34" charset="0"/>
              </a:rPr>
              <a:t>Финляндия – межотраслевая (???) + МЧП ЕС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a typeface="Calibri" panose="020F0502020204030204" pitchFamily="34" charset="0"/>
              </a:rPr>
              <a:t>Норвегия – разрозненные нормы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800" dirty="0">
                <a:effectLst/>
                <a:ea typeface="Calibri" panose="020F0502020204030204" pitchFamily="34" charset="0"/>
              </a:rPr>
              <a:t>Акцент на кодификации МГП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Дания - ???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b="1" dirty="0">
                <a:ea typeface="Calibri" panose="020F0502020204030204" pitchFamily="34" charset="0"/>
              </a:rPr>
              <a:t>Нет – внутриотраслевой комплексной</a:t>
            </a:r>
            <a:endParaRPr lang="ru-RU" sz="1800" b="1" dirty="0">
              <a:effectLst/>
              <a:ea typeface="Calibri" panose="020F0502020204030204" pitchFamily="34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560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558C92-22CA-454D-9684-55A42C4FA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57655"/>
            <a:ext cx="8610600" cy="68317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МЧП Великобритании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ECE5FE-A7D5-4009-B92F-26F674EF1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41" y="1166648"/>
            <a:ext cx="11466787" cy="55336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2000" b="1" dirty="0">
                <a:ea typeface="Courier New" panose="02070309020205020404" pitchFamily="49" charset="0"/>
                <a:cs typeface="Times New Roman" panose="02020603050405020304" pitchFamily="18" charset="0"/>
              </a:rPr>
              <a:t>Прецеденты высоких судов и доктрина </a:t>
            </a:r>
            <a:r>
              <a:rPr lang="ru-RU" sz="2000" dirty="0"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(А. </a:t>
            </a:r>
            <a:r>
              <a:rPr lang="ru-RU" sz="2000" dirty="0" err="1"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Дайси</a:t>
            </a:r>
            <a:r>
              <a:rPr lang="ru-RU" sz="2000" dirty="0"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, Дж. </a:t>
            </a:r>
            <a:r>
              <a:rPr lang="ru-RU" sz="2000" dirty="0" err="1"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Чешир</a:t>
            </a:r>
            <a:r>
              <a:rPr lang="ru-RU" sz="2000" dirty="0"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, П. Норт, </a:t>
            </a:r>
            <a:r>
              <a:rPr lang="en-US" sz="2000" b="0" i="0" u="none" strike="noStrike" baseline="0" dirty="0">
                <a:highlight>
                  <a:srgbClr val="FFFF00"/>
                </a:highlight>
              </a:rPr>
              <a:t>J.H.C. Morris</a:t>
            </a:r>
            <a:r>
              <a:rPr lang="ru-RU" sz="2000" b="0" i="0" u="none" strike="noStrike" baseline="0" dirty="0">
                <a:highlight>
                  <a:srgbClr val="FFFF00"/>
                </a:highlight>
              </a:rPr>
              <a:t>, </a:t>
            </a:r>
            <a:r>
              <a:rPr lang="en-US" sz="2000" i="0" dirty="0">
                <a:effectLst/>
                <a:highlight>
                  <a:srgbClr val="FFFF00"/>
                </a:highlight>
              </a:rPr>
              <a:t>J.G. Collier</a:t>
            </a:r>
            <a:r>
              <a:rPr lang="ru-RU" sz="2000" i="0" dirty="0">
                <a:effectLst/>
                <a:highlight>
                  <a:srgbClr val="FFFF00"/>
                </a:highlight>
              </a:rPr>
              <a:t>)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endParaRPr lang="ru-RU" sz="2000" dirty="0"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Теория приобретенных прав,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доктрина факультативного (добровольного) выбора права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презумпция тождества английского и иностранного права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ea typeface="Courier New" panose="02070309020205020404" pitchFamily="49" charset="0"/>
                <a:cs typeface="Times New Roman" panose="02020603050405020304" pitchFamily="18" charset="0"/>
              </a:rPr>
              <a:t>Доктрина международной вежливости</a:t>
            </a:r>
            <a:endParaRPr lang="ru-RU" sz="2000" i="0" u="none" strike="noStrike" spc="0" dirty="0">
              <a:effectLst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2000" b="1" dirty="0">
                <a:ea typeface="Courier New" panose="02070309020205020404" pitchFamily="49" charset="0"/>
                <a:cs typeface="Times New Roman" panose="02020603050405020304" pitchFamily="18" charset="0"/>
              </a:rPr>
              <a:t>Отдельные акты статутного права</a:t>
            </a:r>
            <a:r>
              <a:rPr lang="ru-RU" sz="2000" dirty="0">
                <a:ea typeface="Courier New" panose="02070309020205020404" pitchFamily="49" charset="0"/>
                <a:cs typeface="Times New Roman" panose="02020603050405020304" pitchFamily="18" charset="0"/>
              </a:rPr>
              <a:t>:</a:t>
            </a:r>
            <a:endParaRPr lang="ru-RU" sz="2000" i="0" u="none" strike="noStrike" spc="0" dirty="0">
              <a:effectLst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dirty="0">
                <a:solidFill>
                  <a:srgbClr val="000000"/>
                </a:solidFill>
                <a:effectLst/>
                <a:highlight>
                  <a:srgbClr val="C0C0C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Акт об иностранных судебных решениях (взаимное приведение в исполнение) (1933)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i="0" u="none" strike="noStrike" spc="0" dirty="0">
                <a:effectLst/>
                <a:highlight>
                  <a:srgbClr val="C0C0C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Акт о государственном иммунитете (1978)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dirty="0">
                <a:highlight>
                  <a:srgbClr val="C0C0C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Акт об иностранных сроках исковой давности (1984)</a:t>
            </a:r>
            <a:endParaRPr lang="ru-RU" sz="2000" i="0" u="none" strike="noStrike" spc="0" dirty="0">
              <a:effectLst/>
              <a:highlight>
                <a:srgbClr val="C0C0C0"/>
              </a:highlight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dirty="0">
                <a:highlight>
                  <a:srgbClr val="C0C0C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Акт </a:t>
            </a:r>
            <a:r>
              <a:rPr lang="ru-RU" sz="2000" i="0" u="none" strike="noStrike" spc="0" dirty="0">
                <a:effectLst/>
                <a:highlight>
                  <a:srgbClr val="C0C0C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об арбитраже (1996)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2000" b="1" i="0" u="sng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Акт </a:t>
            </a:r>
            <a:r>
              <a:rPr lang="ru-RU" sz="2000" b="1" u="sng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о международном частном праве (различные положения) (</a:t>
            </a:r>
            <a:r>
              <a:rPr lang="ru-RU" sz="2000" b="1" i="0" u="sng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1995) </a:t>
            </a:r>
            <a:r>
              <a:rPr lang="ru-RU" sz="2000" b="1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(частичная кодификация ??? Автономная отраслевая ???)</a:t>
            </a:r>
            <a:endParaRPr lang="ru-RU" sz="2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5545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43E7AE-24DB-4739-9866-B1270B4F3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04801"/>
            <a:ext cx="8610600" cy="845270"/>
          </a:xfrm>
        </p:spPr>
        <p:txBody>
          <a:bodyPr>
            <a:noAutofit/>
          </a:bodyPr>
          <a:lstStyle/>
          <a:p>
            <a:r>
              <a:rPr lang="ru-RU" sz="3200" b="1" dirty="0"/>
              <a:t>МЧП стран общего права и смешанные юрисдикции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664721-27A5-4931-B099-BAE57BF19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75" y="1395167"/>
            <a:ext cx="11750565" cy="5307291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900" b="1" kern="100" dirty="0">
                <a:effectLst/>
                <a:highlight>
                  <a:srgbClr val="FFFF00"/>
                </a:highlight>
                <a:ea typeface="Times New Roman Cyr" panose="02020603050405020304" pitchFamily="18" charset="0"/>
                <a:cs typeface="Times New Roman Greek" panose="02020603050405020304" pitchFamily="18" charset="0"/>
              </a:rPr>
              <a:t>Частичная ???</a:t>
            </a:r>
          </a:p>
          <a:p>
            <a:pPr marL="264600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9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 Cyr" panose="02020603050405020304" pitchFamily="18" charset="0"/>
                <a:cs typeface="Times New Roman Greek" panose="02020603050405020304" pitchFamily="18" charset="0"/>
              </a:rPr>
              <a:t>Кирибати</a:t>
            </a:r>
            <a:r>
              <a:rPr lang="ru-RU" sz="2900" kern="100" dirty="0">
                <a:effectLst/>
                <a:ea typeface="Times New Roman Cyr" panose="02020603050405020304" pitchFamily="18" charset="0"/>
                <a:cs typeface="Times New Roman Greek" panose="02020603050405020304" pitchFamily="18" charset="0"/>
              </a:rPr>
              <a:t> – Акт об иностранных судебных решениях (взаимное исполнение) (1977) – </a:t>
            </a:r>
            <a:r>
              <a:rPr lang="ru-RU" sz="2900" kern="100" dirty="0">
                <a:effectLst/>
                <a:highlight>
                  <a:srgbClr val="FFFF00"/>
                </a:highlight>
                <a:ea typeface="Times New Roman Cyr" panose="02020603050405020304" pitchFamily="18" charset="0"/>
                <a:cs typeface="Times New Roman Greek" panose="02020603050405020304" pitchFamily="18" charset="0"/>
              </a:rPr>
              <a:t>везде</a:t>
            </a:r>
            <a:r>
              <a:rPr lang="ru-RU" sz="2900" kern="100" dirty="0">
                <a:effectLst/>
                <a:ea typeface="Times New Roman Cyr" panose="02020603050405020304" pitchFamily="18" charset="0"/>
                <a:cs typeface="Times New Roman Greek" panose="02020603050405020304" pitchFamily="18" charset="0"/>
              </a:rPr>
              <a:t> (</a:t>
            </a: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Гонконг</a:t>
            </a:r>
            <a:r>
              <a:rPr lang="ru-RU" sz="2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1960</a:t>
            </a:r>
            <a:r>
              <a:rPr lang="ru-RU" sz="2900" kern="100" dirty="0">
                <a:effectLst/>
                <a:ea typeface="Times New Roman Cyr" panose="02020603050405020304" pitchFamily="18" charset="0"/>
                <a:cs typeface="Times New Roman Greek" panose="02020603050405020304" pitchFamily="18" charset="0"/>
              </a:rPr>
              <a:t>) </a:t>
            </a:r>
            <a:r>
              <a:rPr lang="ru-RU" sz="2900" kern="100" dirty="0">
                <a:effectLst/>
                <a:highlight>
                  <a:srgbClr val="FFFF00"/>
                </a:highlight>
                <a:ea typeface="Times New Roman Cyr" panose="02020603050405020304" pitchFamily="18" charset="0"/>
                <a:cs typeface="Times New Roman Greek" panose="02020603050405020304" pitchFamily="18" charset="0"/>
              </a:rPr>
              <a:t>(частичная ???)</a:t>
            </a:r>
          </a:p>
          <a:p>
            <a:pPr marL="264600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Новая Зеландия </a:t>
            </a:r>
            <a:r>
              <a:rPr lang="ru-RU" sz="2900" dirty="0">
                <a:cs typeface="Times New Roman" panose="02020603050405020304" pitchFamily="18" charset="0"/>
              </a:rPr>
              <a:t>– </a:t>
            </a:r>
            <a:r>
              <a:rPr lang="ru-RU" sz="2900" dirty="0">
                <a:effectLst/>
                <a:ea typeface="Times New Roman" panose="02020603050405020304" pitchFamily="18" charset="0"/>
              </a:rPr>
              <a:t>Акт о международном </a:t>
            </a:r>
            <a:r>
              <a:rPr lang="ru-RU" sz="2900" dirty="0">
                <a:ea typeface="Times New Roman" panose="02020603050405020304" pitchFamily="18" charset="0"/>
              </a:rPr>
              <a:t>ч</a:t>
            </a:r>
            <a:r>
              <a:rPr lang="ru-RU" sz="2900" dirty="0">
                <a:effectLst/>
                <a:ea typeface="Times New Roman" panose="02020603050405020304" pitchFamily="18" charset="0"/>
              </a:rPr>
              <a:t>астном </a:t>
            </a:r>
            <a:r>
              <a:rPr lang="ru-RU" sz="2900" dirty="0">
                <a:ea typeface="Times New Roman" panose="02020603050405020304" pitchFamily="18" charset="0"/>
              </a:rPr>
              <a:t>п</a:t>
            </a:r>
            <a:r>
              <a:rPr lang="ru-RU" sz="2900" dirty="0">
                <a:effectLst/>
                <a:ea typeface="Times New Roman" panose="02020603050405020304" pitchFamily="18" charset="0"/>
              </a:rPr>
              <a:t>раве (выбор права в </a:t>
            </a:r>
            <a:r>
              <a:rPr lang="ru-RU" sz="2900" dirty="0" err="1">
                <a:effectLst/>
                <a:ea typeface="Times New Roman" panose="02020603050405020304" pitchFamily="18" charset="0"/>
              </a:rPr>
              <a:t>деликтных</a:t>
            </a:r>
            <a:r>
              <a:rPr lang="ru-RU" sz="2900" dirty="0">
                <a:effectLst/>
                <a:ea typeface="Times New Roman" panose="02020603050405020304" pitchFamily="18" charset="0"/>
              </a:rPr>
              <a:t> правоотношениях) (2017) </a:t>
            </a:r>
            <a:r>
              <a:rPr lang="en-US" sz="2900" dirty="0">
                <a:effectLst/>
                <a:ea typeface="Times New Roman" panose="02020603050405020304" pitchFamily="18" charset="0"/>
              </a:rPr>
              <a:t>(Adrian Briggs)</a:t>
            </a:r>
            <a:r>
              <a:rPr lang="ru-RU" sz="290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2900" kern="100" dirty="0">
                <a:effectLst/>
                <a:highlight>
                  <a:srgbClr val="FFFF00"/>
                </a:highlight>
                <a:ea typeface="Times New Roman Cyr" panose="02020603050405020304" pitchFamily="18" charset="0"/>
                <a:cs typeface="Times New Roman Greek" panose="02020603050405020304" pitchFamily="18" charset="0"/>
              </a:rPr>
              <a:t>(частичная ???)</a:t>
            </a:r>
            <a:endParaRPr lang="ru-RU" sz="2900" dirty="0">
              <a:effectLst/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pPr marL="264600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Израиль</a:t>
            </a:r>
            <a:r>
              <a:rPr lang="ru-RU" sz="2900" dirty="0">
                <a:ea typeface="Times New Roman" panose="02020603050405020304" pitchFamily="18" charset="0"/>
              </a:rPr>
              <a:t> – </a:t>
            </a:r>
            <a:r>
              <a:rPr lang="ru-RU" sz="2900" kern="100" dirty="0">
                <a:effectLst/>
                <a:ea typeface="WenQuanYi Micro Hei"/>
                <a:cs typeface="Lohit Devanagari"/>
              </a:rPr>
              <a:t>Закон о наследовании (1965), Закон о супругах (</a:t>
            </a:r>
            <a:r>
              <a:rPr lang="ru-RU" sz="2900" kern="100" dirty="0">
                <a:effectLst/>
                <a:ea typeface="Times New Roman" panose="02020603050405020304" pitchFamily="18" charset="0"/>
                <a:cs typeface="Lohit Devanagari"/>
              </a:rPr>
              <a:t>имущественные отношения</a:t>
            </a:r>
            <a:r>
              <a:rPr lang="ru-RU" sz="2900" kern="100" dirty="0">
                <a:effectLst/>
                <a:ea typeface="WenQuanYi Micro Hei"/>
                <a:cs typeface="Lohit Devanagari"/>
              </a:rPr>
              <a:t>) (1973), </a:t>
            </a:r>
            <a:r>
              <a:rPr lang="ru-RU" sz="2900" kern="100" dirty="0">
                <a:effectLst/>
                <a:ea typeface="WenQuanYi Micro Hei"/>
              </a:rPr>
              <a:t>Правила гражданского судопроизводства (1984 ред. 2014), </a:t>
            </a:r>
            <a:r>
              <a:rPr lang="ru-RU" sz="2900" kern="100" dirty="0">
                <a:effectLst/>
                <a:highlight>
                  <a:srgbClr val="FFFF00"/>
                </a:highlight>
                <a:ea typeface="WenQuanYi Micro Hei"/>
              </a:rPr>
              <a:t>Закон о приведении в исполнение иностранных судебных решений (1958 ред. 2005),</a:t>
            </a:r>
            <a:r>
              <a:rPr lang="ru-RU" sz="2900" kern="100" dirty="0">
                <a:effectLst/>
                <a:ea typeface="WenQuanYi Micro Hei"/>
              </a:rPr>
              <a:t> Закон о вопросах расторжения брака (</a:t>
            </a:r>
            <a:r>
              <a:rPr lang="ru-RU" sz="2900" kern="100" dirty="0">
                <a:effectLst/>
                <a:ea typeface="Times New Roman" panose="02020603050405020304" pitchFamily="18" charset="0"/>
              </a:rPr>
              <a:t>юрисдикция по специальным вопросам</a:t>
            </a:r>
            <a:r>
              <a:rPr lang="ru-RU" sz="2900" kern="100" dirty="0">
                <a:effectLst/>
                <a:ea typeface="WenQuanYi Micro Hei"/>
              </a:rPr>
              <a:t>) (1969)</a:t>
            </a:r>
            <a:r>
              <a:rPr lang="ru-RU" sz="2900" kern="100" dirty="0">
                <a:effectLst/>
                <a:ea typeface="Times New Roman Cyr" panose="02020603050405020304" pitchFamily="18" charset="0"/>
                <a:cs typeface="Times New Roman Greek" panose="02020603050405020304" pitchFamily="18" charset="0"/>
              </a:rPr>
              <a:t> </a:t>
            </a:r>
            <a:r>
              <a:rPr lang="ru-RU" sz="2900" kern="100" dirty="0">
                <a:effectLst/>
                <a:highlight>
                  <a:srgbClr val="FFFF00"/>
                </a:highlight>
                <a:ea typeface="Times New Roman Cyr" panose="02020603050405020304" pitchFamily="18" charset="0"/>
                <a:cs typeface="Times New Roman Greek" panose="02020603050405020304" pitchFamily="18" charset="0"/>
              </a:rPr>
              <a:t>(частичная ??? Межотраслевая ???)</a:t>
            </a:r>
            <a:endParaRPr lang="ru-RU" sz="2900" kern="100" dirty="0">
              <a:effectLst/>
              <a:highlight>
                <a:srgbClr val="FFFF00"/>
              </a:highlight>
              <a:ea typeface="WenQuanYi Micro Hei"/>
            </a:endParaRPr>
          </a:p>
          <a:p>
            <a:pPr marL="36000">
              <a:lnSpc>
                <a:spcPct val="120000"/>
              </a:lnSpc>
              <a:spcBef>
                <a:spcPts val="600"/>
              </a:spcBef>
            </a:pPr>
            <a:r>
              <a:rPr lang="ru-RU" sz="2900" b="1" dirty="0">
                <a:ea typeface="Times New Roman" panose="02020603050405020304" pitchFamily="18" charset="0"/>
              </a:rPr>
              <a:t>Внутриотраслевая комплексная</a:t>
            </a:r>
          </a:p>
          <a:p>
            <a:pPr marL="150300" indent="-3429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Непал</a:t>
            </a:r>
            <a:r>
              <a:rPr lang="ru-RU" sz="2900" dirty="0">
                <a:ea typeface="Times New Roman" panose="02020603050405020304" pitchFamily="18" charset="0"/>
              </a:rPr>
              <a:t> – </a:t>
            </a:r>
            <a:r>
              <a:rPr lang="ru-RU" sz="2900" u="sng" dirty="0">
                <a:ea typeface="Times New Roman" panose="02020603050405020304" pitchFamily="18" charset="0"/>
              </a:rPr>
              <a:t>ГК (2017), </a:t>
            </a:r>
            <a:r>
              <a:rPr lang="ru-RU" sz="29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Часть 6. Положения международного частного права (с</a:t>
            </a:r>
            <a:r>
              <a:rPr lang="ru-RU" sz="2900" u="sng" dirty="0">
                <a:effectLst/>
                <a:ea typeface="Calibri" panose="020F0502020204030204" pitchFamily="34" charset="0"/>
              </a:rPr>
              <a:t>т. 692-721 + нормы о юрисдикции)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Times New Roman" panose="02020603050405020304" pitchFamily="18" charset="0"/>
              </a:rPr>
              <a:t>Канада</a:t>
            </a:r>
            <a:r>
              <a:rPr lang="ru-RU" sz="2900" dirty="0">
                <a:highlight>
                  <a:srgbClr val="FFFF00"/>
                </a:highlight>
                <a:ea typeface="Times New Roman" panose="02020603050405020304" pitchFamily="18" charset="0"/>
              </a:rPr>
              <a:t> – ГК Квебека (1991). </a:t>
            </a:r>
            <a:r>
              <a:rPr lang="ru-RU" sz="2900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Книга десятая. Международное частное право (ст. 3076-3167) + МГП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2900" b="1" dirty="0">
                <a:effectLst/>
                <a:ea typeface="Times New Roman" panose="02020603050405020304" pitchFamily="18" charset="0"/>
              </a:rPr>
              <a:t>Автономная отраслевая ???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9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WenQuanYi Micro Hei"/>
                <a:cs typeface="Mangal" panose="02040503050203030202" pitchFamily="18" charset="0"/>
              </a:rPr>
              <a:t>Науру</a:t>
            </a:r>
            <a:r>
              <a:rPr lang="ru-RU" sz="2900" kern="100" dirty="0">
                <a:ea typeface="WenQuanYi Micro Hei"/>
                <a:cs typeface="Mangal" panose="02040503050203030202" pitchFamily="18" charset="0"/>
              </a:rPr>
              <a:t> – Закон о конфликте законов (</a:t>
            </a:r>
            <a:r>
              <a:rPr lang="en-GB" sz="2900" dirty="0">
                <a:effectLst/>
                <a:ea typeface="Times New Roman" panose="02020603050405020304" pitchFamily="18" charset="0"/>
              </a:rPr>
              <a:t>Conflict </a:t>
            </a:r>
            <a:r>
              <a:rPr lang="ru-RU" sz="2900" dirty="0">
                <a:effectLst/>
                <a:ea typeface="Times New Roman" panose="02020603050405020304" pitchFamily="18" charset="0"/>
              </a:rPr>
              <a:t>о</a:t>
            </a:r>
            <a:r>
              <a:rPr lang="en-GB" sz="2900" dirty="0">
                <a:effectLst/>
                <a:ea typeface="Times New Roman" panose="02020603050405020304" pitchFamily="18" charset="0"/>
              </a:rPr>
              <a:t>f Laws Act</a:t>
            </a:r>
            <a:r>
              <a:rPr lang="ru-RU" sz="2900" dirty="0">
                <a:effectLst/>
                <a:ea typeface="Times New Roman" panose="02020603050405020304" pitchFamily="18" charset="0"/>
              </a:rPr>
              <a:t>)</a:t>
            </a:r>
            <a:r>
              <a:rPr lang="en-GB" sz="290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2900" dirty="0">
                <a:effectLst/>
                <a:ea typeface="Times New Roman" panose="02020603050405020304" pitchFamily="18" charset="0"/>
              </a:rPr>
              <a:t>(</a:t>
            </a:r>
            <a:r>
              <a:rPr lang="en-GB" sz="2900" dirty="0">
                <a:effectLst/>
                <a:ea typeface="Times New Roman" panose="02020603050405020304" pitchFamily="18" charset="0"/>
              </a:rPr>
              <a:t>1974</a:t>
            </a:r>
            <a:r>
              <a:rPr lang="ru-RU" sz="2900" dirty="0">
                <a:effectLst/>
                <a:ea typeface="Times New Roman" panose="02020603050405020304" pitchFamily="18" charset="0"/>
              </a:rPr>
              <a:t>)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2900" b="1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Автономная комплексная ??? Частичная ???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900" i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Австралия</a:t>
            </a:r>
            <a:r>
              <a:rPr lang="ru-RU" sz="29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 – Закон Нового Южного Уэльса о выборе права (1993), проект единообразного Закона о выборе права (1992) + </a:t>
            </a:r>
            <a:r>
              <a:rPr lang="ru-RU" sz="290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проект закона Австралии о международном гражданском праве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900" b="1" dirty="0">
                <a:effectLst/>
                <a:ea typeface="Times New Roman" panose="02020603050405020304" pitchFamily="18" charset="0"/>
              </a:rPr>
              <a:t>Мьянма</a:t>
            </a:r>
            <a:r>
              <a:rPr lang="ru-RU" sz="2900" dirty="0">
                <a:effectLst/>
                <a:ea typeface="Times New Roman" panose="02020603050405020304" pitchFamily="18" charset="0"/>
              </a:rPr>
              <a:t> – доктринальный </a:t>
            </a:r>
            <a:r>
              <a:rPr lang="ru-RU" sz="2900" dirty="0"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роект Закона о международном частном праве (2015) </a:t>
            </a: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14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C067B-0D07-4719-9800-F9524D021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05104"/>
            <a:ext cx="8610600" cy="599090"/>
          </a:xfrm>
        </p:spPr>
        <p:txBody>
          <a:bodyPr>
            <a:normAutofit/>
          </a:bodyPr>
          <a:lstStyle/>
          <a:p>
            <a:r>
              <a:rPr lang="ru-RU" sz="3200" b="1" dirty="0"/>
              <a:t>МЧП Соединенных Штатов Америки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6C5BEC-8F81-421D-AD17-00E580E78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45" y="809297"/>
            <a:ext cx="11887200" cy="5943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b="1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53 коллизионных законодательства</a:t>
            </a:r>
            <a:r>
              <a:rPr lang="ru-RU" sz="56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: федеральное (1), 50 штатов, федеральный округ Колумбия (1), ассоциированная территория Пуэрто-Рико (1)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dirty="0"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Международные коллизии = межштатные</a:t>
            </a:r>
            <a:endParaRPr lang="ru-RU" sz="5600" i="0" u="none" strike="noStrike" spc="0" dirty="0">
              <a:effectLst/>
              <a:highlight>
                <a:srgbClr val="FFFF00"/>
              </a:highlight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b="1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Федеральный уровень</a:t>
            </a:r>
            <a:r>
              <a:rPr lang="ru-RU" sz="56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600" dirty="0">
                <a:ea typeface="Courier New" panose="02070309020205020404" pitchFamily="49" charset="0"/>
                <a:cs typeface="Times New Roman" panose="02020603050405020304" pitchFamily="18" charset="0"/>
              </a:rPr>
              <a:t>Прецеденты ВС США</a:t>
            </a:r>
            <a:endParaRPr lang="ru-RU" sz="5600" i="0" u="none" strike="noStrike" spc="0" dirty="0">
              <a:effectLst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6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Федеральные законы – Закон об иммунитете ино­странного суверена США (1976)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600" i="0" u="sng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urier New" panose="02070309020205020404" pitchFamily="49" charset="0"/>
                <a:cs typeface="Times New Roman" panose="02020603050405020304" pitchFamily="18" charset="0"/>
              </a:rPr>
              <a:t>Общефедеральные доктринальные кодификации АЛИ (доктрина):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56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Первый свод законов о конфликтах законов (1934) – Дж. </a:t>
            </a:r>
            <a:r>
              <a:rPr lang="ru-RU" sz="5600" i="0" u="none" strike="noStrike" spc="0" dirty="0" err="1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Биль</a:t>
            </a:r>
            <a:r>
              <a:rPr lang="ru-RU" sz="56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, теория приобретенных прав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5600" i="0" u="none" strike="noStrike" spc="0" dirty="0">
                <a:effectLst/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Второй свод законов о конфликтах законов (1971) </a:t>
            </a:r>
            <a:r>
              <a:rPr lang="ru-RU" sz="5600" i="0" u="none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– У. Риз, принцип наиболее тесной связи </a:t>
            </a:r>
            <a:r>
              <a:rPr lang="ru-RU" sz="5600" b="1" i="0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Courier New" panose="02070309020205020404" pitchFamily="49" charset="0"/>
                <a:cs typeface="Times New Roman" panose="02020603050405020304" pitchFamily="18" charset="0"/>
              </a:rPr>
              <a:t>+ третий свод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5600" i="0" strike="noStrike" spc="0" dirty="0">
                <a:effectLst/>
                <a:ea typeface="Courier New" panose="02070309020205020404" pitchFamily="49" charset="0"/>
                <a:cs typeface="Times New Roman" panose="02020603050405020304" pitchFamily="18" charset="0"/>
              </a:rPr>
              <a:t>Единообразный торговый кодекс (1952)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5600" dirty="0">
                <a:effectLst/>
                <a:ea typeface="Calibri" panose="020F0502020204030204" pitchFamily="34" charset="0"/>
              </a:rPr>
              <a:t>Единообразный закон о сроках исковой давности при коллизии законов США (1982)</a:t>
            </a:r>
            <a:endParaRPr lang="ru-RU" sz="5600" i="0" strike="noStrike" spc="0" dirty="0">
              <a:effectLst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b="1" dirty="0"/>
              <a:t>Все штаты – общее право</a:t>
            </a:r>
            <a:r>
              <a:rPr lang="ru-RU" sz="5600" dirty="0"/>
              <a:t>: прецеденты ВС штата + Свод статутов (большинство) </a:t>
            </a:r>
            <a:r>
              <a:rPr lang="ru-RU" sz="5600" dirty="0">
                <a:highlight>
                  <a:srgbClr val="FFFF00"/>
                </a:highlight>
              </a:rPr>
              <a:t>(</a:t>
            </a:r>
            <a:r>
              <a:rPr lang="ru-RU" sz="5600" dirty="0">
                <a:highlight>
                  <a:srgbClr val="C0C0C0"/>
                </a:highlight>
              </a:rPr>
              <a:t>Делавэр – </a:t>
            </a:r>
            <a:r>
              <a:rPr lang="en-US" sz="5600" i="0" dirty="0">
                <a:effectLst/>
                <a:highlight>
                  <a:srgbClr val="C0C0C0"/>
                </a:highlight>
              </a:rPr>
              <a:t>2016 Delaware Code</a:t>
            </a:r>
            <a:r>
              <a:rPr lang="ru-RU" sz="5600" i="0" dirty="0">
                <a:effectLst/>
                <a:highlight>
                  <a:srgbClr val="C0C0C0"/>
                </a:highlight>
              </a:rPr>
              <a:t> </a:t>
            </a:r>
            <a:r>
              <a:rPr lang="en-US" sz="5600" i="0" dirty="0">
                <a:effectLst/>
                <a:highlight>
                  <a:srgbClr val="C0C0C0"/>
                </a:highlight>
              </a:rPr>
              <a:t>Title 6</a:t>
            </a:r>
            <a:r>
              <a:rPr lang="ru-RU" sz="5600" i="0" dirty="0">
                <a:effectLst/>
                <a:highlight>
                  <a:srgbClr val="C0C0C0"/>
                </a:highlight>
              </a:rPr>
              <a:t> </a:t>
            </a:r>
            <a:r>
              <a:rPr lang="en-US" sz="5600" i="0" dirty="0">
                <a:effectLst/>
                <a:highlight>
                  <a:srgbClr val="C0C0C0"/>
                </a:highlight>
              </a:rPr>
              <a:t>§ 2708. Choice of law</a:t>
            </a:r>
            <a:r>
              <a:rPr lang="ru-RU" sz="5600" i="0" dirty="0">
                <a:effectLst/>
                <a:highlight>
                  <a:srgbClr val="FFFF00"/>
                </a:highlight>
              </a:rPr>
              <a:t>; Алабама – Кодекс штата (2006))</a:t>
            </a:r>
            <a:r>
              <a:rPr lang="en-US" sz="5600" dirty="0">
                <a:highlight>
                  <a:srgbClr val="FFFF00"/>
                </a:highlight>
              </a:rPr>
              <a:t> </a:t>
            </a:r>
            <a:r>
              <a:rPr lang="ru-RU" sz="5600" dirty="0">
                <a:highlight>
                  <a:srgbClr val="FFFF00"/>
                </a:highlight>
              </a:rPr>
              <a:t>+ Второй свод + доктрины (лучшего права, наиболее значимых контактов, государственного интереса)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dirty="0">
                <a:highlight>
                  <a:srgbClr val="FFFF00"/>
                </a:highlight>
              </a:rPr>
              <a:t>Нью-Йорк</a:t>
            </a:r>
            <a:r>
              <a:rPr lang="ru-RU" sz="5600" dirty="0"/>
              <a:t> – руководящий прецедент </a:t>
            </a:r>
            <a:r>
              <a:rPr lang="en-US" sz="5600" i="1" dirty="0">
                <a:effectLst/>
              </a:rPr>
              <a:t>Babcock v Jackson</a:t>
            </a:r>
            <a:r>
              <a:rPr lang="ru-RU" sz="5600" i="1" dirty="0">
                <a:effectLst/>
              </a:rPr>
              <a:t> </a:t>
            </a:r>
            <a:r>
              <a:rPr lang="ru-RU" sz="5600" i="0" dirty="0">
                <a:effectLst/>
              </a:rPr>
              <a:t>(1963) (деликты)</a:t>
            </a:r>
            <a:r>
              <a:rPr lang="en-US" sz="5600" dirty="0"/>
              <a:t> </a:t>
            </a:r>
            <a:endParaRPr lang="ru-RU" sz="56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5600" dirty="0">
                <a:highlight>
                  <a:srgbClr val="FFFF00"/>
                </a:highlight>
              </a:rPr>
              <a:t>Орегон</a:t>
            </a:r>
            <a:r>
              <a:rPr lang="ru-RU" sz="5600" dirty="0"/>
              <a:t> – </a:t>
            </a:r>
            <a:r>
              <a:rPr lang="ru-RU" sz="5600" dirty="0">
                <a:effectLst/>
                <a:ea typeface="Calibri" panose="020F0502020204030204" pitchFamily="34" charset="0"/>
              </a:rPr>
              <a:t>Свод статутов штата Орегон (</a:t>
            </a:r>
            <a:r>
              <a:rPr lang="ru-RU" sz="5600" dirty="0" err="1">
                <a:effectLst/>
                <a:ea typeface="Calibri" panose="020F0502020204030204" pitchFamily="34" charset="0"/>
              </a:rPr>
              <a:t>Oregon</a:t>
            </a:r>
            <a:r>
              <a:rPr lang="ru-RU" sz="5600" dirty="0">
                <a:effectLst/>
                <a:ea typeface="Calibri" panose="020F0502020204030204" pitchFamily="34" charset="0"/>
              </a:rPr>
              <a:t> </a:t>
            </a:r>
            <a:r>
              <a:rPr lang="ru-RU" sz="5600" dirty="0" err="1">
                <a:effectLst/>
                <a:ea typeface="Calibri" panose="020F0502020204030204" pitchFamily="34" charset="0"/>
              </a:rPr>
              <a:t>Revised</a:t>
            </a:r>
            <a:r>
              <a:rPr lang="ru-RU" sz="5600" dirty="0">
                <a:effectLst/>
                <a:ea typeface="Calibri" panose="020F0502020204030204" pitchFamily="34" charset="0"/>
              </a:rPr>
              <a:t> </a:t>
            </a:r>
            <a:r>
              <a:rPr lang="ru-RU" sz="5600" dirty="0" err="1">
                <a:effectLst/>
                <a:ea typeface="Calibri" panose="020F0502020204030204" pitchFamily="34" charset="0"/>
              </a:rPr>
              <a:t>Statutes</a:t>
            </a:r>
            <a:r>
              <a:rPr lang="ru-RU" sz="5600" dirty="0">
                <a:effectLst/>
                <a:ea typeface="Calibri" panose="020F0502020204030204" pitchFamily="34" charset="0"/>
              </a:rPr>
              <a:t>) </a:t>
            </a:r>
            <a:r>
              <a:rPr lang="ru-RU" sz="60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Times New Roman Cyr" panose="02020603050405020304" pitchFamily="18" charset="0"/>
                <a:cs typeface="Times New Roman Greek" panose="02020603050405020304" pitchFamily="18" charset="0"/>
              </a:rPr>
              <a:t>(частичная ???) </a:t>
            </a:r>
            <a:r>
              <a:rPr lang="ru-RU" sz="56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:</a:t>
            </a:r>
            <a:r>
              <a:rPr lang="ru-RU" sz="5600" dirty="0">
                <a:effectLst/>
                <a:ea typeface="Calibri" panose="020F0502020204030204" pitchFamily="34" charset="0"/>
              </a:rPr>
              <a:t> </a:t>
            </a:r>
            <a:endParaRPr lang="ru-RU" sz="5600" dirty="0"/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56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Раздел 15 ч. 1 – Акт о выборе права, применимого к контрактным обязательствам (</a:t>
            </a:r>
            <a:r>
              <a:rPr lang="ru-RU" sz="5600" dirty="0">
                <a:effectLst/>
                <a:highlight>
                  <a:srgbClr val="FFFF00"/>
                </a:highlight>
                <a:ea typeface="Times New Roman" panose="02020603050405020304" pitchFamily="18" charset="0"/>
              </a:rPr>
              <a:t>2001 в ред. 2013)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56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Раздел 15 ч. 2 – Акт о выборе права, применимого к </a:t>
            </a:r>
            <a:r>
              <a:rPr lang="ru-RU" sz="5600" dirty="0" err="1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деликтным</a:t>
            </a:r>
            <a:r>
              <a:rPr lang="ru-RU" sz="56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 и иным внедоговорным обязательствам (2009 в ред. 2013)</a:t>
            </a:r>
            <a:r>
              <a:rPr lang="ru-RU" sz="5600" dirty="0">
                <a:effectLst/>
                <a:highlight>
                  <a:srgbClr val="FFFF00"/>
                </a:highlight>
              </a:rPr>
              <a:t> </a:t>
            </a:r>
            <a:endParaRPr lang="ru-RU" sz="5600" dirty="0">
              <a:effectLst/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5600" dirty="0">
                <a:effectLst/>
                <a:ea typeface="Calibri" panose="020F0502020204030204" pitchFamily="34" charset="0"/>
              </a:rPr>
              <a:t>Раздел 12 – Акт о сроках исковой давности при коллизии законов</a:t>
            </a:r>
            <a:endParaRPr lang="en-US" sz="5600" dirty="0">
              <a:effectLst/>
              <a:ea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5600" dirty="0"/>
              <a:t>руководящий прецедент </a:t>
            </a:r>
            <a:r>
              <a:rPr lang="en-US" sz="5600" i="1" dirty="0">
                <a:effectLst/>
                <a:ea typeface="Calibri" panose="020F0502020204030204" pitchFamily="34" charset="0"/>
              </a:rPr>
              <a:t>Lilienthal v</a:t>
            </a:r>
            <a:r>
              <a:rPr lang="ru-RU" sz="5600" i="1" dirty="0">
                <a:effectLst/>
                <a:ea typeface="Calibri" panose="020F0502020204030204" pitchFamily="34" charset="0"/>
              </a:rPr>
              <a:t> </a:t>
            </a:r>
            <a:r>
              <a:rPr lang="en-US" sz="5600" i="1" dirty="0">
                <a:effectLst/>
                <a:ea typeface="Calibri" panose="020F0502020204030204" pitchFamily="34" charset="0"/>
              </a:rPr>
              <a:t>Kaufman </a:t>
            </a:r>
            <a:r>
              <a:rPr lang="ru-RU" sz="5600" dirty="0">
                <a:effectLst/>
                <a:ea typeface="Calibri" panose="020F0502020204030204" pitchFamily="34" charset="0"/>
              </a:rPr>
              <a:t>(1964)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highlight>
                  <a:srgbClr val="FFFF00"/>
                </a:highlight>
              </a:rPr>
              <a:t>Смешанная правовая система</a:t>
            </a:r>
            <a:r>
              <a:rPr lang="ru-RU" sz="5600" b="1" dirty="0"/>
              <a:t>:</a:t>
            </a:r>
            <a:r>
              <a:rPr lang="ru-RU" sz="5600" dirty="0"/>
              <a:t> </a:t>
            </a:r>
            <a:r>
              <a:rPr lang="ru-RU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Луизиана</a:t>
            </a:r>
            <a:r>
              <a:rPr lang="ru-RU" sz="5600" dirty="0"/>
              <a:t> – </a:t>
            </a:r>
            <a:r>
              <a:rPr lang="ru-RU" sz="5600" dirty="0">
                <a:effectLst/>
                <a:ea typeface="Times New Roman" panose="02020603050405020304" pitchFamily="18" charset="0"/>
              </a:rPr>
              <a:t>глава </a:t>
            </a:r>
            <a:r>
              <a:rPr lang="en-US" sz="5600" dirty="0">
                <a:effectLst/>
                <a:ea typeface="Times New Roman" panose="02020603050405020304" pitchFamily="18" charset="0"/>
              </a:rPr>
              <a:t>III</a:t>
            </a:r>
            <a:r>
              <a:rPr lang="ru-RU" sz="5600" dirty="0">
                <a:effectLst/>
                <a:ea typeface="Times New Roman" panose="02020603050405020304" pitchFamily="18" charset="0"/>
              </a:rPr>
              <a:t> «Коллизии законов» </a:t>
            </a:r>
            <a:r>
              <a:rPr lang="ru-RU" sz="5600" dirty="0"/>
              <a:t>ГК (1825 ред. 1991), </a:t>
            </a:r>
            <a:r>
              <a:rPr lang="ru-RU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Пуэрто-Рико</a:t>
            </a:r>
            <a:r>
              <a:rPr lang="ru-RU" sz="5600" dirty="0"/>
              <a:t> – г</a:t>
            </a:r>
            <a:r>
              <a:rPr lang="ru-RU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лава </a:t>
            </a:r>
            <a:r>
              <a:rPr lang="en-US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</a:t>
            </a:r>
            <a:r>
              <a:rPr lang="ru-RU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«Нормы международного частного права» </a:t>
            </a:r>
            <a:r>
              <a:rPr lang="ru-RU" sz="5600" dirty="0"/>
              <a:t>ГК (2020) </a:t>
            </a:r>
            <a:r>
              <a:rPr lang="ru-RU" sz="5600" dirty="0">
                <a:highlight>
                  <a:srgbClr val="C0C0C0"/>
                </a:highlight>
              </a:rPr>
              <a:t>(внутриотраслевая простая форма)</a:t>
            </a:r>
            <a:endParaRPr lang="ru-RU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14291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1DD74-2CBF-4AD2-8B14-7A8B783BD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144" y="210208"/>
            <a:ext cx="8311055" cy="251706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МЧП Латинской Америки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F40BE2-2A92-469B-952C-EA5636F9D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5" y="631597"/>
            <a:ext cx="11962614" cy="615570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4800" b="1" dirty="0">
                <a:effectLst/>
                <a:highlight>
                  <a:srgbClr val="C0C0C0"/>
                </a:highlight>
                <a:ea typeface="Calibri" panose="020F0502020204030204" pitchFamily="34" charset="0"/>
              </a:rPr>
              <a:t>Основной путь – внутриотраслевая кодификация</a:t>
            </a:r>
            <a:r>
              <a:rPr lang="ru-RU" sz="4800" b="1" dirty="0">
                <a:effectLst/>
                <a:ea typeface="Calibri" panose="020F0502020204030204" pitchFamily="34" charset="0"/>
              </a:rPr>
              <a:t>; влияние общего права – акцент на кодификации МГП. </a:t>
            </a:r>
            <a:r>
              <a:rPr lang="ru-RU" sz="4800" b="1" dirty="0">
                <a:effectLst/>
                <a:highlight>
                  <a:srgbClr val="C0C0C0"/>
                </a:highlight>
                <a:ea typeface="Calibri" panose="020F0502020204030204" pitchFamily="34" charset="0"/>
              </a:rPr>
              <a:t>Межотраслевая ???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4800" dirty="0">
                <a:effectLst/>
                <a:ea typeface="Calibri" panose="020F0502020204030204" pitchFamily="34" charset="0"/>
              </a:rPr>
              <a:t>Боливия – разные части ГК (1975 ред. 2012), МГП – Раздел VIII «Международное сотрудничество в судебной области» ГПК (2013) + проект </a:t>
            </a:r>
            <a:r>
              <a:rPr lang="ru-RU" sz="4800" dirty="0">
                <a:ea typeface="Calibri" panose="020F0502020204030204" pitchFamily="34" charset="0"/>
              </a:rPr>
              <a:t>Закона о МЧП (2009)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</a:rPr>
              <a:t>Куба – Вводные положения к ГК (1987), </a:t>
            </a:r>
            <a:r>
              <a:rPr lang="ru-RU" sz="4800" dirty="0"/>
              <a:t>Кодекс гражданской, административной и трудовой процедуры (1974)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u="sng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Парагвай</a:t>
            </a:r>
            <a:r>
              <a:rPr lang="ru-RU" sz="480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 – Титул 1 «Общие положения» ГК (1985), </a:t>
            </a:r>
            <a:r>
              <a:rPr lang="ru-RU" sz="4800" dirty="0">
                <a:effectLst/>
                <a:highlight>
                  <a:srgbClr val="FFFF00"/>
                </a:highlight>
                <a:ea typeface="SimSun" panose="02010600030101010101" pitchFamily="2" charset="-122"/>
                <a:cs typeface="Times New Roman" panose="02020603050405020304" pitchFamily="18" charset="0"/>
              </a:rPr>
              <a:t>Закон о праве, применимом к международным контрактам (2015)</a:t>
            </a:r>
            <a:endParaRPr lang="ru-RU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4800" u="sng" dirty="0">
                <a:ea typeface="Calibri" panose="020F0502020204030204" pitchFamily="34" charset="0"/>
              </a:rPr>
              <a:t>Мексика</a:t>
            </a:r>
            <a:r>
              <a:rPr lang="ru-RU" sz="4800" dirty="0">
                <a:ea typeface="Calibri" panose="020F0502020204030204" pitchFamily="34" charset="0"/>
              </a:rPr>
              <a:t> – Конституция !!! – ГК (1928 ред. 2013) + ГПК (1943) + проект Закона о МЧП (2020)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Гондурас – ГК (1906), Торговый кодекс (1950), СК (1984), </a:t>
            </a:r>
            <a:r>
              <a:rPr lang="ru-RU" sz="4800" dirty="0">
                <a:effectLst/>
                <a:ea typeface="Calibri" panose="020F0502020204030204" pitchFamily="34" charset="0"/>
              </a:rPr>
              <a:t>ГПК (2006 ред. 2016)</a:t>
            </a:r>
            <a:endParaRPr lang="ru-RU" sz="4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ea typeface="Calibri" panose="020F0502020204030204" pitchFamily="34" charset="0"/>
              </a:rPr>
              <a:t>Колумбия – ГК 1873/1887 ред. 2003, Коммерческий кодекс, Трудовой кодекс (1950), Кодекс общей процедуры (2012), ГПК (1970), Процессуальный трудовой кодекс (1948)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ea typeface="Calibri" panose="020F0502020204030204" pitchFamily="34" charset="0"/>
              </a:rPr>
              <a:t>Коста-Рика – </a:t>
            </a:r>
            <a:r>
              <a:rPr lang="en-US" sz="4800" dirty="0">
                <a:effectLst/>
                <a:ea typeface="Calibri" panose="020F0502020204030204" pitchFamily="34" charset="0"/>
              </a:rPr>
              <a:t> </a:t>
            </a:r>
            <a:r>
              <a:rPr lang="ru-RU" sz="4800" dirty="0">
                <a:effectLst/>
                <a:ea typeface="Calibri" panose="020F0502020204030204" pitchFamily="34" charset="0"/>
              </a:rPr>
              <a:t>Вводный титул к ГК (1885 в ред. 2000)</a:t>
            </a:r>
            <a:r>
              <a:rPr lang="en-US" sz="4800" dirty="0">
                <a:effectLst/>
                <a:ea typeface="Calibri" panose="020F0502020204030204" pitchFamily="34" charset="0"/>
              </a:rPr>
              <a:t>, </a:t>
            </a:r>
            <a:r>
              <a:rPr lang="ru-RU" sz="4800" dirty="0">
                <a:effectLst/>
                <a:ea typeface="Calibri" panose="020F0502020204030204" pitchFamily="34" charset="0"/>
              </a:rPr>
              <a:t>ГПК (2016), Семейный процессуальный кодекс (2019), Коммерческий кодекс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ea typeface="Calibri" panose="020F0502020204030204" pitchFamily="34" charset="0"/>
              </a:rPr>
              <a:t>Никарагуа – ГК (1904 ред. 2019), СК (2014), Торговый кодекс, ГПК (2015)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Эль-Сальвадор – </a:t>
            </a:r>
            <a:r>
              <a:rPr lang="ru-RU" sz="4800" dirty="0">
                <a:effectLst/>
                <a:ea typeface="Calibri" panose="020F0502020204030204" pitchFamily="34" charset="0"/>
              </a:rPr>
              <a:t>ГК 1859 ред. 2004</a:t>
            </a:r>
            <a:r>
              <a:rPr lang="en-US" sz="4800" dirty="0">
                <a:effectLst/>
                <a:ea typeface="Calibri" panose="020F0502020204030204" pitchFamily="34" charset="0"/>
              </a:rPr>
              <a:t>, </a:t>
            </a:r>
            <a:r>
              <a:rPr lang="ru-RU" sz="4800" dirty="0">
                <a:effectLst/>
                <a:ea typeface="Calibri" panose="020F0502020204030204" pitchFamily="34" charset="0"/>
              </a:rPr>
              <a:t>Семейный кодекс, Коммерческий кодекс, </a:t>
            </a:r>
            <a:r>
              <a:rPr lang="ru-RU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Гражданский и торговый процессуальный кодекс (2008)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u="sng" dirty="0">
                <a:effectLst/>
                <a:ea typeface="Calibri" panose="020F0502020204030204" pitchFamily="34" charset="0"/>
              </a:rPr>
              <a:t>Чили</a:t>
            </a:r>
            <a:r>
              <a:rPr lang="ru-RU" sz="4800" dirty="0">
                <a:effectLst/>
                <a:ea typeface="Calibri" panose="020F0502020204030204" pitchFamily="34" charset="0"/>
              </a:rPr>
              <a:t> – Вводный титул ГК (1855 ред. 2015) + Закон Чили о гражданском браке (2004 ред. 2015)</a:t>
            </a:r>
            <a:r>
              <a:rPr lang="ru-RU" sz="4800" dirty="0">
                <a:ea typeface="Calibri" panose="020F0502020204030204" pitchFamily="34" charset="0"/>
              </a:rPr>
              <a:t>, </a:t>
            </a:r>
            <a:r>
              <a:rPr lang="ru-RU" sz="4800" dirty="0">
                <a:effectLst/>
                <a:ea typeface="Calibri" panose="020F0502020204030204" pitchFamily="34" charset="0"/>
              </a:rPr>
              <a:t>ГПК (1902 ред. 2015), Органический судебный кодекс (1943 ред. 2015) + проект </a:t>
            </a:r>
            <a:r>
              <a:rPr lang="ru-RU" sz="4800" dirty="0">
                <a:ea typeface="Calibri" panose="020F0502020204030204" pitchFamily="34" charset="0"/>
              </a:rPr>
              <a:t>Закона о МЧП (2020)</a:t>
            </a:r>
            <a:endParaRPr lang="ru-RU" sz="4800" dirty="0">
              <a:effectLst/>
              <a:ea typeface="Calibri" panose="020F0502020204030204" pitchFamily="34" charset="0"/>
            </a:endParaRPr>
          </a:p>
          <a:p>
            <a:pPr marL="36000">
              <a:lnSpc>
                <a:spcPct val="120000"/>
              </a:lnSpc>
              <a:spcBef>
                <a:spcPts val="600"/>
              </a:spcBef>
            </a:pPr>
            <a:r>
              <a:rPr lang="ru-RU" sz="4800" b="1" dirty="0">
                <a:effectLst/>
                <a:ea typeface="Calibri" panose="020F0502020204030204" pitchFamily="34" charset="0"/>
              </a:rPr>
              <a:t>внутриотраслевая комплексная кодификация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Бразилия – Вводный закон к ГК (1942 ред. 2018) + </a:t>
            </a:r>
            <a:r>
              <a:rPr lang="ru-RU" sz="4800" dirty="0">
                <a:effectLst/>
                <a:ea typeface="Calibri" panose="020F0502020204030204" pitchFamily="34" charset="0"/>
              </a:rPr>
              <a:t>ГПК (2015)</a:t>
            </a:r>
            <a:endParaRPr lang="ru-RU" sz="4800" dirty="0">
              <a:effectLst/>
              <a:highlight>
                <a:srgbClr val="FFFF00"/>
              </a:highlight>
              <a:ea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/>
              <a:t>Перу – </a:t>
            </a:r>
            <a:r>
              <a:rPr lang="ru-RU" sz="4800" dirty="0">
                <a:ea typeface="Times New Roman" panose="02020603050405020304" pitchFamily="18" charset="0"/>
              </a:rPr>
              <a:t>Книга </a:t>
            </a:r>
            <a:r>
              <a:rPr lang="en-US" sz="4800" dirty="0">
                <a:ea typeface="Times New Roman" panose="02020603050405020304" pitchFamily="18" charset="0"/>
              </a:rPr>
              <a:t>X</a:t>
            </a:r>
            <a:r>
              <a:rPr lang="ru-RU" sz="4800" dirty="0">
                <a:ea typeface="Times New Roman" panose="02020603050405020304" pitchFamily="18" charset="0"/>
              </a:rPr>
              <a:t> «Международное частное право» ГК (1984)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a typeface="Times New Roman" panose="02020603050405020304" pitchFamily="18" charset="0"/>
              </a:rPr>
              <a:t>Гватемала – </a:t>
            </a:r>
            <a:r>
              <a:rPr lang="ru-RU" sz="4800" dirty="0"/>
              <a:t>Закон о судебной власти (1989) </a:t>
            </a:r>
            <a:endParaRPr lang="ru-RU" sz="4800" dirty="0"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a typeface="Times New Roman" panose="02020603050405020304" pitchFamily="18" charset="0"/>
              </a:rPr>
              <a:t>Аргентина – </a:t>
            </a:r>
            <a:r>
              <a:rPr lang="ru-RU" sz="4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Том </a:t>
            </a:r>
            <a:r>
              <a:rPr lang="en-US" sz="4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4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«Нормы международного частного права» ГТК (2014)</a:t>
            </a:r>
            <a:endParaRPr lang="ru-RU" sz="4800" b="1" dirty="0">
              <a:effectLst/>
              <a:ea typeface="Calibri" panose="020F0502020204030204" pitchFamily="34" charset="0"/>
            </a:endParaRPr>
          </a:p>
          <a:p>
            <a:pPr marL="36000">
              <a:lnSpc>
                <a:spcPct val="120000"/>
              </a:lnSpc>
              <a:spcBef>
                <a:spcPts val="600"/>
              </a:spcBef>
            </a:pPr>
            <a:r>
              <a:rPr lang="ru-RU" sz="4800" b="1" dirty="0">
                <a:ea typeface="Cambria" panose="02040503050406030204" pitchFamily="18" charset="0"/>
                <a:cs typeface="Times New Roman" panose="02020603050405020304" pitchFamily="18" charset="0"/>
              </a:rPr>
              <a:t>Комплексная автономная кодификация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a typeface="Cambria" panose="02040503050406030204" pitchFamily="18" charset="0"/>
                <a:cs typeface="Times New Roman" panose="02020603050405020304" pitchFamily="18" charset="0"/>
              </a:rPr>
              <a:t>Венесуэла – Закон о МЧП (1998)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a typeface="SimSun" panose="02010600030101010101" pitchFamily="2" charset="-122"/>
                <a:cs typeface="Times New Roman" panose="02020603050405020304" pitchFamily="18" charset="0"/>
              </a:rPr>
              <a:t>Доминиканская республика – Закон о МЧП (2014)</a:t>
            </a:r>
            <a:endParaRPr lang="ru-RU" sz="48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Панама – Кодекс МЧП (2015)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>
                <a:ea typeface="SimSun" panose="02010600030101010101" pitchFamily="2" charset="-122"/>
                <a:cs typeface="Times New Roman" panose="02020603050405020304" pitchFamily="18" charset="0"/>
              </a:rPr>
              <a:t>Уругвай – Закон о МЧП (2020)</a:t>
            </a:r>
            <a:endParaRPr lang="en-US" sz="4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4800" b="1" dirty="0">
                <a:ea typeface="SimSun" panose="02010600030101010101" pitchFamily="2" charset="-122"/>
                <a:cs typeface="Times New Roman" panose="02020603050405020304" pitchFamily="18" charset="0"/>
              </a:rPr>
              <a:t>Нет – автономной отраслевой</a:t>
            </a:r>
            <a:r>
              <a:rPr lang="en-US" sz="4800" b="1" dirty="0"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ru-RU" sz="48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ru-RU" sz="1800" dirty="0">
              <a:effectLst/>
              <a:latin typeface="Petersburg-Regular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ru-RU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845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3091</Words>
  <Application>Microsoft Office PowerPoint</Application>
  <PresentationFormat>Широкоэкранный</PresentationFormat>
  <Paragraphs>186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6" baseType="lpstr">
      <vt:lpstr>SimSun</vt:lpstr>
      <vt:lpstr>Aptos</vt:lpstr>
      <vt:lpstr>Aptos Display</vt:lpstr>
      <vt:lpstr>Arial</vt:lpstr>
      <vt:lpstr>Calibri</vt:lpstr>
      <vt:lpstr>Cambria</vt:lpstr>
      <vt:lpstr>Courier New</vt:lpstr>
      <vt:lpstr>Petersburg-Regular</vt:lpstr>
      <vt:lpstr>Roboto</vt:lpstr>
      <vt:lpstr>Times New Roman</vt:lpstr>
      <vt:lpstr>Times New Roman Cyr</vt:lpstr>
      <vt:lpstr>WenQuanYi Micro Hei</vt:lpstr>
      <vt:lpstr>Wingdings</vt:lpstr>
      <vt:lpstr>Тема Office</vt:lpstr>
      <vt:lpstr>  Кодификация международного частного права: теория и практика доклад на Круглом столе факультета международных отношений Белорусского государственного университета (29 марта 2024 г., Минск, Республика Беларусь)</vt:lpstr>
      <vt:lpstr>Этапы развития национального законодательства о МЧП</vt:lpstr>
      <vt:lpstr>Процесс кодификации МЧП</vt:lpstr>
      <vt:lpstr>МЧП Франции</vt:lpstr>
      <vt:lpstr>МЧП Западной Европы</vt:lpstr>
      <vt:lpstr>МЧП Великобритании</vt:lpstr>
      <vt:lpstr>МЧП стран общего права и смешанные юрисдикции</vt:lpstr>
      <vt:lpstr>МЧП Соединенных Штатов Америки</vt:lpstr>
      <vt:lpstr>МЧП Латинской Америки</vt:lpstr>
      <vt:lpstr>Африка</vt:lpstr>
      <vt:lpstr>Азия</vt:lpstr>
      <vt:lpstr>МЧП стран постсоветского пространства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развития национального законодательства о МЧП</dc:title>
  <dc:creator>Irina Getman-Pavlova</dc:creator>
  <cp:lastModifiedBy>Irina Getman-Pavlova</cp:lastModifiedBy>
  <cp:revision>8</cp:revision>
  <dcterms:created xsi:type="dcterms:W3CDTF">2024-03-14T16:48:38Z</dcterms:created>
  <dcterms:modified xsi:type="dcterms:W3CDTF">2024-03-28T16:46:57Z</dcterms:modified>
</cp:coreProperties>
</file>