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803" r:id="rId2"/>
    <p:sldId id="276" r:id="rId3"/>
    <p:sldId id="263" r:id="rId4"/>
    <p:sldId id="261" r:id="rId5"/>
    <p:sldId id="273" r:id="rId6"/>
    <p:sldId id="274" r:id="rId7"/>
    <p:sldId id="265" r:id="rId8"/>
    <p:sldId id="257" r:id="rId9"/>
    <p:sldId id="271" r:id="rId10"/>
    <p:sldId id="268" r:id="rId11"/>
    <p:sldId id="272" r:id="rId12"/>
    <p:sldId id="266" r:id="rId13"/>
    <p:sldId id="267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4A3AB-B921-41CE-A8A2-F8D2CCBB50E3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14DB1-68C8-49F7-ACD8-43D78C7D05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109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4A3AB-B921-41CE-A8A2-F8D2CCBB50E3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14DB1-68C8-49F7-ACD8-43D78C7D05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340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4A3AB-B921-41CE-A8A2-F8D2CCBB50E3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14DB1-68C8-49F7-ACD8-43D78C7D05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7056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2627483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4A3AB-B921-41CE-A8A2-F8D2CCBB50E3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14DB1-68C8-49F7-ACD8-43D78C7D05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923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4A3AB-B921-41CE-A8A2-F8D2CCBB50E3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14DB1-68C8-49F7-ACD8-43D78C7D05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354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4A3AB-B921-41CE-A8A2-F8D2CCBB50E3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14DB1-68C8-49F7-ACD8-43D78C7D05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350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4A3AB-B921-41CE-A8A2-F8D2CCBB50E3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14DB1-68C8-49F7-ACD8-43D78C7D05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072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4A3AB-B921-41CE-A8A2-F8D2CCBB50E3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14DB1-68C8-49F7-ACD8-43D78C7D05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817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4A3AB-B921-41CE-A8A2-F8D2CCBB50E3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14DB1-68C8-49F7-ACD8-43D78C7D05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122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4A3AB-B921-41CE-A8A2-F8D2CCBB50E3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14DB1-68C8-49F7-ACD8-43D78C7D05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385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4A3AB-B921-41CE-A8A2-F8D2CCBB50E3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14DB1-68C8-49F7-ACD8-43D78C7D05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251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4A3AB-B921-41CE-A8A2-F8D2CCBB50E3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14DB1-68C8-49F7-ACD8-43D78C7D05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5717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sudact.ru/arbitral/court/MrqstxsHAOQQ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login.consultant.ru/link/?req=doc&amp;demo=1&amp;base=INT&amp;n=15358&amp;date=16.11.2022" TargetMode="External"/><Relationship Id="rId3" Type="http://schemas.openxmlformats.org/officeDocument/2006/relationships/hyperlink" Target="https://login.consultant.ru/link/?req=doc&amp;demo=1&amp;base=LAW&amp;n=354561&amp;date=16.11.2022&amp;dst=100068&amp;field=134" TargetMode="External"/><Relationship Id="rId7" Type="http://schemas.openxmlformats.org/officeDocument/2006/relationships/hyperlink" Target="https://login.consultant.ru/link/?req=doc&amp;demo=1&amp;base=LAW&amp;n=10332&amp;date=16.11.2022" TargetMode="External"/><Relationship Id="rId2" Type="http://schemas.openxmlformats.org/officeDocument/2006/relationships/hyperlink" Target="https://login.consultant.ru/link/?req=doc&amp;demo=1&amp;base=RAPS019&amp;n=112922&amp;date=16.11.202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ogin.consultant.ru/link/?req=doc&amp;demo=1&amp;base=LAW&amp;n=2692&amp;date=16.11.2022" TargetMode="External"/><Relationship Id="rId11" Type="http://schemas.openxmlformats.org/officeDocument/2006/relationships/hyperlink" Target="https://login.consultant.ru/link/?req=doc&amp;demo=1&amp;base=ARB&amp;n=131210&amp;date=16.11.2022" TargetMode="External"/><Relationship Id="rId5" Type="http://schemas.openxmlformats.org/officeDocument/2006/relationships/hyperlink" Target="https://login.consultant.ru/link/?req=doc&amp;demo=1&amp;base=LAW&amp;n=354561&amp;date=16.11.2022&amp;dst=100074&amp;field=134" TargetMode="External"/><Relationship Id="rId10" Type="http://schemas.openxmlformats.org/officeDocument/2006/relationships/hyperlink" Target="https://login.consultant.ru/link/?req=doc&amp;demo=1&amp;base=LAW&amp;n=166564&amp;date=16.11.2022&amp;dst=101036&amp;field=134" TargetMode="External"/><Relationship Id="rId4" Type="http://schemas.openxmlformats.org/officeDocument/2006/relationships/hyperlink" Target="https://login.consultant.ru/link/?req=doc&amp;demo=1&amp;base=LAW&amp;n=2875&amp;date=16.11.2022" TargetMode="External"/><Relationship Id="rId9" Type="http://schemas.openxmlformats.org/officeDocument/2006/relationships/hyperlink" Target="https://login.consultant.ru/link/?req=doc&amp;demo=1&amp;base=INT&amp;n=15358&amp;date=16.11.2022&amp;dst=100007&amp;field=134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internet.garant.ru/#/document/10164072/entry/1189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FF5993799D19274705EDA762D95A12B2B3E8FA2340AB9ED65B34EFA4081C6345917E524B5DDA7F74D745B30BEC06bAU" TargetMode="External"/><Relationship Id="rId7" Type="http://schemas.openxmlformats.org/officeDocument/2006/relationships/hyperlink" Target="consultantplus://offline/ref=C86BDBE4C47B8FE773C6C86689C52DD8A64D86A8A792A9292660DAC9E6B80D7E7642F504287C1B0D0B7D56BC8E223A94DE3B283B299CA7F0JFW" TargetMode="External"/><Relationship Id="rId2" Type="http://schemas.openxmlformats.org/officeDocument/2006/relationships/hyperlink" Target="consultantplus://offline/ref=99769B4C998C05D71026DDBF75105E009E825EFB2B967FDF794374FCQ5A7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consultantplus://offline/ref=C86BDBE4C47B8FE773C6C86689C52DD8A74583AFAECFA3217F6CD8CEE9E71A793F4EF404287B1E06547843ADD62E3988C13B37272B9EFAJ7W" TargetMode="External"/><Relationship Id="rId5" Type="http://schemas.openxmlformats.org/officeDocument/2006/relationships/hyperlink" Target="consultantplus://offline/ref=C86BDBE4C47B8FE773C6C86689C52DD8AD4483A9A492A9292660DAC9E6B80D7E7642F50429791B090B7D56BC8E223A94DE3B283B299CA7F0JFW" TargetMode="External"/><Relationship Id="rId4" Type="http://schemas.openxmlformats.org/officeDocument/2006/relationships/hyperlink" Target="consultantplus://offline/ref=FF5993799D19274705EDA762D95A12B2B0E9F32C43A9C3DC536DE3A60F133C40846F0A4456CD617CC159B1090EbFU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FF5993799D19274705EDA762D95A12B2B0E9F32C43A9C3DC536DE3A60F133C40846F0A4456CD617CC159B1090EbF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Линия"/>
          <p:cNvSpPr/>
          <p:nvPr/>
        </p:nvSpPr>
        <p:spPr>
          <a:xfrm flipV="1">
            <a:off x="5185171" y="802083"/>
            <a:ext cx="1" cy="1388675"/>
          </a:xfrm>
          <a:prstGeom prst="line">
            <a:avLst/>
          </a:prstGeom>
          <a:ln w="127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2400"/>
            </a:pPr>
            <a:endParaRPr sz="1687"/>
          </a:p>
        </p:txBody>
      </p:sp>
      <p:sp>
        <p:nvSpPr>
          <p:cNvPr id="117" name="Очень крутой…"/>
          <p:cNvSpPr txBox="1"/>
          <p:nvPr/>
        </p:nvSpPr>
        <p:spPr>
          <a:xfrm>
            <a:off x="5176242" y="1847947"/>
            <a:ext cx="4721713" cy="2197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9" tIns="35719" rIns="35719" bIns="35719" anchor="b"/>
          <a:lstStyle/>
          <a:p>
            <a:pPr algn="l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2400" b="1" i="1" u="none" strike="noStrike" baseline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Принципы международной вежливости и взаимности в российской практике признания и исполнения иностранных судебных решений </a:t>
            </a:r>
            <a:endParaRPr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Arial Narrow" charset="0"/>
              <a:cs typeface="Arial Narrow" charset="0"/>
            </a:endParaRPr>
          </a:p>
        </p:txBody>
      </p:sp>
      <p:sp>
        <p:nvSpPr>
          <p:cNvPr id="118" name="Очень крутой подзаголовок презентации"/>
          <p:cNvSpPr txBox="1"/>
          <p:nvPr/>
        </p:nvSpPr>
        <p:spPr>
          <a:xfrm>
            <a:off x="5176242" y="4464782"/>
            <a:ext cx="4721712" cy="5866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9" tIns="35719" rIns="35719" bIns="35719"/>
          <a:lstStyle>
            <a:lvl1pPr algn="l">
              <a:defRPr sz="30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lang="en-US" sz="2109" dirty="0">
                <a:latin typeface="Arial Narrow" charset="0"/>
                <a:ea typeface="Arial Narrow" charset="0"/>
                <a:cs typeface="Arial Narrow" charset="0"/>
              </a:rPr>
              <a:t>© </a:t>
            </a:r>
            <a:r>
              <a:rPr lang="ru-RU" sz="2109" dirty="0" err="1">
                <a:latin typeface="Arial Narrow" charset="0"/>
                <a:ea typeface="Arial Narrow" charset="0"/>
                <a:cs typeface="Arial Narrow" charset="0"/>
              </a:rPr>
              <a:t>Гетьман</a:t>
            </a:r>
            <a:r>
              <a:rPr lang="ru-RU" sz="2109" dirty="0">
                <a:latin typeface="Arial Narrow" charset="0"/>
                <a:ea typeface="Arial Narrow" charset="0"/>
                <a:cs typeface="Arial Narrow" charset="0"/>
              </a:rPr>
              <a:t>-Павлова И.В.</a:t>
            </a:r>
            <a:endParaRPr sz="2109" dirty="0"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19" name="Название подразделения,  лаборатории, факультета и т.д."/>
          <p:cNvSpPr txBox="1"/>
          <p:nvPr/>
        </p:nvSpPr>
        <p:spPr>
          <a:xfrm>
            <a:off x="5176243" y="598442"/>
            <a:ext cx="4721711" cy="10458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9" tIns="35719" rIns="35719" bIns="35719" anchor="ctr">
            <a:spAutoFit/>
          </a:bodyPr>
          <a:lstStyle/>
          <a:p>
            <a:pPr algn="l">
              <a:defRPr sz="30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2109" dirty="0">
                <a:latin typeface="Arial Narrow" charset="0"/>
                <a:ea typeface="Arial Narrow" charset="0"/>
                <a:cs typeface="Arial Narrow" charset="0"/>
              </a:rPr>
              <a:t>Факультет права НИУ ВШЭ</a:t>
            </a:r>
          </a:p>
          <a:p>
            <a:pPr algn="l">
              <a:defRPr sz="30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2000" dirty="0">
                <a:latin typeface="Arial Narrow" charset="0"/>
                <a:ea typeface="Arial Narrow" charset="0"/>
                <a:cs typeface="Arial Narrow" charset="0"/>
              </a:rPr>
              <a:t>департамент правового регулирования бизнеса</a:t>
            </a:r>
            <a:endParaRPr sz="2000" dirty="0"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0" name="Москва, 2017"/>
          <p:cNvSpPr txBox="1"/>
          <p:nvPr/>
        </p:nvSpPr>
        <p:spPr>
          <a:xfrm>
            <a:off x="5176242" y="5940327"/>
            <a:ext cx="4721712" cy="2994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 defTabSz="457200">
              <a:defRPr sz="21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sz="1477" dirty="0">
                <a:latin typeface="Arial Narrow" charset="0"/>
                <a:ea typeface="Arial Narrow" charset="0"/>
                <a:cs typeface="Arial Narrow" charset="0"/>
              </a:rPr>
              <a:t>Москва, </a:t>
            </a:r>
            <a:r>
              <a:rPr lang="ru-RU" sz="1477" dirty="0">
                <a:latin typeface="Arial Narrow" charset="0"/>
                <a:ea typeface="Arial Narrow" charset="0"/>
                <a:cs typeface="Arial Narrow" charset="0"/>
              </a:rPr>
              <a:t>2022</a:t>
            </a:r>
            <a:endParaRPr sz="1477" dirty="0"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21" name="Изображение" descr="Изображение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4835" y="665369"/>
            <a:ext cx="1368060" cy="132277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6DB375-92A0-9EFE-808E-B66438F5F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4969"/>
            <a:ext cx="10515600" cy="579749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/>
              <a:t>Применение взаимности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13B240-6F70-1490-2FCF-C45F321A8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95" y="744718"/>
            <a:ext cx="12009748" cy="594831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2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yGrotesk-WideRegular"/>
              </a:rPr>
              <a:t>Определение Арбитражного суда города Санкт-Петербурга и Ленинградской области от 20.07.2022 по делу No А56-31767/2021/тр.6 (</a:t>
            </a:r>
            <a:r>
              <a:rPr lang="ru-RU" sz="42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решение Гражданского суда кантона Базель от 21.02.2022) N К5.2018.28; </a:t>
            </a:r>
            <a:r>
              <a:rPr lang="ru-RU" sz="42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Определение Арбитражного суда города Москвы от 26.09.2022 по делу No А40-18536/22-164-46 «Ф»: </a:t>
            </a:r>
            <a:r>
              <a:rPr lang="ru-RU" sz="4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Заявление АО «</a:t>
            </a:r>
            <a:r>
              <a:rPr lang="ru-RU" sz="42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Гоманолд</a:t>
            </a:r>
            <a:r>
              <a:rPr lang="ru-RU" sz="4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(Чехия) о включении в реестр требований кредиторов – Должник (ФЛ, РФ) имеет задолженность перед заявителем, наличие которой подтверждено вступившими в законную силу решением городского суда города Брно Чешской Республики от 03.04.2019 по делу No 39 С 107/2018- 85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Решения судов иностранных государств ... признаются и приводятся в исполнение … если признание и приведение в исполнение … предусмотрено международным договором … </a:t>
            </a:r>
            <a:r>
              <a:rPr lang="ru-RU" sz="4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</a:t>
            </a:r>
            <a:r>
              <a:rPr lang="ru-RU" sz="4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сходя их общих принципов международного права, в частности, принципа взаимности, отсутствие международного договора не препятствует признанию и исполнению решения иностранного суда на территории Российской Федерации… Признание на территории Российской Федерации и приведение в исполнение решения иностранного государства при отсутствии … международного соглашения обусловлено общепризнанным принципом международной вежливости, предписывающим государствам относится к иностранному правопорядку вежливо и обходительно; принципом взаимности, предполагающий взаимное уважение судами различных государств результатов деятельности каждого </a:t>
            </a:r>
            <a:r>
              <a:rPr lang="ru-RU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(Определение ВАС РФ от 07.12.2009 N ВАС-13688/09 по делу N А41-9613/09). </a:t>
            </a:r>
            <a:r>
              <a:rPr lang="ru-RU" sz="4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ИТОГ: Суд признал требование АО «</a:t>
            </a:r>
            <a:r>
              <a:rPr lang="ru-RU" sz="42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Гоманолд</a:t>
            </a:r>
            <a:r>
              <a:rPr lang="ru-RU" sz="4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обоснованным и подлежащим включению в реестр требований требования по обязательству, обеспеченному залогом имущества должника.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2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Определение АС г. Москвы от 17 июля 2020 года по делу № А40-29989/20-141-211 (подтверждено </a:t>
            </a:r>
            <a:r>
              <a:rPr lang="ru-RU" sz="4200" b="1" dirty="0">
                <a:solidFill>
                  <a:srgbClr val="333333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Постановлением </a:t>
            </a:r>
            <a:r>
              <a:rPr lang="ru-RU" sz="4200" b="1" u="sng" dirty="0">
                <a:solidFill>
                  <a:srgbClr val="3C5F87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(ФАС МО)</a:t>
            </a:r>
            <a:r>
              <a:rPr lang="ru-RU" sz="4200" b="1" dirty="0">
                <a:solidFill>
                  <a:srgbClr val="8C8C8C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200" b="1" dirty="0">
                <a:solidFill>
                  <a:srgbClr val="333333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от 29 сентября 2020 г. по делу № А40-29989/2020): </a:t>
            </a:r>
            <a:r>
              <a:rPr lang="ru-RU" sz="42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Заявитель: </a:t>
            </a:r>
            <a:r>
              <a:rPr lang="ru-RU" sz="4200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The Company AVANEN HOLDINGS </a:t>
            </a:r>
            <a:r>
              <a:rPr lang="ru-RU" sz="4200" b="1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lIMITED</a:t>
            </a:r>
            <a:r>
              <a:rPr lang="ru-RU" sz="4200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42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(</a:t>
            </a:r>
            <a:r>
              <a:rPr lang="en-US" sz="42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BVO</a:t>
            </a:r>
            <a:r>
              <a:rPr lang="ru-RU" sz="42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); заинтересованное лицо: </a:t>
            </a:r>
            <a:r>
              <a:rPr lang="ru-RU" sz="4200" b="1" dirty="0">
                <a:solidFill>
                  <a:srgbClr val="0C0E3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WERDEN KAPITAL LIMITED</a:t>
            </a:r>
            <a:r>
              <a:rPr lang="ru-RU" sz="42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(</a:t>
            </a:r>
            <a:r>
              <a:rPr lang="en-US" sz="42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Cyprus</a:t>
            </a:r>
            <a:r>
              <a:rPr lang="ru-RU" sz="42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); третье лицо: АО «Корпорация Альт» (РФ). </a:t>
            </a:r>
            <a:r>
              <a:rPr lang="ru-RU" sz="4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AVANEN HOLDINGS </a:t>
            </a:r>
            <a:r>
              <a:rPr lang="ru-RU" sz="4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 с заявлением о признании и приведении в исполнение решения Высокого суда правосудия Англии и Уэльса от 05.07.2019 г. … Согласно п. 1 ст. 241 АПК РФ решения судов иностранных государств… признаются и приводятся в исполнение … если … предусмотрено международным договором… Специального международного договора … вопросы признания и приведения в исполнение решений судов Британских Виргинских островов в Российской Федерации, и наоборот, не существует. Однако Российская Федерация является участницей … международных … соглашений, в которых предусматриваются права лиц на справедливое … разбирательство ... Целью признания и исполнения иностранных судебных актов... охрана и защита прав и свобод человека ...</a:t>
            </a:r>
            <a:endParaRPr lang="ru-RU" sz="42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Одним из общепризнанных принципов международного права является принцип международной вежливости, предписывающий государствам относится к иностранному правопорядку вежливо и обходительно… Существуют и другие общепризнанные принципы международного права, среди которых выделяется принцип взаимности, берущий свое начало из принципа международной вежливости. В нормах российского материального права принцип взаимности нашел свое отражение в ст. 1189 ГК РФ. В материально-правовом контексте под принципом взаимности следует понимать правило о том, что иностранное право подлежит взаимному применению в целях развития сотрудничества между государствами. При этом если одно государство отказывается от применения в соответствующих случаях норм права другого государства, то такое другое государство также отказывается применять право первого на своей территории. Данный принцип предполагает взаимное сотрудничество государств по признанию прав и интересов частных лиц, а </a:t>
            </a:r>
            <a:r>
              <a:rPr lang="ru-RU" sz="4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права таких лиц могут определяться не только иностранным правом, но и решением иностранного суда</a:t>
            </a:r>
            <a:r>
              <a:rPr lang="ru-RU" sz="4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(что корреспондирует п. 1 ст. 46 Конституции Российской Федерации…).</a:t>
            </a:r>
            <a:endParaRPr lang="ru-RU" sz="42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п. 1 ст. 244 АПК РФ перечислены основания для отказа в признании и приведении в исполнение решения иностранного суда, среди которых нет такого основания как отсутствие международного договора и/или федерального закона… перечень таких оснований… является исчерпывающим и расширительному толкованию не подлежит… Ввиду изложенного, решение иностранного суда может быть признано и приведено в исполнение на территории Российской Федерации на основании международного договора… - Соглашения о партнерстве. </a:t>
            </a:r>
            <a:r>
              <a:rPr lang="ru-RU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FF"/>
                </a:highlight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 этом независимо от наличия каких-либо международных договоров и федеральных законов решение иностранного суда может быть признано и приведено в исполнение на территории Российской Федерации на основании общепризнанных принципов международного права – принципов взаимности и международной вежливости. </a:t>
            </a:r>
            <a:r>
              <a:rPr lang="ru-RU" sz="4200" b="0" dirty="0">
                <a:effectLst/>
                <a:latin typeface="Century Gothic" panose="020B0502020202020204" pitchFamily="34" charset="0"/>
              </a:rPr>
              <a:t>На основании изложенного и руководствуясь </a:t>
            </a:r>
            <a:r>
              <a:rPr lang="ru-RU" sz="4200" b="0" u="none" strike="noStrike" dirty="0">
                <a:solidFill>
                  <a:srgbClr val="0000FF"/>
                </a:solidFill>
                <a:effectLst/>
                <a:latin typeface="Century Gothic" panose="020B0502020202020204" pitchFamily="34" charset="0"/>
              </a:rPr>
              <a:t>ст. ст. 110</a:t>
            </a:r>
            <a:r>
              <a:rPr lang="ru-RU" sz="4200" b="0" dirty="0">
                <a:effectLst/>
                <a:latin typeface="Century Gothic" panose="020B0502020202020204" pitchFamily="34" charset="0"/>
              </a:rPr>
              <a:t>, </a:t>
            </a:r>
            <a:r>
              <a:rPr lang="ru-RU" sz="4200" b="0" u="none" strike="noStrike" dirty="0">
                <a:solidFill>
                  <a:srgbClr val="0000FF"/>
                </a:solidFill>
                <a:effectLst/>
                <a:latin typeface="Century Gothic" panose="020B0502020202020204" pitchFamily="34" charset="0"/>
              </a:rPr>
              <a:t>123</a:t>
            </a:r>
            <a:r>
              <a:rPr lang="ru-RU" sz="4200" b="0" dirty="0">
                <a:effectLst/>
                <a:latin typeface="Century Gothic" panose="020B0502020202020204" pitchFamily="34" charset="0"/>
              </a:rPr>
              <a:t>, </a:t>
            </a:r>
            <a:r>
              <a:rPr lang="ru-RU" sz="4200" b="0" u="none" strike="noStrike" dirty="0">
                <a:solidFill>
                  <a:srgbClr val="0000FF"/>
                </a:solidFill>
                <a:effectLst/>
                <a:latin typeface="Century Gothic" panose="020B0502020202020204" pitchFamily="34" charset="0"/>
              </a:rPr>
              <a:t>156</a:t>
            </a:r>
            <a:r>
              <a:rPr lang="ru-RU" sz="4200" b="0" dirty="0">
                <a:effectLst/>
                <a:latin typeface="Century Gothic" panose="020B0502020202020204" pitchFamily="34" charset="0"/>
              </a:rPr>
              <a:t>, </a:t>
            </a:r>
            <a:r>
              <a:rPr lang="ru-RU" sz="4200" b="0" u="none" strike="noStrike" dirty="0">
                <a:solidFill>
                  <a:srgbClr val="0000FF"/>
                </a:solidFill>
                <a:effectLst/>
                <a:latin typeface="Century Gothic" panose="020B0502020202020204" pitchFamily="34" charset="0"/>
              </a:rPr>
              <a:t>184</a:t>
            </a:r>
            <a:r>
              <a:rPr lang="ru-RU" sz="4200" b="0" dirty="0">
                <a:effectLst/>
                <a:latin typeface="Century Gothic" panose="020B0502020202020204" pitchFamily="34" charset="0"/>
              </a:rPr>
              <a:t>, </a:t>
            </a:r>
            <a:r>
              <a:rPr lang="ru-RU" sz="4200" b="0" u="none" strike="noStrike" dirty="0">
                <a:solidFill>
                  <a:srgbClr val="0000FF"/>
                </a:solidFill>
                <a:effectLst/>
                <a:latin typeface="Century Gothic" panose="020B0502020202020204" pitchFamily="34" charset="0"/>
              </a:rPr>
              <a:t>185</a:t>
            </a:r>
            <a:r>
              <a:rPr lang="ru-RU" sz="4200" b="0" dirty="0">
                <a:effectLst/>
                <a:latin typeface="Century Gothic" panose="020B0502020202020204" pitchFamily="34" charset="0"/>
              </a:rPr>
              <a:t>, </a:t>
            </a:r>
            <a:r>
              <a:rPr lang="ru-RU" sz="4200" b="0" u="none" strike="noStrike" dirty="0">
                <a:solidFill>
                  <a:srgbClr val="0000FF"/>
                </a:solidFill>
                <a:effectLst/>
                <a:latin typeface="Century Gothic" panose="020B0502020202020204" pitchFamily="34" charset="0"/>
              </a:rPr>
              <a:t>241</a:t>
            </a:r>
            <a:r>
              <a:rPr lang="ru-RU" sz="4200" b="0" dirty="0">
                <a:effectLst/>
                <a:latin typeface="Century Gothic" panose="020B0502020202020204" pitchFamily="34" charset="0"/>
              </a:rPr>
              <a:t> - </a:t>
            </a:r>
            <a:r>
              <a:rPr lang="ru-RU" sz="4200" b="0" u="none" strike="noStrike" dirty="0">
                <a:solidFill>
                  <a:srgbClr val="0000FF"/>
                </a:solidFill>
                <a:effectLst/>
                <a:latin typeface="Century Gothic" panose="020B0502020202020204" pitchFamily="34" charset="0"/>
              </a:rPr>
              <a:t>246</a:t>
            </a:r>
            <a:r>
              <a:rPr lang="ru-RU" sz="4200" b="0" dirty="0">
                <a:effectLst/>
                <a:latin typeface="Century Gothic" panose="020B0502020202020204" pitchFamily="34" charset="0"/>
              </a:rPr>
              <a:t>, </a:t>
            </a:r>
            <a:r>
              <a:rPr lang="ru-RU" sz="4200" b="0" u="none" strike="noStrike" dirty="0">
                <a:solidFill>
                  <a:srgbClr val="0000FF"/>
                </a:solidFill>
                <a:effectLst/>
                <a:latin typeface="Century Gothic" panose="020B0502020202020204" pitchFamily="34" charset="0"/>
              </a:rPr>
              <a:t>ч. 4 ст. 239</a:t>
            </a:r>
            <a:r>
              <a:rPr lang="ru-RU" sz="4200" b="0" dirty="0">
                <a:effectLst/>
                <a:latin typeface="Century Gothic" panose="020B0502020202020204" pitchFamily="34" charset="0"/>
              </a:rPr>
              <a:t> АПК РФ, Конвенцией о вручении за границей судебных и внесудебных документов по гражданским или торговым делам (Гаага, 15.11.1965 г.), суд </a:t>
            </a:r>
            <a:r>
              <a:rPr lang="ru-RU" sz="4200" dirty="0">
                <a:effectLst/>
                <a:latin typeface="Century Gothic" panose="020B0502020202020204" pitchFamily="34" charset="0"/>
              </a:rPr>
              <a:t>определил: </a:t>
            </a:r>
            <a:r>
              <a:rPr lang="ru-RU" sz="4200" b="0" dirty="0">
                <a:effectLst/>
                <a:latin typeface="Century Gothic" panose="020B0502020202020204" pitchFamily="34" charset="0"/>
              </a:rPr>
              <a:t>Признать и привести в исполнение на территории Российской Федерации решение Высокого суда правосудия Англии и Уэльса от 05.07.2019 г. …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4000" b="0" dirty="0">
              <a:effectLst/>
              <a:latin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8218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754B15-5347-C26E-C3C0-4989CB15E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0386"/>
            <a:ext cx="10558806" cy="391210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/>
              <a:t>Подтверждение взаимности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EA726F-936C-7AA9-23FC-04D0B659B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810706"/>
            <a:ext cx="12019174" cy="595774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40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Вывод о подтверждении взаимности – Определение Арбитражного суда г. Москвы от 14.12.2020 по делу N А40-111764/20-68-757: </a:t>
            </a:r>
            <a:r>
              <a:rPr lang="ru-RU" sz="4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заявитель ПАО "ОГК-2" (РФ); заинтересованное лицо АО "АЛЬФА-БАНК" (РФ); третье лицо АО "ГРУППА Е4" (РФ) – заявление ПАО "ОГК-2" о признании и приведении в исполнение постановления судьи по делам ареста имущества, суда первой инстанции … город Антверпен (Бельгия) от 30 апреля 2019 г. N 18/4232/А и выдаче исполнительного листа на взыскание с АО "Альфа-Банк" компенсации ущерба</a:t>
            </a:r>
            <a:endParaRPr lang="ru-RU" sz="40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Представитель заинтересованного лица против удовлетворения заявления возражал, ссылался на отсутствие между Российской Федерацией и Королевством Бельгии международного договора по вопросам признания и приведения в исполнение судебных актов ... </a:t>
            </a:r>
            <a:endParaRPr lang="ru-RU" sz="40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 Российская Федерация является участницей многочисленных международных конвенций и соглашений... В частности, 24 июня 1994 г. Россия заключила с рядом европейских стран (в том числе с Королевством Бельгия) Соглашение о партнерстве и сотрудничестве … Помимо этого, между Россией и Королевством Бельгия заключен Договор о согласии и сотрудничестве от 08 декабря 1993 г. ... Более того, согласно ч. 4 ст. 15 Конституции … общепризнанные принципы и нормы международного права являются составной частью правовой системы ... К указанным общепризнанным принципам … относятся принципы взаимности и международной вежливости… В силу изложенного можно прийти к выводу о том, что даже в отсутствие международного договора между Российской Федерацией и государством, о признании и исполнении решения суда которого заявляется в российском суде, такое иностранное решение подлежит исполнению на основании принципов взаимности и международной вежливости. </a:t>
            </a:r>
            <a:endParaRPr lang="ru-RU" sz="40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своем заявлении заявитель </a:t>
            </a:r>
            <a:r>
              <a:rPr lang="ru-RU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привел ряд конкретных примеров</a:t>
            </a:r>
            <a: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свидетельствующих о признании в Бельгии судебных актов российских судов. 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Таким образом, довод заинтересованного лица об отсутствие между Российской Федерацией и Королевством Бельгии международного договора по вопросам признания и приведения в исполнение судебных актов, подлежит отклонению судом. При разрешении судами споров данной категории, следует разрешать заявленные требования … правильно определив процессуальные и материальные основания признания иностранного судебного акта (ст. 241 АПК РФ; п. 4 ст. 15 Конституции РФ; общепризнанный принцип международной вежливости, предписывающий государствам относится к иностранному правопорядку вежливо и обходительно; принцип взаимности, предполагающий взаимное уважение судами различных государств результатов деятельности каждого; международные договоры РФ – Соглашение о партнерстве и сотрудничестве Россия – Европейский Союз, статья 6 Конвенции о защите прав человека и основных свобод 1950 года), а также с учетом положений ст. 244 АПК РФ (в которой содержится исчерпывающий перечень обстоятельств, являющихся основанием для отказа в признании и приведении в исполнение решения иностранного суда).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определил:</a:t>
            </a:r>
            <a:r>
              <a:rPr lang="ru-RU" sz="4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Признать на территории РФ постановления судьи по делам ареста имущества, суда первой инстанции провинции Антверпен, город Антверпен от 30 апреля 2019 г. по делу N 18/4232/А. </a:t>
            </a:r>
          </a:p>
          <a:p>
            <a:pPr marL="0">
              <a:lnSpc>
                <a:spcPct val="120000"/>
              </a:lnSpc>
              <a:spcBef>
                <a:spcPts val="600"/>
              </a:spcBef>
            </a:pPr>
            <a:r>
              <a:rPr lang="ru-RU" sz="40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Вывод об отсутствии взаимности – </a:t>
            </a:r>
            <a:r>
              <a:rPr lang="ru-RU" sz="4000" b="1" i="0" dirty="0">
                <a:effectLst/>
                <a:latin typeface="Century Gothic" panose="020B0502020202020204" pitchFamily="34" charset="0"/>
              </a:rPr>
              <a:t>Апелляционное определение СК по гражданским делам Второго апелляционного суда общей юрисдикции от 06 июня 2022 г. по делу N 66-588/2022: </a:t>
            </a:r>
            <a:r>
              <a:rPr lang="ru-RU" sz="4000" b="0" i="0" dirty="0">
                <a:effectLst/>
                <a:latin typeface="Century Gothic" panose="020B0502020202020204" pitchFamily="34" charset="0"/>
              </a:rPr>
              <a:t>частная жалоба Анны </a:t>
            </a:r>
            <a:r>
              <a:rPr lang="ru-RU" sz="4000" b="0" i="0" dirty="0" err="1">
                <a:effectLst/>
                <a:latin typeface="Century Gothic" panose="020B0502020202020204" pitchFamily="34" charset="0"/>
              </a:rPr>
              <a:t>Висулайнен</a:t>
            </a:r>
            <a:r>
              <a:rPr lang="ru-RU" sz="4000" b="0" i="0" dirty="0">
                <a:effectLst/>
                <a:latin typeface="Century Gothic" panose="020B0502020202020204" pitchFamily="34" charset="0"/>
              </a:rPr>
              <a:t> на определение Санкт-Петербургского городского суда от 11 апреля 2022 года об отказе в удовлетворении ее ходатайства о принудительном исполнении в РФ решения надворного (апелляционного) суда Хельсинки Финляндской Республики от 11 ноября 2015 года (взыскание с Мещерского Г.А. компенсации за проживание в частном доме)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Несмотря на выводы суда об отсутствии положительной практики признания решений российских судов на территории Финляндской Республики по иной категории судебных дел, следует отметить, что </a:t>
            </a:r>
            <a:r>
              <a:rPr lang="ru-RU" sz="4000" b="0" i="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отсутствует и отрицательная практика</a:t>
            </a:r>
            <a:r>
              <a:rPr lang="ru-RU" sz="4000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, что не исключает возможности на основании принципа взаимной вежливости признать и принудительно исполнить на территории Российской Федерации решения судов Финляндской Республики.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b="0" i="0" dirty="0">
                <a:effectLst/>
                <a:latin typeface="Century Gothic" panose="020B0502020202020204" pitchFamily="34" charset="0"/>
              </a:rPr>
              <a:t>Договор с Финляндской Республикой от 11 августа 1978 года "О правовой защите и правовой помощи по гражданским, семейным и уголовным делам</a:t>
            </a:r>
            <a:endParaRPr lang="ru-RU" sz="40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b="0" i="0" dirty="0">
                <a:effectLst/>
                <a:latin typeface="Century Gothic" panose="020B0502020202020204" pitchFamily="34" charset="0"/>
              </a:rPr>
              <a:t>Ссылки взыскателя на определение ВАС РФ от 26 июля 2012 года по делу N А40- 119397/11-63-950, решение АС Тверской области от 27 мая 2021 года по делу N А66-2383/2021, решение АС Кировской области от 3 декабря 2021 года по делу N А28-14805/2020, решение районного суда города Хельсинки от 13 августа 2013 года по делу N 13/44111, решение Выборгского районного суда Санкт-Петербурга от 4 мая 2011г. по делу N 2-587/11 суд первой инстанции обоснованно признал ненадлежащими доказательствами.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b="0" i="0" dirty="0">
                <a:effectLst/>
                <a:latin typeface="Century Gothic" panose="020B0502020202020204" pitchFamily="34" charset="0"/>
              </a:rPr>
              <a:t>Финляндская сторона в рабочем порядке информировала о признании решений российских судов об уплате алиментов.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b="0" i="0" dirty="0">
                <a:effectLst/>
                <a:latin typeface="Century Gothic" panose="020B0502020202020204" pitchFamily="34" charset="0"/>
              </a:rPr>
              <a:t>Предоставленное взыскателем Исследование Министерства юстиции Финляндии (2003) "Гражданские процессы России и Финляндии и международное исполнение решений по гражданским делам.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b="0" i="0" dirty="0" err="1">
                <a:solidFill>
                  <a:srgbClr val="22272F"/>
                </a:solidFill>
                <a:effectLst/>
                <a:highlight>
                  <a:srgbClr val="C0C0C0"/>
                </a:highlight>
                <a:latin typeface="Century Gothic" panose="020B0502020202020204" pitchFamily="34" charset="0"/>
              </a:rPr>
              <a:t>Висулайнен</a:t>
            </a:r>
            <a:r>
              <a:rPr lang="ru-RU" sz="4000" b="0" i="0" dirty="0">
                <a:solidFill>
                  <a:srgbClr val="22272F"/>
                </a:solidFill>
                <a:effectLst/>
                <a:highlight>
                  <a:srgbClr val="C0C0C0"/>
                </a:highlight>
                <a:latin typeface="Century Gothic" panose="020B0502020202020204" pitchFamily="34" charset="0"/>
              </a:rPr>
              <a:t> А. не представила достоверных, относимых и допустимых доказательств, свидетельствующих том, что на территории Финляндской Республики, в отсутствие международного договора с Российской Федерацией, исключительно на основе принципов международной вежливости и международной взаимности исполняются решения российских судов по аналогичной к рассматриваемой в рамках настоящего дела категории судебных споров.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7363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F6E496-78AA-D4B8-517E-E223C8D39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3377"/>
            <a:ext cx="10515600" cy="471341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/>
              <a:t>Проверка наличия взаимности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893789-56F9-8DDD-A960-52911760C4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109" y="923827"/>
            <a:ext cx="11858920" cy="5759777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ru-RU" sz="1800" b="1" i="0" u="none" strike="noStrike" baseline="0" dirty="0">
                <a:solidFill>
                  <a:srgbClr val="0F6CC0"/>
                </a:solidFill>
                <a:latin typeface="Century Gothic" panose="020B0502020202020204" pitchFamily="34" charset="0"/>
              </a:rPr>
              <a:t>Апелляционное определение СК по гражданским делам Первого апелляционного суда общей юрисдикции от 13 апреля 2022 г. по делу N 66-1037/2022: </a:t>
            </a:r>
            <a:r>
              <a:rPr lang="ru-RU" sz="1800" b="0" i="0" u="none" strike="noStrike" baseline="0" dirty="0">
                <a:latin typeface="Century Gothic" panose="020B0502020202020204" pitchFamily="34" charset="0"/>
              </a:rPr>
              <a:t>материал </a:t>
            </a:r>
            <a:r>
              <a:rPr lang="en-US" sz="1800" b="0" i="0" u="none" strike="noStrike" baseline="0" dirty="0">
                <a:latin typeface="Century Gothic" panose="020B0502020202020204" pitchFamily="34" charset="0"/>
              </a:rPr>
              <a:t>N 3</a:t>
            </a:r>
            <a:r>
              <a:rPr lang="ru-RU" sz="1800" b="0" i="0" u="none" strike="noStrike" baseline="0" dirty="0">
                <a:latin typeface="Century Gothic" panose="020B0502020202020204" pitchFamily="34" charset="0"/>
              </a:rPr>
              <a:t>а-1/2022 по частной жалобе Любарской Марии Борисовны на определение Владимирского областного суда от 11 января 2022 г, которым отказано в удовлетворении ходатайства Любарской Марии Борисовны о признании и исполнении на территории Российской Федерации решения Регионального раввинского суда города Ашдода Государства Израиль от 30 мая 2021 г. о вступлении в наследство на основании закона.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800" b="0" i="0" u="none" strike="noStrike" baseline="0" dirty="0">
                <a:latin typeface="Century Gothic" panose="020B0502020202020204" pitchFamily="34" charset="0"/>
              </a:rPr>
              <a:t>… Из определения Конституционного Суда Российской Федерации от 17 июня 2013 г. N 890-О … следует, что по смыслу статьи 409 Гражданского процессуального кодекса … в случае отсутствия у Российской Федерации международного договора с государством, судом которого вынесено спорное решение, это решение не порождает каких-либо правовых последствий на территории Российской Федерации.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800" b="0" i="0" u="none" strike="noStrike" baseline="0" dirty="0">
                <a:latin typeface="Century Gothic" panose="020B0502020202020204" pitchFamily="34" charset="0"/>
              </a:rPr>
              <a:t>... международный договор </a:t>
            </a:r>
            <a:r>
              <a:rPr lang="ru-RU" sz="1800" b="0" i="0" u="none" strike="noStrike" baseline="0" dirty="0">
                <a:highlight>
                  <a:srgbClr val="C0C0C0"/>
                </a:highlight>
                <a:latin typeface="Century Gothic" panose="020B0502020202020204" pitchFamily="34" charset="0"/>
              </a:rPr>
              <a:t>между Российской Федерацией и Государством Израиль по вопросу признания и исполнения судебных решений по гражданским делам не заключён, какие-либо международные договорённости, основанные на принципах взаимности и вежливости, в области оказания правовой помощи по гражданским делам между Российской Федерацией и Государством Израиль отсутствуют... </a:t>
            </a:r>
            <a:r>
              <a:rPr lang="ru-RU" sz="1800" b="0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entury Gothic" panose="020B0502020202020204" pitchFamily="34" charset="0"/>
              </a:rPr>
              <a:t>Данные обстоятельства подтверждены письмами Министерства юстиции Российской Федерации от 16 декабря 2021 г. N 06-148958/21, от 27 декабря 2021 г. N 24083/</a:t>
            </a:r>
            <a:r>
              <a:rPr lang="ru-RU" sz="1800" b="0" i="0" u="none" strike="noStrike" baseline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entury Gothic" panose="020B0502020202020204" pitchFamily="34" charset="0"/>
              </a:rPr>
              <a:t>дп</a:t>
            </a:r>
            <a:r>
              <a:rPr lang="ru-RU" sz="1800" b="0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entury Gothic" panose="020B0502020202020204" pitchFamily="34" charset="0"/>
              </a:rPr>
              <a:t>, от 28 декабря 2021 г. </a:t>
            </a:r>
            <a:r>
              <a:rPr lang="en-US" sz="1800" b="0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entury Gothic" panose="020B0502020202020204" pitchFamily="34" charset="0"/>
              </a:rPr>
              <a:t>N 06-154709/21.</a:t>
            </a:r>
            <a:endParaRPr lang="ru-RU" sz="1800" b="0" i="0" u="none" strike="noStrike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ru-RU" sz="1800" b="0" i="0" u="none" strike="noStrike" baseline="0" dirty="0">
                <a:latin typeface="Century Gothic" panose="020B0502020202020204" pitchFamily="34" charset="0"/>
              </a:rPr>
              <a:t>… определение Владимирского областного суда от 11 января 2022 г. оставить без изменения, частную жалобу Любарской Марии Борисовны – без удовлетворения.</a:t>
            </a:r>
            <a:endParaRPr lang="ru-RU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553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AFEE7D-2715-CF82-055F-32A019A04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3951"/>
            <a:ext cx="10515600" cy="716437"/>
          </a:xfrm>
        </p:spPr>
        <p:txBody>
          <a:bodyPr>
            <a:normAutofit/>
          </a:bodyPr>
          <a:lstStyle/>
          <a:p>
            <a:pPr algn="r"/>
            <a:r>
              <a:rPr lang="ru-RU" sz="3600" b="1" dirty="0">
                <a:latin typeface="Century Gothic" panose="020B0502020202020204" pitchFamily="34" charset="0"/>
              </a:rPr>
              <a:t>Прецедент </a:t>
            </a:r>
            <a:r>
              <a:rPr lang="ru-RU" sz="36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Верховного суда Израиля </a:t>
            </a:r>
            <a:endParaRPr lang="ru-RU" sz="3600" b="1" dirty="0">
              <a:latin typeface="Century Gothic" panose="020B0502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A9F8CB-04E5-ED75-2C21-CBBA3175E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670" y="1272619"/>
            <a:ext cx="11764652" cy="5392132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6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NovareseITCbyBT-BookItalic"/>
              </a:rPr>
              <a:t>Appeal Civil 3081/12, 9.9.2014</a:t>
            </a:r>
            <a:endParaRPr lang="ru-RU" sz="2600" b="1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6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NovareseITCbyBT-BookItalic"/>
              </a:rPr>
              <a:t>Double K Oil Products 1996 Ltd v. Gazprom </a:t>
            </a:r>
            <a:r>
              <a:rPr lang="en-US" sz="2600" b="1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NovareseITCbyBT-BookItalic"/>
              </a:rPr>
              <a:t>TransgazUkhta</a:t>
            </a:r>
            <a:r>
              <a:rPr lang="en-US" sz="26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NovareseITCbyBT-BookItalic"/>
              </a:rPr>
              <a:t> LLC</a:t>
            </a:r>
            <a:endParaRPr lang="ru-RU" sz="2600" b="1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Заявитель </a:t>
            </a:r>
            <a:r>
              <a:rPr lang="en-US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NovareseITCbyBT-BookItalic"/>
              </a:rPr>
              <a:t>Double K Oil Products</a:t>
            </a:r>
            <a:r>
              <a:rPr lang="ru-RU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NovareseITCbyBT-BookItalic"/>
              </a:rPr>
              <a:t> 1996 </a:t>
            </a:r>
            <a:r>
              <a:rPr lang="en-US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NovareseITCbyBT-BookItalic"/>
              </a:rPr>
              <a:t>Ltd</a:t>
            </a:r>
            <a:r>
              <a:rPr lang="ru-RU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NovareseITCbyBT-BookItalic"/>
              </a:rPr>
              <a:t> (</a:t>
            </a:r>
            <a:r>
              <a:rPr lang="ru-RU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израильская газовая компания)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Ходатайство: отказать в признании и приведении в исполнение решения российского суда, в соответствии с которым </a:t>
            </a:r>
            <a:r>
              <a:rPr lang="en-US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NovareseITCbyBT-BookItalic"/>
              </a:rPr>
              <a:t>Double K Oil</a:t>
            </a:r>
            <a:r>
              <a:rPr lang="ru-RU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обязана выплатить 5 млн. евро  </a:t>
            </a:r>
            <a:r>
              <a:rPr lang="en-US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NovareseITCbyBT-BookItalic"/>
              </a:rPr>
              <a:t>Gazprom </a:t>
            </a:r>
            <a:r>
              <a:rPr lang="en-US" sz="26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NovareseITCbyBT-BookItalic"/>
              </a:rPr>
              <a:t>TransgazUkhta</a:t>
            </a:r>
            <a:r>
              <a:rPr lang="en-US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NovareseITCbyBT-BookItalic"/>
              </a:rPr>
              <a:t> LLC</a:t>
            </a:r>
            <a:r>
              <a:rPr lang="en-US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(российская газовая компания) за нарушение договорных обязательств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Верховный суд Израиля (апелляционная инстанция) постановил, что, </a:t>
            </a:r>
            <a:r>
              <a:rPr lang="ru-RU" sz="2600" dirty="0">
                <a:effectLst/>
                <a:highlight>
                  <a:srgbClr val="FFFF00"/>
                </a:highligh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несмотря на отсутствие договора между государствами, наличествует условие «взаимности исполнения»,</a:t>
            </a:r>
            <a:r>
              <a:rPr lang="ru-RU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установленное ст. 4 Закона Израиля об исполнении иностранных судебных решений (1958). Суд заявил, что в прошлом российские суды настаивали на наличии двустороннего договора в качестве обязательного условия для исполнения любого иностранного решения. Однако не так давно 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российская судебная практика продемонстрировала готовность рассматривать возможность исполнения иностранных решений в отсутствие двустороннего договора. </a:t>
            </a:r>
            <a:r>
              <a:rPr lang="ru-RU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Однако данная тенденция не является устойчивой.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Нельзя привести ни одного примера израильского судебного решения, приведенного в исполнение в России на основе принципа взаимности. Однако Верховный суд не нашел аргументов, чтобы воспрепятствовать исполнению российского судебного решения в Израиле, поскольку существует «разумный потенциал» для исполнения израильского судебного решения в России. Такой потенциал удовлетворяет условию «взаимности исполнения», предусмотренному израильским законодательством. </a:t>
            </a:r>
            <a:r>
              <a:rPr lang="ru-RU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Верховный суд заявил, что может изменить свою позицию, если правовая ситуация в России изменится или станет очевидно, что судебные решения Израиля в принципе не могут быть исполнены в России. 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Суд отметил, что бремя доказывания отсутствия взаимности при исполнении лежит на стороне, которая возражает против исполнения иностранных судебных решений. 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Решение окончательное, имеет прецедентный характер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(запрос о дополнительном пересмотре в Верховном суде был отклонен).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129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7AC79C-D3A2-4A2C-5F5A-4C384F365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2079"/>
          </a:xfrm>
        </p:spPr>
        <p:txBody>
          <a:bodyPr>
            <a:normAutofit/>
          </a:bodyPr>
          <a:lstStyle/>
          <a:p>
            <a:pPr algn="r"/>
            <a:r>
              <a:rPr lang="ru-RU" sz="4800" b="1" dirty="0"/>
              <a:t>Выход из положения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441320-15AC-EA4A-D18D-5E1B1AAD6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243" y="1442302"/>
            <a:ext cx="11717518" cy="521302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b="1" dirty="0">
                <a:latin typeface="Century Gothic" panose="020B0502020202020204" pitchFamily="34" charset="0"/>
              </a:rPr>
              <a:t>Проблемы: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dirty="0">
                <a:latin typeface="Century Gothic" panose="020B0502020202020204" pitchFamily="34" charset="0"/>
              </a:rPr>
              <a:t>Отсутствие единообразия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dirty="0">
                <a:latin typeface="Century Gothic" panose="020B0502020202020204" pitchFamily="34" charset="0"/>
              </a:rPr>
              <a:t>Отсутствие единой позиции высших судебных инстанций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dirty="0">
                <a:latin typeface="Century Gothic" panose="020B0502020202020204" pitchFamily="34" charset="0"/>
              </a:rPr>
              <a:t>Отсутствие четких параметров порядка установления взаимности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dirty="0">
                <a:latin typeface="Century Gothic" panose="020B0502020202020204" pitchFamily="34" charset="0"/>
              </a:rPr>
              <a:t>Необходимо четко установить – нужно доказывать не наличие взаимности, а ее отсутствие (бремя доказывания – лицо, возражающее против признания и исполнения)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b="1" dirty="0">
                <a:latin typeface="Century Gothic" panose="020B0502020202020204" pitchFamily="34" charset="0"/>
              </a:rPr>
              <a:t>Выход: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Информационное письмо Пленума ВС РФ с обзором практики </a:t>
            </a:r>
            <a:r>
              <a:rPr lang="ru-RU" dirty="0">
                <a:latin typeface="Century Gothic" panose="020B0502020202020204" pitchFamily="34" charset="0"/>
              </a:rPr>
              <a:t>(по образцу </a:t>
            </a:r>
            <a:r>
              <a:rPr lang="ru-RU" sz="2800" i="0" u="sng" strike="noStrike" spc="0" dirty="0">
                <a:effectLst/>
                <a:latin typeface="Century Gothic" panose="020B0502020202020204" pitchFamily="34" charset="0"/>
                <a:ea typeface="Courier New" panose="02070309020205020404" pitchFamily="49" charset="0"/>
                <a:cs typeface="Times New Roman" panose="02020603050405020304" pitchFamily="18" charset="0"/>
              </a:rPr>
              <a:t>Информационного письма ВАС РФ от 26 февраля 2013 г. № 156 </a:t>
            </a:r>
            <a:r>
              <a:rPr lang="ru-RU" sz="2800" i="0" u="none" strike="noStrike" spc="0" dirty="0">
                <a:effectLst/>
                <a:latin typeface="Century Gothic" panose="020B0502020202020204" pitchFamily="34" charset="0"/>
                <a:ea typeface="Courier New" panose="02070309020205020404" pitchFamily="49" charset="0"/>
                <a:cs typeface="Times New Roman" panose="02020603050405020304" pitchFamily="18" charset="0"/>
              </a:rPr>
              <a:t>«Обзор практики рассмотрения арби­тражными судами дел о применении оговорки о публичном порядке как основания отказа в признании и приведении в исполнение иностранных судебных и арбитражных решений»</a:t>
            </a:r>
            <a:r>
              <a:rPr lang="ru-RU" dirty="0">
                <a:latin typeface="Century Gothic" panose="020B0502020202020204" pitchFamily="34" charset="0"/>
              </a:rPr>
              <a:t>),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подготовленное учеными юристами и содержащее четкий понятийный аппарат </a:t>
            </a:r>
            <a:r>
              <a:rPr lang="ru-RU" dirty="0">
                <a:latin typeface="Century Gothic" panose="020B0502020202020204" pitchFamily="34" charset="0"/>
              </a:rPr>
              <a:t>(понятие «процессуальной взаимности», параметры и процедура ее установления, бремя опровержения взаимности)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b="1" dirty="0">
                <a:latin typeface="Century Gothic" panose="020B0502020202020204" pitchFamily="34" charset="0"/>
              </a:rPr>
              <a:t>Аналогично </a:t>
            </a:r>
            <a:r>
              <a:rPr lang="ru-RU" dirty="0">
                <a:latin typeface="Century Gothic" panose="020B0502020202020204" pitchFamily="34" charset="0"/>
              </a:rPr>
              <a:t>– применительно к принципу международной вежливости</a:t>
            </a:r>
          </a:p>
        </p:txBody>
      </p:sp>
    </p:spTree>
    <p:extLst>
      <p:ext uri="{BB962C8B-B14F-4D97-AF65-F5344CB8AC3E}">
        <p14:creationId xmlns:p14="http://schemas.microsoft.com/office/powerpoint/2010/main" val="3644792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41996C-31BE-3060-A25D-DB569347A3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9988" y="167641"/>
            <a:ext cx="9144000" cy="1089659"/>
          </a:xfrm>
        </p:spPr>
        <p:txBody>
          <a:bodyPr>
            <a:noAutofit/>
          </a:bodyPr>
          <a:lstStyle/>
          <a:p>
            <a:pPr indent="342900" algn="r">
              <a:lnSpc>
                <a:spcPct val="100000"/>
              </a:lnSpc>
              <a:spcBef>
                <a:spcPts val="600"/>
              </a:spcBef>
            </a:pPr>
            <a:r>
              <a:rPr lang="ru-RU" sz="2000" b="1" dirty="0">
                <a:latin typeface="Century Gothic" panose="020B0502020202020204" pitchFamily="34" charset="0"/>
              </a:rPr>
              <a:t>Отождествление понятий «вежливость» и «взаимность», </a:t>
            </a:r>
            <a:br>
              <a:rPr lang="ru-RU" sz="2000" b="1" dirty="0">
                <a:latin typeface="Century Gothic" panose="020B0502020202020204" pitchFamily="34" charset="0"/>
              </a:rPr>
            </a:br>
            <a:r>
              <a:rPr lang="ru-RU" sz="2000" b="1" dirty="0">
                <a:latin typeface="Century Gothic" panose="020B0502020202020204" pitchFamily="34" charset="0"/>
              </a:rPr>
              <a:t>понимание этих категорий как одного единого «принципа </a:t>
            </a:r>
            <a:r>
              <a:rPr lang="ru-RU" sz="2000" b="1" i="0" dirty="0">
                <a:solidFill>
                  <a:srgbClr val="22272F"/>
                </a:solidFill>
                <a:effectLst/>
                <a:latin typeface="Century Gothic" panose="020B0502020202020204" pitchFamily="34" charset="0"/>
              </a:rPr>
              <a:t>международной вежливости и взаимности» </a:t>
            </a:r>
            <a:endParaRPr lang="ru-RU" sz="2000" b="1" dirty="0">
              <a:latin typeface="Century Gothic" panose="020B0502020202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67FF3CC-4C11-CD1D-7894-02B4F0A7DE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867" y="1428750"/>
            <a:ext cx="11861800" cy="5261609"/>
          </a:xfrm>
        </p:spPr>
        <p:txBody>
          <a:bodyPr>
            <a:noAutofit/>
          </a:bodyPr>
          <a:lstStyle/>
          <a:p>
            <a:pPr indent="342900" algn="l">
              <a:lnSpc>
                <a:spcPct val="100000"/>
              </a:lnSpc>
              <a:spcBef>
                <a:spcPts val="600"/>
              </a:spcBef>
            </a:pPr>
            <a:r>
              <a:rPr lang="ru-RU" sz="1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Постановление Пленума ВАС РФ от 25.12.2013 N 100 (ред. От 11.07.2014) «Об утверждении Инструкции по делопроизводству в арбитражных судах РФ (первой, апелляционной и кассационной инстанций)»: </a:t>
            </a:r>
            <a:r>
              <a:rPr lang="ru-RU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 отсутствии международного договора судебное поручение направляется через органы министерства юстиции РФ и министерство иностранных дел РФ </a:t>
            </a:r>
            <a:r>
              <a:rPr lang="ru-RU" sz="1800" dirty="0">
                <a:effectLst/>
                <a:highlight>
                  <a:srgbClr val="FFFF00"/>
                </a:highligh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порядке </a:t>
            </a:r>
            <a:r>
              <a:rPr lang="ru-RU" sz="1800" b="1" i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международной вежливости (принципа взаимности)</a:t>
            </a:r>
            <a:endParaRPr lang="en-US" sz="1800" b="1" i="1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l">
              <a:lnSpc>
                <a:spcPct val="100000"/>
              </a:lnSpc>
              <a:spcBef>
                <a:spcPts val="600"/>
              </a:spcBef>
            </a:pPr>
            <a:r>
              <a:rPr lang="ru-RU" sz="18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Решение АС Брянской области от 21.05.2020 г. по делу № А09-9630/2018</a:t>
            </a:r>
            <a:r>
              <a:rPr lang="en-US" sz="18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; </a:t>
            </a:r>
            <a:r>
              <a:rPr lang="ru-RU" sz="1800" b="1" kern="1200" dirty="0">
                <a:effectLst/>
                <a:latin typeface="Century Gothic" panose="020B0502020202020204" pitchFamily="34" charset="0"/>
                <a:cs typeface="Times New Roman" panose="02020603050405020304" pitchFamily="18" charset="0"/>
              </a:rPr>
              <a:t>решение АС Новосибирской области от 17.09.2021 г. по делу № А45-449/2021: </a:t>
            </a:r>
            <a:r>
              <a:rPr lang="ru-RU" sz="1800" b="0" kern="1200" dirty="0">
                <a:effectLst/>
                <a:latin typeface="Century Gothic" panose="020B0502020202020204" pitchFamily="34" charset="0"/>
                <a:cs typeface="Times New Roman" panose="02020603050405020304" pitchFamily="18" charset="0"/>
              </a:rPr>
              <a:t>«</a:t>
            </a:r>
            <a:r>
              <a:rPr lang="ru-RU" sz="1800" b="0" i="0" kern="1200" dirty="0">
                <a:effectLst/>
                <a:latin typeface="Century Gothic" panose="020B0502020202020204" pitchFamily="34" charset="0"/>
                <a:cs typeface="Times New Roman" panose="02020603050405020304" pitchFamily="18" charset="0"/>
              </a:rPr>
              <a:t>При отсутствии международного договора судебное поручение направляется через органы МЮ РФ в порядке </a:t>
            </a:r>
            <a:r>
              <a:rPr lang="ru-RU" sz="1800" i="1" kern="1200" dirty="0">
                <a:effectLst/>
                <a:latin typeface="Century Gothic" panose="020B0502020202020204" pitchFamily="34" charset="0"/>
                <a:cs typeface="Times New Roman" panose="02020603050405020304" pitchFamily="18" charset="0"/>
              </a:rPr>
              <a:t>международной вежливости (принципа взаимности</a:t>
            </a:r>
            <a:r>
              <a:rPr lang="ru-RU" sz="1800" b="0" dirty="0">
                <a:effectLst/>
                <a:latin typeface="Century Gothic" panose="020B0502020202020204" pitchFamily="34" charset="0"/>
              </a:rPr>
              <a:t>). Данный принцип предписывает государствам относиться к иностранному правопорядку вежливо и обходительно, предполагает взаимное уважение судами различных государств результатов деятельности каждого</a:t>
            </a:r>
            <a:r>
              <a:rPr lang="ru-RU" sz="1800" i="1" kern="1200" dirty="0">
                <a:effectLst/>
                <a:latin typeface="Century Gothic" panose="020B0502020202020204" pitchFamily="34" charset="0"/>
                <a:cs typeface="Times New Roman" panose="02020603050405020304" pitchFamily="18" charset="0"/>
              </a:rPr>
              <a:t>. </a:t>
            </a:r>
            <a:endParaRPr lang="en-US" sz="1800" b="0" kern="1200" dirty="0">
              <a:effectLst/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indent="342900" algn="l">
              <a:lnSpc>
                <a:spcPct val="100000"/>
              </a:lnSpc>
              <a:spcBef>
                <a:spcPts val="600"/>
              </a:spcBef>
            </a:pPr>
            <a:r>
              <a:rPr lang="ru-RU" sz="1800" b="1" i="0" dirty="0">
                <a:effectLst/>
                <a:latin typeface="Century Gothic" panose="020B0502020202020204" pitchFamily="34" charset="0"/>
              </a:rPr>
              <a:t>АО СК по гражданским делам Первого апелляционного суда общей юрисдикции от 20 апреля 2022 г. по делу N 66-1258/2022: </a:t>
            </a:r>
            <a:r>
              <a:rPr lang="ru-RU" sz="1800" b="0" i="0" dirty="0">
                <a:effectLst/>
                <a:latin typeface="Century Gothic" panose="020B0502020202020204" pitchFamily="34" charset="0"/>
              </a:rPr>
              <a:t>«К общепризнанным принципам международного права, в частности, относятся … принцип взаимности и международной вежливости».</a:t>
            </a:r>
            <a:r>
              <a:rPr lang="en-US" sz="1800" b="0" i="0" dirty="0">
                <a:effectLst/>
                <a:latin typeface="Century Gothic" panose="020B0502020202020204" pitchFamily="34" charset="0"/>
              </a:rPr>
              <a:t> </a:t>
            </a:r>
            <a:endParaRPr lang="ru-RU" sz="1800" b="0" i="0" dirty="0">
              <a:effectLst/>
              <a:latin typeface="Century Gothic" panose="020B0502020202020204" pitchFamily="34" charset="0"/>
            </a:endParaRPr>
          </a:p>
          <a:p>
            <a:pPr indent="342900" algn="l">
              <a:lnSpc>
                <a:spcPct val="100000"/>
              </a:lnSpc>
              <a:spcBef>
                <a:spcPts val="600"/>
              </a:spcBef>
            </a:pPr>
            <a:r>
              <a:rPr lang="ru-RU" sz="1800" b="1" i="0" dirty="0">
                <a:effectLst/>
                <a:latin typeface="Century Gothic" panose="020B0502020202020204" pitchFamily="34" charset="0"/>
              </a:rPr>
              <a:t>АО СК по гражданским делам Второго апелляционного суда общей юрисдикции от 06 июня 2022 г. по делу N 66-588/2022: </a:t>
            </a:r>
            <a:r>
              <a:rPr lang="ru-RU" sz="1800" b="0" i="0" dirty="0">
                <a:effectLst/>
                <a:latin typeface="Century Gothic" panose="020B0502020202020204" pitchFamily="34" charset="0"/>
              </a:rPr>
              <a:t>«… на основании принципа взаимной вежливости … на основе принципа международной вежливости и взаимности».</a:t>
            </a:r>
          </a:p>
        </p:txBody>
      </p:sp>
    </p:spTree>
    <p:extLst>
      <p:ext uri="{BB962C8B-B14F-4D97-AF65-F5344CB8AC3E}">
        <p14:creationId xmlns:p14="http://schemas.microsoft.com/office/powerpoint/2010/main" val="2567198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25A54C-8C05-6F24-EC40-40DA1D881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825"/>
            <a:ext cx="10515600" cy="904875"/>
          </a:xfrm>
        </p:spPr>
        <p:txBody>
          <a:bodyPr>
            <a:normAutofit/>
          </a:bodyPr>
          <a:lstStyle/>
          <a:p>
            <a:pPr algn="r"/>
            <a:r>
              <a:rPr lang="ru-RU" sz="2400" b="1" dirty="0">
                <a:latin typeface="Century Gothic" panose="020B0502020202020204" pitchFamily="34" charset="0"/>
              </a:rPr>
              <a:t>Разграничение понятий «вежливость» и «взаимность», понимание их как двух разных принципов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B9BE1E-163F-5829-68FD-245785E9C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974" y="1114426"/>
            <a:ext cx="11820525" cy="5457824"/>
          </a:xfrm>
        </p:spPr>
        <p:txBody>
          <a:bodyPr>
            <a:noAutofit/>
          </a:bodyPr>
          <a:lstStyle/>
          <a:p>
            <a:pPr marL="0" indent="0" defTabSz="821531" hangingPunc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1600" b="1" dirty="0">
                <a:latin typeface="Century Gothic" panose="020B0502020202020204" pitchFamily="34" charset="0"/>
              </a:rPr>
              <a:t>Вежливость и взаимность – это два отдельных самостоятельных принципа, это разные юридические категории, которые могут применяться при разных обстоятельствах и применение которых влечет разные последствия</a:t>
            </a:r>
          </a:p>
          <a:p>
            <a:pPr marL="0" marR="0" indent="0" defTabSz="821531" rtl="0" fontAlgn="auto" latinLnBrk="0" hangingPunct="0">
              <a:lnSpc>
                <a:spcPct val="120000"/>
              </a:lnSpc>
              <a:spcBef>
                <a:spcPts val="600"/>
              </a:spcBef>
              <a:buClrTx/>
              <a:buSzTx/>
              <a:buFontTx/>
              <a:buNone/>
              <a:tabLst/>
            </a:pPr>
            <a:r>
              <a:rPr lang="ru-RU" sz="1700" b="1" dirty="0">
                <a:latin typeface="Century Gothic" panose="020B0502020202020204" pitchFamily="34" charset="0"/>
                <a:cs typeface="Times New Roman" panose="02020603050405020304" pitchFamily="18" charset="0"/>
                <a:sym typeface="Arial Narrow"/>
              </a:rPr>
              <a:t>Практика – тенденция к разграничению понятий: 2020-2022 гг. 48 дел, из них только 9 – отождествление, а 39 – разграничение</a:t>
            </a:r>
          </a:p>
          <a:p>
            <a:pPr marL="0" indent="0" defTabSz="821531" hangingPunc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17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Постановление АС Центрального округа от 22.10.2020 г. №</a:t>
            </a:r>
            <a:r>
              <a:rPr lang="en" sz="17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7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Ф10-3759/20 по делу №</a:t>
            </a:r>
            <a:r>
              <a:rPr lang="en" sz="17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7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А48-9642/2019: </a:t>
            </a:r>
            <a:r>
              <a:rPr lang="ru-RU" sz="1700" b="0" dirty="0">
                <a:highlight>
                  <a:srgbClr val="FFFF00"/>
                </a:highlight>
                <a:latin typeface="Century Gothic" panose="020B0502020202020204" pitchFamily="34" charset="0"/>
                <a:cs typeface="Times New Roman" panose="02020603050405020304" pitchFamily="18" charset="0"/>
              </a:rPr>
              <a:t>«</a:t>
            </a:r>
            <a:r>
              <a:rPr lang="ru-RU" sz="1700" dirty="0">
                <a:highlight>
                  <a:srgbClr val="FFFF00"/>
                </a:highlight>
                <a:latin typeface="Century Gothic" panose="020B0502020202020204" pitchFamily="34" charset="0"/>
                <a:cs typeface="Times New Roman" panose="02020603050405020304" pitchFamily="18" charset="0"/>
              </a:rPr>
              <a:t>Международная вежливость</a:t>
            </a:r>
            <a:r>
              <a:rPr lang="ru-RU" sz="1700" b="1" dirty="0">
                <a:highlight>
                  <a:srgbClr val="FFFF00"/>
                </a:highlight>
                <a:latin typeface="Century Gothic" panose="020B0502020202020204" pitchFamily="34" charset="0"/>
                <a:cs typeface="Times New Roman" panose="02020603050405020304" pitchFamily="18" charset="0"/>
              </a:rPr>
              <a:t> (</a:t>
            </a:r>
            <a:r>
              <a:rPr lang="en" sz="1700" b="1" dirty="0">
                <a:highlight>
                  <a:srgbClr val="FFFF00"/>
                </a:highlight>
                <a:latin typeface="Century Gothic" panose="020B0502020202020204" pitchFamily="34" charset="0"/>
                <a:cs typeface="Times New Roman" panose="02020603050405020304" pitchFamily="18" charset="0"/>
              </a:rPr>
              <a:t>comitas gentium)</a:t>
            </a:r>
            <a:r>
              <a:rPr lang="en" sz="1700" dirty="0">
                <a:highlight>
                  <a:srgbClr val="FFFF00"/>
                </a:highlight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700" dirty="0">
                <a:highlight>
                  <a:srgbClr val="FFFF00"/>
                </a:highlight>
                <a:latin typeface="Century Gothic" panose="020B0502020202020204" pitchFamily="34" charset="0"/>
                <a:cs typeface="Times New Roman" panose="02020603050405020304" pitchFamily="18" charset="0"/>
              </a:rPr>
              <a:t>включает не обладающие юридической силой правила доброжелательности, сдержанности, внимания и взаимного уважения государств как участников международных отношений. Принцип международной вежливости предписывает государствам относиться к иностранному правопорядку вежливо и обходительно, в то время как принцип взаимности предполагает взаимное уважение судами различных государств результатов деятельности друг друга»</a:t>
            </a:r>
          </a:p>
          <a:p>
            <a:pPr marL="0" indent="0" defTabSz="821531" hangingPunc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1700" b="1" dirty="0">
                <a:latin typeface="Century Gothic" panose="020B0502020202020204" pitchFamily="34" charset="0"/>
                <a:cs typeface="Times New Roman" panose="02020603050405020304" pitchFamily="18" charset="0"/>
                <a:sym typeface="Arial Narrow"/>
              </a:rPr>
              <a:t>Определение Аксайского районного суда Ростовский области от 6 апреля 2021 г. по делу 2-1125/2021</a:t>
            </a:r>
            <a:r>
              <a:rPr kumimoji="0" lang="ru-RU" sz="1700" b="1" i="0" u="none" strike="noStrike" cap="none" spc="0" normalizeH="0" baseline="0" dirty="0">
                <a:ln>
                  <a:noFill/>
                </a:ln>
                <a:effectLst/>
                <a:uFillTx/>
                <a:latin typeface="Century Gothic" panose="020B0502020202020204" pitchFamily="34" charset="0"/>
                <a:cs typeface="Times New Roman" panose="02020603050405020304" pitchFamily="18" charset="0"/>
                <a:sym typeface="Helvetica Light"/>
              </a:rPr>
              <a:t>: </a:t>
            </a:r>
            <a:r>
              <a:rPr kumimoji="0" lang="ru-RU" sz="1700" b="0" i="0" u="none" strike="noStrike" cap="none" spc="0" normalizeH="0" baseline="0" dirty="0">
                <a:ln>
                  <a:noFill/>
                </a:ln>
                <a:effectLst/>
                <a:highlight>
                  <a:srgbClr val="C0C0C0"/>
                </a:highlight>
                <a:uFillTx/>
                <a:latin typeface="Century Gothic" panose="020B0502020202020204" pitchFamily="34" charset="0"/>
                <a:cs typeface="Times New Roman" panose="02020603050405020304" pitchFamily="18" charset="0"/>
                <a:sym typeface="Helvetica Light"/>
              </a:rPr>
              <a:t>«</a:t>
            </a:r>
            <a:r>
              <a:rPr kumimoji="0" lang="ru-RU" sz="1700" b="1" i="1" u="none" strike="noStrike" cap="none" spc="0" normalizeH="0" baseline="0" dirty="0">
                <a:ln>
                  <a:noFill/>
                </a:ln>
                <a:effectLst/>
                <a:highlight>
                  <a:srgbClr val="C0C0C0"/>
                </a:highlight>
                <a:uFillTx/>
                <a:latin typeface="Century Gothic" panose="020B0502020202020204" pitchFamily="34" charset="0"/>
                <a:cs typeface="Times New Roman" panose="02020603050405020304" pitchFamily="18" charset="0"/>
                <a:sym typeface="Helvetica Light"/>
              </a:rPr>
              <a:t>Принцип международной вежливости </a:t>
            </a:r>
            <a:r>
              <a:rPr kumimoji="0" lang="ru-RU" sz="1700" b="0" i="0" u="none" strike="noStrike" cap="none" spc="0" normalizeH="0" baseline="0" dirty="0">
                <a:ln>
                  <a:noFill/>
                </a:ln>
                <a:effectLst/>
                <a:uFillTx/>
                <a:latin typeface="Century Gothic" panose="020B0502020202020204" pitchFamily="34" charset="0"/>
                <a:cs typeface="Times New Roman" panose="02020603050405020304" pitchFamily="18" charset="0"/>
                <a:sym typeface="Helvetica Light"/>
              </a:rPr>
              <a:t>предписывает государствам относиться к иностранному правопорядку вежливо и обходительно, в то время как </a:t>
            </a:r>
            <a:r>
              <a:rPr kumimoji="0" lang="ru-RU" sz="1700" b="1" i="1" u="none" strike="noStrike" cap="none" spc="0" normalizeH="0" baseline="0" dirty="0">
                <a:ln>
                  <a:noFill/>
                </a:ln>
                <a:effectLst/>
                <a:highlight>
                  <a:srgbClr val="C0C0C0"/>
                </a:highlight>
                <a:uFillTx/>
                <a:latin typeface="Century Gothic" panose="020B0502020202020204" pitchFamily="34" charset="0"/>
                <a:cs typeface="Times New Roman" panose="02020603050405020304" pitchFamily="18" charset="0"/>
                <a:sym typeface="Helvetica Light"/>
              </a:rPr>
              <a:t>принцип взаимности </a:t>
            </a:r>
            <a:r>
              <a:rPr kumimoji="0" lang="ru-RU" sz="1700" b="0" i="0" u="none" strike="noStrike" cap="none" spc="0" normalizeH="0" baseline="0" dirty="0">
                <a:ln>
                  <a:noFill/>
                </a:ln>
                <a:effectLst/>
                <a:uFillTx/>
                <a:latin typeface="Century Gothic" panose="020B0502020202020204" pitchFamily="34" charset="0"/>
                <a:cs typeface="Times New Roman" panose="02020603050405020304" pitchFamily="18" charset="0"/>
                <a:sym typeface="Helvetica Light"/>
              </a:rPr>
              <a:t>предполагает взаимное уважение судами различных государств к результатам деятельности друг друга».</a:t>
            </a:r>
          </a:p>
        </p:txBody>
      </p:sp>
    </p:spTree>
    <p:extLst>
      <p:ext uri="{BB962C8B-B14F-4D97-AF65-F5344CB8AC3E}">
        <p14:creationId xmlns:p14="http://schemas.microsoft.com/office/powerpoint/2010/main" val="72102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C29DB0-57AA-31B1-D2B4-FEEF96C8F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29560"/>
          </a:xfrm>
        </p:spPr>
        <p:txBody>
          <a:bodyPr>
            <a:normAutofit/>
          </a:bodyPr>
          <a:lstStyle/>
          <a:p>
            <a:pPr algn="r"/>
            <a:r>
              <a:rPr lang="ru-RU" b="1" dirty="0"/>
              <a:t>Судам необходимо усвоить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0185D9-A2C8-A352-0150-69543A7336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63" y="923827"/>
            <a:ext cx="11774078" cy="575035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dirty="0">
                <a:latin typeface="Century Gothic" panose="020B0502020202020204" pitchFamily="34" charset="0"/>
              </a:rPr>
              <a:t>Вежливость – это шаг, который государство делает первым, это шаг навстречу, т.е. односторонне действие, в расчете на ответную взаимную вежливость, но ее наличием не обусловленное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dirty="0">
                <a:latin typeface="Century Gothic" panose="020B0502020202020204" pitchFamily="34" charset="0"/>
              </a:rPr>
              <a:t>Вежливость не является юридической обязанностью и не предполагает наличия </a:t>
            </a:r>
            <a:r>
              <a:rPr lang="en-US" dirty="0" err="1">
                <a:latin typeface="Century Gothic" panose="020B0502020202020204" pitchFamily="34" charset="0"/>
              </a:rPr>
              <a:t>opinio</a:t>
            </a:r>
            <a:r>
              <a:rPr lang="en-US" dirty="0">
                <a:latin typeface="Century Gothic" panose="020B0502020202020204" pitchFamily="34" charset="0"/>
              </a:rPr>
              <a:t> juris</a:t>
            </a:r>
            <a:r>
              <a:rPr lang="ru-RU" dirty="0">
                <a:latin typeface="Century Gothic" panose="020B0502020202020204" pitchFamily="34" charset="0"/>
              </a:rPr>
              <a:t> </a:t>
            </a:r>
            <a:endParaRPr lang="en-US" dirty="0">
              <a:latin typeface="Century Gothic" panose="020B0502020202020204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dirty="0">
                <a:latin typeface="Century Gothic" panose="020B0502020202020204" pitchFamily="34" charset="0"/>
              </a:rPr>
              <a:t>Вежливость – это международное обыкновение, т.е. устойчивая, известная практика, при этом начало этой практики всегда представляет собой действие компетентных органов одного государства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dirty="0">
                <a:latin typeface="Century Gothic" panose="020B0502020202020204" pitchFamily="34" charset="0"/>
              </a:rPr>
              <a:t>Вежливость не требует представления доказательств ее наличия в другом государстве, она оказывается по инициативе суда исходя из интересов правосудия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200" b="1" dirty="0">
                <a:effectLst/>
                <a:highlight>
                  <a:srgbClr val="FFFF00"/>
                </a:highligh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Позитивная практика: Постановление Арбитражного суда Дальневосточного округа от 08.10.2018 N Ф03-4115/2018 по делу N А24-2543/2018. </a:t>
            </a:r>
            <a:r>
              <a:rPr lang="ru-RU" sz="2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Удовлетворено заявление о признании и приведении в исполнение решения иностранного суда в отсутствие международного договора: «</a:t>
            </a:r>
            <a:r>
              <a:rPr lang="ru-RU" sz="2200" dirty="0">
                <a:solidFill>
                  <a:srgbClr val="002060"/>
                </a:solidFill>
                <a:effectLst/>
                <a:highlight>
                  <a:srgbClr val="FFFF00"/>
                </a:highligh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Одним из </a:t>
            </a:r>
            <a:r>
              <a:rPr lang="ru-RU" sz="2200" dirty="0">
                <a:solidFill>
                  <a:srgbClr val="002060"/>
                </a:solidFill>
                <a:effectLst/>
                <a:highlight>
                  <a:srgbClr val="00FFFF"/>
                </a:highligh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общепризнанных принципов международного права </a:t>
            </a:r>
            <a:r>
              <a:rPr lang="ru-RU" sz="2200" dirty="0">
                <a:solidFill>
                  <a:srgbClr val="002060"/>
                </a:solidFill>
                <a:effectLst/>
                <a:highlight>
                  <a:srgbClr val="FFFF00"/>
                </a:highligh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является принцип международной вежливости, предписывающий государствам относиться к иностранному правопорядку вежливо и обходительно</a:t>
            </a:r>
            <a:r>
              <a:rPr lang="ru-RU" sz="2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(о признании и приведении в исполнение на территории РФ решения </a:t>
            </a:r>
            <a:r>
              <a:rPr lang="ru-RU" sz="22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Пусанского</a:t>
            </a:r>
            <a:r>
              <a:rPr lang="ru-RU" sz="2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окружного суда, Восточный филиал (Республика Корея)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200" b="1" i="0" u="none" strike="noStrike" baseline="0" dirty="0">
                <a:highlight>
                  <a:srgbClr val="C0C0C0"/>
                </a:highlight>
                <a:latin typeface="Century Gothic" panose="020B0502020202020204" pitchFamily="34" charset="0"/>
              </a:rPr>
              <a:t>Негативная практика: Определение Московского городского суда от 23 июня 2021 г. по делу N 3м-0586/2021: 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200" b="0" i="0" u="none" strike="noStrike" baseline="0" dirty="0" err="1">
                <a:latin typeface="Century Gothic" panose="020B0502020202020204" pitchFamily="34" charset="0"/>
              </a:rPr>
              <a:t>Штейнсапир</a:t>
            </a:r>
            <a:r>
              <a:rPr lang="ru-RU" sz="2200" b="0" i="0" u="none" strike="noStrike" baseline="0" dirty="0">
                <a:latin typeface="Century Gothic" panose="020B0502020202020204" pitchFamily="34" charset="0"/>
              </a:rPr>
              <a:t> Д.Ю. обратился в Московский городской суд с ходатайством о принудительном исполнении решения Верховного суда в качестве Высшего суда справедливости Израиля от 24 июня 2018 года.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Суть решения: </a:t>
            </a:r>
            <a:r>
              <a:rPr lang="ru-RU" sz="2200" dirty="0">
                <a:latin typeface="Century Gothic" panose="020B0502020202020204" pitchFamily="34" charset="0"/>
              </a:rPr>
              <a:t>эксгумация останков </a:t>
            </a:r>
            <a:r>
              <a:rPr lang="ru-RU" sz="2200" b="0" i="0" u="none" strike="noStrike" baseline="0" dirty="0">
                <a:latin typeface="Century Gothic" panose="020B0502020202020204" pitchFamily="34" charset="0"/>
              </a:rPr>
              <a:t>покойного отца заявителя, умершего 29 июня 1997 г. и захороненного на Хованском кладбище, с целью проведения ДНК-теста </a:t>
            </a:r>
            <a:r>
              <a:rPr lang="ru-RU" sz="2200" b="0" i="0" u="none" strike="noStrike" baseline="0" dirty="0" err="1">
                <a:latin typeface="Century Gothic" panose="020B0502020202020204" pitchFamily="34" charset="0"/>
              </a:rPr>
              <a:t>Штейнсапира</a:t>
            </a:r>
            <a:r>
              <a:rPr lang="ru-RU" sz="2200" b="0" i="0" u="none" strike="noStrike" baseline="0" dirty="0">
                <a:latin typeface="Century Gothic" panose="020B0502020202020204" pitchFamily="34" charset="0"/>
              </a:rPr>
              <a:t> Д.Ю. в сравнении с образцом ДНК, который будет взят из могилы.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200" b="0" i="0" u="none" strike="noStrike" baseline="0" dirty="0">
                <a:latin typeface="Century Gothic" panose="020B0502020202020204" pitchFamily="34" charset="0"/>
              </a:rPr>
              <a:t>…Российская Федерация и Израиль не имеют действующего договора о правовой помощи по гражданским, семейным делам, положения которого, в частности, предусматривали бы взаимное признание и принудительное исполнение решений государственных судов другой стороны... </a:t>
            </a:r>
            <a:r>
              <a:rPr lang="ru-RU" sz="2200" b="0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Ссылки заявителя на возможность признания иностранных решений на основании принципов взаимности и международной вежливости не могут быть приняты во внимание, поскольку </a:t>
            </a:r>
            <a:r>
              <a:rPr lang="ru-RU" sz="2200" b="0" i="0" u="sng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действующее гражданское процессуальное законодательство предусматривает возможность признания решений иностранных судов </a:t>
            </a:r>
            <a:r>
              <a:rPr lang="ru-RU" sz="2200" b="0" i="0" u="sng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Century Gothic" panose="020B0502020202020204" pitchFamily="34" charset="0"/>
              </a:rPr>
              <a:t>только при наличии международного договора и не предусматривает такой возможности исходя из принципов взаимности и международной вежливости.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200" b="0" i="0" u="none" strike="noStrike" baseline="0" dirty="0">
                <a:latin typeface="Century Gothic" panose="020B0502020202020204" pitchFamily="34" charset="0"/>
              </a:rPr>
              <a:t>… в связи с отсутствием международного договора между Российской Федерацией и Израилем не имеется предусмотренных ст.  409, 413 ГПК РФ оснований для рассмотрения по существу ходатайства </a:t>
            </a:r>
            <a:r>
              <a:rPr lang="ru-RU" sz="2200" b="0" i="0" u="none" strike="noStrike" baseline="0" dirty="0" err="1">
                <a:latin typeface="Century Gothic" panose="020B0502020202020204" pitchFamily="34" charset="0"/>
              </a:rPr>
              <a:t>Штейнсапира</a:t>
            </a:r>
            <a:r>
              <a:rPr lang="ru-RU" sz="2200" b="0" i="0" u="none" strike="noStrike" baseline="0" dirty="0">
                <a:latin typeface="Century Gothic" panose="020B0502020202020204" pitchFamily="34" charset="0"/>
              </a:rPr>
              <a:t> Д.Ю, а в его принятии надлежит отказать.</a:t>
            </a:r>
            <a:endParaRPr lang="ru-RU" sz="2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733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DCE7EA-F3A3-BC46-F8A4-F6F1B1233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944" y="188536"/>
            <a:ext cx="11284669" cy="584462"/>
          </a:xfrm>
        </p:spPr>
        <p:txBody>
          <a:bodyPr>
            <a:noAutofit/>
          </a:bodyPr>
          <a:lstStyle/>
          <a:p>
            <a:pPr algn="r"/>
            <a:r>
              <a:rPr lang="ru-RU" sz="2400" b="1" dirty="0">
                <a:latin typeface="Century Gothic" panose="020B0502020202020204" pitchFamily="34" charset="0"/>
              </a:rPr>
              <a:t>Вежливость при исполнении поручений</a:t>
            </a:r>
            <a:r>
              <a:rPr lang="en-US" sz="2400" b="1" dirty="0">
                <a:latin typeface="Century Gothic" panose="020B0502020202020204" pitchFamily="34" charset="0"/>
              </a:rPr>
              <a:t> (</a:t>
            </a:r>
            <a:r>
              <a:rPr lang="ru-RU" sz="2400" b="1" dirty="0">
                <a:latin typeface="Century Gothic" panose="020B0502020202020204" pitchFamily="34" charset="0"/>
              </a:rPr>
              <a:t>отказы в первой и второй инстанциях</a:t>
            </a:r>
            <a:r>
              <a:rPr lang="en-US" sz="2400" b="1" dirty="0">
                <a:latin typeface="Century Gothic" panose="020B0502020202020204" pitchFamily="34" charset="0"/>
              </a:rPr>
              <a:t>)</a:t>
            </a:r>
            <a:endParaRPr lang="ru-RU" sz="2400" b="1" dirty="0">
              <a:latin typeface="Century Gothic" panose="020B0502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EAFD6D6-887F-3289-523F-63C580019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975" y="961533"/>
            <a:ext cx="11906054" cy="5778631"/>
          </a:xfrm>
        </p:spPr>
        <p:txBody>
          <a:bodyPr>
            <a:normAutofit fontScale="25000" lnSpcReduction="20000"/>
          </a:bodyPr>
          <a:lstStyle/>
          <a:p>
            <a:pPr marL="0">
              <a:lnSpc>
                <a:spcPct val="120000"/>
              </a:lnSpc>
              <a:spcBef>
                <a:spcPts val="600"/>
              </a:spcBef>
            </a:pPr>
            <a:r>
              <a:rPr lang="ru-RU" sz="5600" b="1" dirty="0">
                <a:latin typeface="Century Gothic" panose="020B0502020202020204" pitchFamily="34" charset="0"/>
                <a:ea typeface="Roboto Black" panose="02000000000000000000" pitchFamily="2" charset="0"/>
                <a:cs typeface="Roboto Black" panose="02000000000000000000" pitchFamily="2" charset="0"/>
              </a:rPr>
              <a:t>Первая инстанция – Определение АС г. Санкт-Петербурга и Ленинградской области от 7 февраля 2022 г. по делу № А56-73873/2020: </a:t>
            </a:r>
            <a:r>
              <a:rPr lang="ru-RU" sz="5600" b="0" dirty="0">
                <a:effectLst/>
                <a:latin typeface="Century Gothic" panose="020B0502020202020204" pitchFamily="34" charset="0"/>
                <a:ea typeface="Roboto" panose="02000000000000000000" pitchFamily="2" charset="0"/>
              </a:rPr>
              <a:t>Стороны – </a:t>
            </a:r>
            <a:r>
              <a:rPr lang="ru-RU" sz="5600" b="0" dirty="0">
                <a:effectLst/>
                <a:latin typeface="Century Gothic" panose="020B0502020202020204" pitchFamily="34" charset="0"/>
              </a:rPr>
              <a:t>истец: ФАУ Российский морской регистр судоходства (Россия); ответчик: </a:t>
            </a:r>
            <a:r>
              <a:rPr lang="en-US" sz="5600" b="0" dirty="0" err="1">
                <a:effectLst/>
                <a:latin typeface="Century Gothic" panose="020B0502020202020204" pitchFamily="34" charset="0"/>
              </a:rPr>
              <a:t>Palmali</a:t>
            </a:r>
            <a:r>
              <a:rPr lang="en-US" sz="5600" b="0" dirty="0">
                <a:effectLst/>
                <a:latin typeface="Century Gothic" panose="020B0502020202020204" pitchFamily="34" charset="0"/>
              </a:rPr>
              <a:t> </a:t>
            </a:r>
            <a:r>
              <a:rPr lang="en-US" sz="5600" b="0" dirty="0" err="1">
                <a:effectLst/>
                <a:latin typeface="Century Gothic" panose="020B0502020202020204" pitchFamily="34" charset="0"/>
              </a:rPr>
              <a:t>Gemicilik</a:t>
            </a:r>
            <a:r>
              <a:rPr lang="en-US" sz="5600" b="0" dirty="0">
                <a:effectLst/>
                <a:latin typeface="Century Gothic" panose="020B0502020202020204" pitchFamily="34" charset="0"/>
              </a:rPr>
              <a:t> </a:t>
            </a:r>
            <a:r>
              <a:rPr lang="en-US" sz="5600" b="0" dirty="0" err="1">
                <a:effectLst/>
                <a:latin typeface="Century Gothic" panose="020B0502020202020204" pitchFamily="34" charset="0"/>
              </a:rPr>
              <a:t>Ve</a:t>
            </a:r>
            <a:r>
              <a:rPr lang="en-US" sz="5600" b="0" dirty="0">
                <a:effectLst/>
                <a:latin typeface="Century Gothic" panose="020B0502020202020204" pitchFamily="34" charset="0"/>
              </a:rPr>
              <a:t> </a:t>
            </a:r>
            <a:r>
              <a:rPr lang="en-US" sz="5600" b="0" dirty="0" err="1">
                <a:effectLst/>
                <a:latin typeface="Century Gothic" panose="020B0502020202020204" pitchFamily="34" charset="0"/>
              </a:rPr>
              <a:t>Acentelik</a:t>
            </a:r>
            <a:r>
              <a:rPr lang="en-US" sz="5600" b="0" dirty="0">
                <a:effectLst/>
                <a:latin typeface="Century Gothic" panose="020B0502020202020204" pitchFamily="34" charset="0"/>
              </a:rPr>
              <a:t> A.S. (</a:t>
            </a:r>
            <a:r>
              <a:rPr lang="ru-RU" sz="5600" b="0" dirty="0">
                <a:effectLst/>
                <a:latin typeface="Century Gothic" panose="020B0502020202020204" pitchFamily="34" charset="0"/>
              </a:rPr>
              <a:t>Турция</a:t>
            </a:r>
            <a:r>
              <a:rPr lang="en-US" sz="5600" b="0" dirty="0">
                <a:effectLst/>
                <a:latin typeface="Century Gothic" panose="020B0502020202020204" pitchFamily="34" charset="0"/>
              </a:rPr>
              <a:t>) </a:t>
            </a:r>
            <a:r>
              <a:rPr lang="ru-RU" sz="5600" b="0" dirty="0">
                <a:effectLst/>
                <a:latin typeface="Century Gothic" panose="020B0502020202020204" pitchFamily="34" charset="0"/>
              </a:rPr>
              <a:t>(истец выиграл)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5600" dirty="0">
                <a:latin typeface="Century Gothic" panose="020B0502020202020204" pitchFamily="34" charset="0"/>
                <a:ea typeface="Roboto" panose="02000000000000000000" pitchFamily="2" charset="0"/>
                <a:cs typeface="Roboto" panose="02000000000000000000" pitchFamily="2" charset="0"/>
              </a:rPr>
              <a:t>Ходатайство на проведение процедуры признания и разрешения принудительного исполнения решения Арбитражного суда города Санкт-Петербурга и Ленинградской области от 02.09.2021 по делу №А56-73873/2020 на территории Турецкой Республики </a:t>
            </a:r>
            <a:r>
              <a:rPr lang="ru-RU" sz="5600" u="sng" dirty="0">
                <a:highlight>
                  <a:srgbClr val="FFFF00"/>
                </a:highlight>
                <a:latin typeface="Century Gothic" panose="020B0502020202020204" pitchFamily="34" charset="0"/>
                <a:ea typeface="Roboto" panose="02000000000000000000" pitchFamily="2" charset="0"/>
                <a:cs typeface="Roboto" panose="02000000000000000000" pitchFamily="2" charset="0"/>
              </a:rPr>
              <a:t>на основе принципа международной вежливости и взаимности</a:t>
            </a:r>
            <a:endParaRPr lang="ru-RU" sz="5600" dirty="0">
              <a:highlight>
                <a:srgbClr val="FFFF00"/>
              </a:highlight>
              <a:latin typeface="Century Gothic" panose="020B0502020202020204" pitchFamily="34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5600" dirty="0">
                <a:latin typeface="Century Gothic" panose="020B0502020202020204" pitchFamily="34" charset="0"/>
                <a:ea typeface="Roboto" panose="02000000000000000000" pitchFamily="2" charset="0"/>
                <a:cs typeface="Roboto" panose="02000000000000000000" pitchFamily="2" charset="0"/>
              </a:rPr>
              <a:t>Суд, рассмотрев вышеуказанное ходатайство истца, считает его подлежащим возврату заявителю, поскольку между Российской Федерацией и Турецкой Республикой </a:t>
            </a:r>
            <a:r>
              <a:rPr lang="ru-RU" sz="5600" u="sng" dirty="0">
                <a:highlight>
                  <a:srgbClr val="FFFF00"/>
                </a:highlight>
                <a:latin typeface="Century Gothic" panose="020B0502020202020204" pitchFamily="34" charset="0"/>
                <a:ea typeface="Roboto" panose="02000000000000000000" pitchFamily="2" charset="0"/>
                <a:cs typeface="Roboto" panose="02000000000000000000" pitchFamily="2" charset="0"/>
              </a:rPr>
              <a:t>отсутствует международный договор, предусматривающий возможность взаимного признания и исполнения судебных актов </a:t>
            </a:r>
            <a:r>
              <a:rPr lang="ru-RU" sz="5600" dirty="0">
                <a:highlight>
                  <a:srgbClr val="FFFF00"/>
                </a:highlight>
                <a:latin typeface="Century Gothic" panose="020B0502020202020204" pitchFamily="34" charset="0"/>
                <a:ea typeface="Roboto" panose="02000000000000000000" pitchFamily="2" charset="0"/>
                <a:cs typeface="Roboto" panose="02000000000000000000" pitchFamily="2" charset="0"/>
              </a:rPr>
              <a:t>(решений)</a:t>
            </a:r>
            <a:r>
              <a:rPr lang="ru-RU" sz="5600" dirty="0">
                <a:latin typeface="Century Gothic" panose="020B0502020202020204" pitchFamily="34" charset="0"/>
                <a:ea typeface="Roboto" panose="02000000000000000000" pitchFamily="2" charset="0"/>
                <a:cs typeface="Roboto" panose="02000000000000000000" pitchFamily="2" charset="0"/>
              </a:rPr>
              <a:t>, за исключением третейских споров (Конвенция о признании и приведение в исполнение иностранных арбитражных решений (Нью-Йорк, 1958 г.).</a:t>
            </a:r>
            <a:endParaRPr lang="en-US" sz="5600" dirty="0">
              <a:latin typeface="Century Gothic" panose="020B0502020202020204" pitchFamily="34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>
              <a:lnSpc>
                <a:spcPct val="120000"/>
              </a:lnSpc>
              <a:spcBef>
                <a:spcPts val="600"/>
              </a:spcBef>
            </a:pPr>
            <a:r>
              <a:rPr lang="ru-RU" sz="56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Вторая инстанция – Постановление Девятнадцатого арбитражного апелляционного суда от 28.07.2020 N 19АП-3004/2020 по делу N А48-9642/2019: </a:t>
            </a:r>
            <a:r>
              <a:rPr lang="ru-RU" sz="5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Стороны – истец: ЗАО "Славянское» (Россия), ответчик: Multi </a:t>
            </a:r>
            <a:r>
              <a:rPr lang="ru-RU" sz="5600" dirty="0" err="1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Dairy</a:t>
            </a:r>
            <a:r>
              <a:rPr lang="ru-RU" sz="5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Livestock</a:t>
            </a:r>
            <a:r>
              <a:rPr lang="ru-RU" sz="5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B.V. (Нидерланды) </a:t>
            </a:r>
            <a:r>
              <a:rPr lang="ru-RU" sz="5600" b="0" dirty="0">
                <a:effectLst/>
                <a:latin typeface="Century Gothic" panose="020B0502020202020204" pitchFamily="34" charset="0"/>
              </a:rPr>
              <a:t>(истец выиграл)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5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Апелляционная жалоба ЗАО на определение АС Орловской области от 27.04.2020 по делу N А48-9642/2019 об отказе в удовлетворении ходатайства ЗАО о направлении в компетентный суд иностранного государства заявления ЗАО о признании решения АС Орловской области от 26.02.2020 по делу N А48-9642/2019 и разрешении его принудительного исполнения на территории иностранного государства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5600" dirty="0">
                <a:effectLst/>
                <a:highlight>
                  <a:srgbClr val="FFFF00"/>
                </a:highlight>
                <a:latin typeface="Century Gothic" panose="020B0502020202020204" pitchFamily="34" charset="0"/>
                <a:ea typeface="Times New Roman" panose="02020603050405020304" pitchFamily="18" charset="0"/>
              </a:rPr>
              <a:t>Ссылка на возможность направления российским судом на основе международного принципа вежливости поручения суда, вынесшего решение, о признании решения суда на территории иностранного государства, </a:t>
            </a:r>
            <a:r>
              <a:rPr lang="ru-RU" sz="5600" dirty="0">
                <a:effectLst/>
                <a:highlight>
                  <a:srgbClr val="C0C0C0"/>
                </a:highlight>
                <a:latin typeface="Century Gothic" panose="020B0502020202020204" pitchFamily="34" charset="0"/>
                <a:ea typeface="Times New Roman" panose="02020603050405020304" pitchFamily="18" charset="0"/>
              </a:rPr>
              <a:t>отклоняется ввиду отсутствия международного договора или нормативного акта, </a:t>
            </a:r>
            <a:r>
              <a:rPr lang="ru-RU" sz="5600" dirty="0">
                <a:effectLst/>
                <a:highlight>
                  <a:srgbClr val="FFFF00"/>
                </a:highlight>
                <a:latin typeface="Century Gothic" panose="020B0502020202020204" pitchFamily="34" charset="0"/>
                <a:ea typeface="Times New Roman" panose="02020603050405020304" pitchFamily="18" charset="0"/>
              </a:rPr>
              <a:t>предусматривающего такую обязанность суда.</a:t>
            </a:r>
            <a:endParaRPr lang="ru-RU" sz="5600" dirty="0"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5600" dirty="0">
                <a:effectLst/>
                <a:highlight>
                  <a:srgbClr val="FFFF00"/>
                </a:highlight>
                <a:latin typeface="Century Gothic" panose="020B0502020202020204" pitchFamily="34" charset="0"/>
                <a:ea typeface="Times New Roman" panose="02020603050405020304" pitchFamily="18" charset="0"/>
              </a:rPr>
              <a:t>Апелляционный суд приходит к выводу об отсутствии нормативных актов, позволяющих рассмотреть ходатайство о направлении в компетентный суд Нидерландов заявления истца о признании решения АС Орловской области N А48-9642/2019 и разрешении его принудительного исполнения, в связи с чем, судом первой инстанции правомерно отказано в его удовлетворении. </a:t>
            </a:r>
            <a:r>
              <a:rPr lang="ru-RU" sz="5600" dirty="0">
                <a:latin typeface="Century Gothic" panose="020B0502020202020204" pitchFamily="34" charset="0"/>
                <a:ea typeface="Times New Roman" panose="02020603050405020304" pitchFamily="18" charset="0"/>
              </a:rPr>
              <a:t>О</a:t>
            </a:r>
            <a:r>
              <a:rPr lang="ru-RU" sz="5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пределение АС Орловской области от 27.04.2020 по делу N А48-9642/2019 оставить без изменения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200" dirty="0">
                <a:latin typeface="Century Gothic" panose="020B0502020202020204" pitchFamily="34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5655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96AA33-058B-6373-C85C-D3E8F5222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689"/>
            <a:ext cx="10515600" cy="636309"/>
          </a:xfrm>
        </p:spPr>
        <p:txBody>
          <a:bodyPr>
            <a:noAutofit/>
          </a:bodyPr>
          <a:lstStyle/>
          <a:p>
            <a:pPr algn="r"/>
            <a:r>
              <a:rPr lang="ru-RU" sz="2400" b="1" dirty="0">
                <a:latin typeface="Century Gothic" panose="020B0502020202020204" pitchFamily="34" charset="0"/>
              </a:rPr>
              <a:t>Вежливость при исполнении поручений</a:t>
            </a:r>
            <a:r>
              <a:rPr lang="en-US" sz="2400" b="1" dirty="0">
                <a:latin typeface="Century Gothic" panose="020B0502020202020204" pitchFamily="34" charset="0"/>
              </a:rPr>
              <a:t> (</a:t>
            </a:r>
            <a:r>
              <a:rPr lang="ru-RU" sz="2400" b="1" dirty="0">
                <a:latin typeface="Century Gothic" panose="020B0502020202020204" pitchFamily="34" charset="0"/>
              </a:rPr>
              <a:t>кассационная инстанция</a:t>
            </a:r>
            <a:r>
              <a:rPr lang="en-US" sz="2400" b="1" dirty="0">
                <a:latin typeface="Century Gothic" panose="020B0502020202020204" pitchFamily="34" charset="0"/>
              </a:rPr>
              <a:t>)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FBC4AA-0C66-F89F-BBEB-85A09970D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389" y="961534"/>
            <a:ext cx="11858919" cy="5759777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56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Постановление Арбитражного суда Центрального округа от 22.10.2020 N Ф10-3759/2020 по делу N А48-9642/2019</a:t>
            </a:r>
            <a:r>
              <a:rPr lang="ru-RU" sz="48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endParaRPr lang="ru-RU" sz="4800" dirty="0"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4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ЗАО "Славянское«, кассационная жалоба на определение АС Орловской области от 27.04.2020 и </a:t>
            </a:r>
            <a:r>
              <a:rPr lang="ru-RU" sz="4800" u="none" strike="noStrike" dirty="0">
                <a:solidFill>
                  <a:srgbClr val="0000FF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hlinkClick r:id="rId2"/>
              </a:rPr>
              <a:t>постановление</a:t>
            </a:r>
            <a:r>
              <a:rPr lang="ru-RU" sz="4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Девятнадцатого ААС от 28.07.2020 по делу N А48-9642/2019 (удовлетворен иск ЗАО "Славянское" о взыскании с ООО Multi </a:t>
            </a:r>
            <a:r>
              <a:rPr lang="ru-RU" sz="4800" dirty="0" err="1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Dairy</a:t>
            </a:r>
            <a:r>
              <a:rPr lang="ru-RU" sz="4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4800" dirty="0" err="1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Livestock</a:t>
            </a:r>
            <a:r>
              <a:rPr lang="ru-RU" sz="4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B.V. (Нидерланды)) 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4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Истец – в суд первой инстанции с ходатайством о направлении в компетентный суд Нидерландов его ходатайства о признании и приведении в исполнение на территории Нидерландов решения АС Орловской области от 26.02.2020 по настоящему делу. Определением Арбитражного суда Орловской области от 27.04.2020 в удовлетворении ходатайства отказано. </a:t>
            </a:r>
            <a:r>
              <a:rPr lang="ru-RU" sz="4800" u="none" strike="noStrike" dirty="0">
                <a:solidFill>
                  <a:srgbClr val="0000FF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hlinkClick r:id="rId2"/>
              </a:rPr>
              <a:t>Постановлением</a:t>
            </a:r>
            <a:r>
              <a:rPr lang="ru-RU" sz="4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Девятнадцатого ААС от 28.07.2020 определение суда оставлено без удовлетворения.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Times New Roman" panose="02020603050405020304" pitchFamily="18" charset="0"/>
              </a:rPr>
              <a:t>Суд кассационной инстанции приходит к следующему: судами не учтено следующее.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4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Согласно </a:t>
            </a:r>
            <a:r>
              <a:rPr lang="ru-RU" sz="4800" u="none" strike="noStrike" dirty="0">
                <a:solidFill>
                  <a:srgbClr val="0000FF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hlinkClick r:id="rId3"/>
              </a:rPr>
              <a:t>ч. 1 ст. 13</a:t>
            </a:r>
            <a:r>
              <a:rPr lang="ru-RU" sz="4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АПК РФ Арбитражные суды рассматривают дела на основании </a:t>
            </a:r>
            <a:r>
              <a:rPr lang="ru-RU" sz="4800" u="none" strike="noStrike" dirty="0">
                <a:solidFill>
                  <a:srgbClr val="0000FF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hlinkClick r:id="rId4"/>
              </a:rPr>
              <a:t>Конституции</a:t>
            </a:r>
            <a:r>
              <a:rPr lang="ru-RU" sz="4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РФ, международных договоров РФ... В силу </a:t>
            </a:r>
            <a:r>
              <a:rPr lang="ru-RU" sz="4800" u="none" strike="noStrike" dirty="0">
                <a:solidFill>
                  <a:srgbClr val="0000FF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hlinkClick r:id="rId5"/>
              </a:rPr>
              <a:t>ч. 6 той же статьи</a:t>
            </a:r>
            <a:r>
              <a:rPr lang="ru-RU" sz="4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в случаях, если спорные отношения прямо не урегулированы … к таким отношениям… арбитражные суды применяют нормы права, регулирующие сходные отношения (аналогия закона)…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4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Ссылаясь на разъяснения ВАС РФ по вопросу применения </a:t>
            </a:r>
            <a:r>
              <a:rPr lang="ru-RU" sz="4800" u="none" strike="noStrike" dirty="0">
                <a:solidFill>
                  <a:srgbClr val="0000FF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hlinkClick r:id="rId6"/>
              </a:rPr>
              <a:t>Конвенции</a:t>
            </a:r>
            <a:r>
              <a:rPr lang="ru-RU" sz="4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1958 года, содержащиеся в </a:t>
            </a:r>
            <a:r>
              <a:rPr lang="ru-RU" sz="4800" u="none" strike="noStrike" dirty="0">
                <a:solidFill>
                  <a:srgbClr val="0000FF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hlinkClick r:id="rId7"/>
              </a:rPr>
              <a:t>письме</a:t>
            </a:r>
            <a:r>
              <a:rPr lang="ru-RU" sz="4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от 01.03.1996 N ОМ-37, </a:t>
            </a:r>
            <a:r>
              <a:rPr lang="ru-RU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Century Gothic" panose="020B0502020202020204" pitchFamily="34" charset="0"/>
                <a:ea typeface="Times New Roman" panose="02020603050405020304" pitchFamily="18" charset="0"/>
              </a:rPr>
              <a:t>суд апелляционной инстанции не рассмотрел вопрос о применении положений данной </a:t>
            </a:r>
            <a:r>
              <a:rPr lang="ru-RU" sz="4800" u="none" strike="noStrike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Century Gothic" panose="020B0502020202020204" pitchFamily="34" charset="0"/>
                <a:ea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Конвенции</a:t>
            </a:r>
            <a:r>
              <a:rPr lang="ru-RU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Century Gothic" panose="020B0502020202020204" pitchFamily="34" charset="0"/>
                <a:ea typeface="Times New Roman" panose="02020603050405020304" pitchFamily="18" charset="0"/>
              </a:rPr>
              <a:t> по аналогии (</a:t>
            </a:r>
            <a:r>
              <a:rPr lang="ru-RU" sz="4800" u="none" strike="noStrike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Century Gothic" panose="020B0502020202020204" pitchFamily="34" charset="0"/>
                <a:ea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ч. 6 ст. 13</a:t>
            </a:r>
            <a:r>
              <a:rPr lang="ru-RU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Century Gothic" panose="020B0502020202020204" pitchFamily="34" charset="0"/>
                <a:ea typeface="Times New Roman" panose="02020603050405020304" pitchFamily="18" charset="0"/>
              </a:rPr>
              <a:t> АПК РФ).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4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Судами не принято во внимание, что РФ и Нидерланды являются участниками </a:t>
            </a:r>
            <a:r>
              <a:rPr lang="ru-RU" sz="4800" u="none" strike="noStrike" dirty="0">
                <a:solidFill>
                  <a:srgbClr val="0000FF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hlinkClick r:id="rId8"/>
              </a:rPr>
              <a:t>Конвенции</a:t>
            </a:r>
            <a:r>
              <a:rPr lang="ru-RU" sz="4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по вопросам гражданского права (Гаага, 1 марта 1954). Положения данной Конвенции </a:t>
            </a:r>
            <a:r>
              <a:rPr lang="ru-RU" sz="4800" u="none" strike="noStrike" dirty="0">
                <a:solidFill>
                  <a:srgbClr val="0000FF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hlinkClick r:id="rId9"/>
              </a:rPr>
              <a:t>(статья 1)</a:t>
            </a:r>
            <a:r>
              <a:rPr lang="ru-RU" sz="4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предусматривают возможность вручения документов по гражданским или торговым делам...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FF"/>
                </a:highlight>
                <a:latin typeface="Century Gothic" panose="020B0502020202020204" pitchFamily="34" charset="0"/>
                <a:ea typeface="Times New Roman" panose="02020603050405020304" pitchFamily="18" charset="0"/>
              </a:rPr>
              <a:t>Также судами не учтено, что направление судебных поручений в порядке международной вежливости при отсутствии международного договора предусмотрено также </a:t>
            </a:r>
            <a:r>
              <a:rPr lang="ru-RU" sz="4800" u="none" strike="noStrike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FF"/>
                </a:highlight>
                <a:latin typeface="Century Gothic" panose="020B0502020202020204" pitchFamily="34" charset="0"/>
                <a:ea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п. 20.6</a:t>
            </a:r>
            <a:r>
              <a:rPr lang="ru-RU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FF"/>
                </a:highlight>
                <a:latin typeface="Century Gothic" panose="020B0502020202020204" pitchFamily="34" charset="0"/>
                <a:ea typeface="Times New Roman" panose="02020603050405020304" pitchFamily="18" charset="0"/>
              </a:rPr>
              <a:t> Инструкции по делопроизводству в арбитражных судах РФ (первой, апелляционной и кассационной инстанций), утвержденной Постановлением Пленума ВАС РФ от 25.12.2013 N 100.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4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Международная вежливость (</a:t>
            </a:r>
            <a:r>
              <a:rPr lang="ru-RU" sz="4800" dirty="0" err="1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comitas</a:t>
            </a:r>
            <a:r>
              <a:rPr lang="ru-RU" sz="4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4800" dirty="0" err="1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gentium</a:t>
            </a:r>
            <a:r>
              <a:rPr lang="ru-RU" sz="4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) включает не обладающие юридической силой правила доброжелательности, сдержанности, внимания и взаимного уважения государств как участников международных отношений. Принцип международной вежливости предписывает государствам относиться к иностранному правопорядку вежливо и обходительно, в то время как принцип взаимности предполагает взаимное уважение судами различных государств результатов деятельности друг друга (</a:t>
            </a:r>
            <a:r>
              <a:rPr lang="ru-RU" sz="4800" u="none" strike="noStrike" dirty="0">
                <a:solidFill>
                  <a:srgbClr val="0000FF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hlinkClick r:id="rId11"/>
              </a:rPr>
              <a:t>Определение</a:t>
            </a:r>
            <a:r>
              <a:rPr lang="ru-RU" sz="4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ВАС РФ от 07.12.2009 N ВАС-13688/09 по делу N А41-6913/09).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4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С учетом изложенного, а также того, что выбор способа защиты нарушенного права (направить решение российского суда в компетентный суд иностранного государства самостоятельно либо ходатайствовать о таком направлении перед судом, вынесшим решение) принадлежит Истцу, </a:t>
            </a:r>
            <a:r>
              <a:rPr lang="ru-RU" sz="4800" dirty="0">
                <a:effectLst/>
                <a:highlight>
                  <a:srgbClr val="FFFF00"/>
                </a:highlight>
                <a:latin typeface="Century Gothic" panose="020B0502020202020204" pitchFamily="34" charset="0"/>
                <a:ea typeface="Times New Roman" panose="02020603050405020304" pitchFamily="18" charset="0"/>
              </a:rPr>
              <a:t>обжалуемые судебные акты суд кассационной инстанции считает подлежащими отмене с направлением ходатайства на новое рассмотрение в суд первой инстанции.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6724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C9FEBF-1523-4AD2-BCF0-5801A70E4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353" y="161925"/>
            <a:ext cx="11331018" cy="526232"/>
          </a:xfrm>
        </p:spPr>
        <p:txBody>
          <a:bodyPr>
            <a:normAutofit/>
          </a:bodyPr>
          <a:lstStyle/>
          <a:p>
            <a:pPr algn="r"/>
            <a:r>
              <a:rPr lang="ru-RU" sz="2400" b="1" dirty="0">
                <a:latin typeface="Century Gothic" panose="020B0502020202020204" pitchFamily="34" charset="0"/>
              </a:rPr>
              <a:t>Понимание принципа взаимности – сборник юридических ошибок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8FCD12-44BC-701C-9A1F-5B4AB19723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450" y="688157"/>
            <a:ext cx="11868150" cy="6007918"/>
          </a:xfrm>
        </p:spPr>
        <p:txBody>
          <a:bodyPr>
            <a:noAutofit/>
          </a:bodyPr>
          <a:lstStyle/>
          <a:p>
            <a:pPr marL="0">
              <a:lnSpc>
                <a:spcPct val="100000"/>
              </a:lnSpc>
              <a:spcBef>
                <a:spcPts val="600"/>
              </a:spcBef>
            </a:pPr>
            <a:r>
              <a:rPr lang="ru-RU" sz="1500" b="1" i="0" dirty="0">
                <a:effectLst/>
                <a:latin typeface="Century Gothic" panose="020B0502020202020204" pitchFamily="34" charset="0"/>
              </a:rPr>
              <a:t>Постановление ФАС Московского округа от 29 июля 2009 г. N КГ-А41/6930-09, Определение АС г. Москвы от 12 декабря 2017 г. по делу N А40-186882/2017, Определение АС г. Москвы от 6 марта 2019 г. по делу N А40-270774/2018; </a:t>
            </a:r>
            <a:r>
              <a:rPr lang="ru-RU" sz="1500" b="1" dirty="0">
                <a:solidFill>
                  <a:srgbClr val="333333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Постановление </a:t>
            </a:r>
            <a:r>
              <a:rPr lang="ru-RU" sz="1500" b="1" u="sng" dirty="0">
                <a:solidFill>
                  <a:srgbClr val="3C5F87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ФАС МО</a:t>
            </a:r>
            <a:r>
              <a:rPr lang="ru-RU" sz="1500" b="1" dirty="0">
                <a:solidFill>
                  <a:srgbClr val="8C8C8C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ru-RU" sz="1500" b="1" dirty="0">
                <a:solidFill>
                  <a:srgbClr val="333333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от 29 сентября 2020 г. по делу № А40-29989/2020;</a:t>
            </a:r>
            <a:r>
              <a:rPr lang="ru-RU" sz="1500" b="1" i="0" dirty="0">
                <a:effectLst/>
                <a:latin typeface="Century Gothic" panose="020B0502020202020204" pitchFamily="34" charset="0"/>
              </a:rPr>
              <a:t> Определение АС г. Севастополя от 10 октября 2017 г. по делу N А84-1200/2017</a:t>
            </a:r>
            <a:r>
              <a:rPr lang="ru-RU" sz="1500" b="1" dirty="0">
                <a:latin typeface="Century Gothic" panose="020B0502020202020204" pitchFamily="34" charset="0"/>
              </a:rPr>
              <a:t>, </a:t>
            </a:r>
            <a:r>
              <a:rPr lang="ru-RU" sz="1500" b="1" i="0" dirty="0">
                <a:effectLst/>
                <a:latin typeface="Century Gothic" panose="020B0502020202020204" pitchFamily="34" charset="0"/>
              </a:rPr>
              <a:t>Определение АС г. Севастополя от 27 апреля 2018 г. по делу N А84-1200/2017</a:t>
            </a:r>
            <a:r>
              <a:rPr lang="ru-RU" sz="1500" b="0" i="0" dirty="0">
                <a:effectLst/>
                <a:latin typeface="Century Gothic" panose="020B0502020202020204" pitchFamily="34" charset="0"/>
              </a:rPr>
              <a:t>: </a:t>
            </a:r>
            <a:r>
              <a:rPr lang="ru-RU" sz="1500" b="0" i="0" dirty="0">
                <a:latin typeface="Century Gothic" panose="020B0502020202020204" pitchFamily="34" charset="0"/>
              </a:rPr>
              <a:t>«Существуют и другие общепризнанные принципы международного права, среди которых выделяется принцип взаимности, берущий свое начало из принципа международной вежливости. </a:t>
            </a:r>
            <a:r>
              <a:rPr lang="ru-RU" sz="1500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В нормах российского материального права принцип взаимности нашел свое отражение в </a:t>
            </a:r>
            <a:r>
              <a:rPr lang="ru-RU" sz="1500" b="0" i="0" u="none" strike="noStrik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ст. 1189</a:t>
            </a:r>
            <a:r>
              <a:rPr lang="ru-RU" sz="1500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 ГК РФ. В материально-правовом контексте под принципом взаимности следует понимать правило о том, что иностранное право подлежит взаимному применению в целях развития сотрудничества между государствами. При этом если одно государство отказывается от применения в соответствующих случаях норм права другого государства, то такое другое государство также отказывается применять право первого на своей территории».</a:t>
            </a:r>
          </a:p>
          <a:p>
            <a:pPr marL="0">
              <a:lnSpc>
                <a:spcPct val="100000"/>
              </a:lnSpc>
              <a:spcBef>
                <a:spcPts val="600"/>
              </a:spcBef>
            </a:pPr>
            <a:r>
              <a:rPr lang="ru-RU" sz="1400" b="1" i="0" dirty="0">
                <a:effectLst/>
                <a:latin typeface="Century Gothic" panose="020B0502020202020204" pitchFamily="34" charset="0"/>
              </a:rPr>
              <a:t>АО Московского городского суда от 22 апреля 2015 г. N 33-10352/15, АО МГС от 07 ноября 2018 г. по делу N 33-38003/2018, АО МГС от 07 ноября 2018 г. по делу N 33-38003/2018,</a:t>
            </a:r>
            <a:r>
              <a:rPr lang="ru-RU" sz="1400" b="0" i="0" dirty="0">
                <a:effectLst/>
                <a:latin typeface="Century Gothic" panose="020B0502020202020204" pitchFamily="34" charset="0"/>
              </a:rPr>
              <a:t> </a:t>
            </a:r>
            <a:r>
              <a:rPr lang="ru-RU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Определение МГС от 15.03.2019 N 4г-2832/2019 об отказе в передаче кассационной жалобы на судебные акты для рассмотрения в судебном заседании суда кассационной инстанции</a:t>
            </a:r>
            <a:r>
              <a:rPr lang="ru-RU" sz="1400" b="0" i="0" dirty="0">
                <a:effectLst/>
                <a:latin typeface="Century Gothic" panose="020B0502020202020204" pitchFamily="34" charset="0"/>
              </a:rPr>
              <a:t>: «Существуют и другие общепризнанные принципы международного права, среди которых выделяется принцип взаимности, берущий свое начало из принципа международной вежливости. В материально-правовом контексте под принципом взаимности следует понимать правило о том, что иностранное право подлежит взаимному применению в целях развития сотрудничества между государствами. При этом если одно государство отказывается от применения в соответствующих случаях норм права другого государства, то такое другое государство также отказывается применять право первого на своей территории». </a:t>
            </a:r>
          </a:p>
          <a:p>
            <a:pPr marL="0">
              <a:lnSpc>
                <a:spcPct val="100000"/>
              </a:lnSpc>
              <a:spcBef>
                <a:spcPts val="600"/>
              </a:spcBef>
            </a:pPr>
            <a:r>
              <a:rPr lang="ru-RU" sz="1400" b="1" i="0" dirty="0">
                <a:solidFill>
                  <a:srgbClr val="22272F"/>
                </a:solidFill>
                <a:effectLst/>
                <a:latin typeface="Century Gothic" panose="020B0502020202020204" pitchFamily="34" charset="0"/>
              </a:rPr>
              <a:t>АО СК по гражданским делам Четвертого апелляционного суда общей юрисдикции от 19 апреля 2022 г. по делу N 66-807/2022</a:t>
            </a:r>
            <a:r>
              <a:rPr lang="ru-RU" sz="1400" b="0" i="0" dirty="0">
                <a:solidFill>
                  <a:srgbClr val="22272F"/>
                </a:solidFill>
                <a:effectLst/>
                <a:latin typeface="Century Gothic" panose="020B0502020202020204" pitchFamily="34" charset="0"/>
              </a:rPr>
              <a:t>: </a:t>
            </a:r>
            <a:r>
              <a:rPr lang="ru-RU" sz="1400" b="0" i="0" dirty="0">
                <a:effectLst/>
                <a:latin typeface="Century Gothic" panose="020B0502020202020204" pitchFamily="34" charset="0"/>
              </a:rPr>
              <a:t>«… у суда первой инстанции не было оснований для применения норм, изложенных в </a:t>
            </a:r>
            <a:r>
              <a:rPr lang="ru-RU" sz="1400" b="0" i="0" u="none" strike="noStrike" dirty="0">
                <a:effectLst/>
                <a:latin typeface="Century Gothic" panose="020B0502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статье 1189</a:t>
            </a:r>
            <a:r>
              <a:rPr lang="ru-RU" sz="1400" b="0" i="0" dirty="0">
                <a:effectLst/>
                <a:latin typeface="Century Gothic" panose="020B0502020202020204" pitchFamily="34" charset="0"/>
              </a:rPr>
              <a:t> ГК РФ, то есть не было оснований для применения принципа взаимности, так как в материалах дела отсутствуют доказательства, свидетельствующие о наличии решений судов Российской Федерации по семейным спорам, которые были признаны судами Соединенных Штатов Америки на основании принципа взаимности».</a:t>
            </a:r>
          </a:p>
          <a:p>
            <a:pPr marL="0">
              <a:lnSpc>
                <a:spcPct val="100000"/>
              </a:lnSpc>
              <a:spcBef>
                <a:spcPts val="600"/>
              </a:spcBef>
            </a:pPr>
            <a:r>
              <a:rPr lang="ru-RU" sz="1500" b="1" dirty="0">
                <a:highlight>
                  <a:srgbClr val="FFFF00"/>
                </a:highlight>
                <a:latin typeface="Century Gothic" panose="020B0502020202020204" pitchFamily="34" charset="0"/>
              </a:rPr>
              <a:t>Коллизионная и процессуальная взаимность !!!</a:t>
            </a:r>
            <a:br>
              <a:rPr lang="ru-RU" sz="1400" b="1" i="0" dirty="0">
                <a:effectLst/>
                <a:highlight>
                  <a:srgbClr val="FFFF00"/>
                </a:highlight>
                <a:latin typeface="Century Gothic" panose="020B0502020202020204" pitchFamily="34" charset="0"/>
              </a:rPr>
            </a:br>
            <a:endParaRPr lang="ru-RU" sz="1400" b="1" i="0" dirty="0">
              <a:effectLst/>
              <a:highlight>
                <a:srgbClr val="FFFF00"/>
              </a:highligh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49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E665C1-C903-C2C1-C902-B5C1270FF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8537"/>
            <a:ext cx="10515600" cy="546754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/>
              <a:t>Возможность применения взаимности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9EBB454-E8D5-746E-16AD-1064667AB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256" y="857839"/>
            <a:ext cx="11830639" cy="5811623"/>
          </a:xfrm>
        </p:spPr>
        <p:txBody>
          <a:bodyPr>
            <a:normAutofit fontScale="25000" lnSpcReduction="20000"/>
          </a:bodyPr>
          <a:lstStyle/>
          <a:p>
            <a:pPr marL="0">
              <a:lnSpc>
                <a:spcPct val="120000"/>
              </a:lnSpc>
              <a:spcBef>
                <a:spcPts val="600"/>
              </a:spcBef>
            </a:pPr>
            <a:r>
              <a:rPr lang="ru-RU" sz="6000" b="1" u="none" strike="noStrike" dirty="0">
                <a:effectLst/>
                <a:highlight>
                  <a:srgbClr val="00FFFF"/>
                </a:highlight>
                <a:latin typeface="Century Gothic" panose="020B0502020202020204" pitchFamily="34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Определение</a:t>
            </a:r>
            <a:r>
              <a:rPr lang="ru-RU" sz="6000" b="1" dirty="0">
                <a:effectLst/>
                <a:highlight>
                  <a:srgbClr val="00FFFF"/>
                </a:highlight>
                <a:latin typeface="Century Gothic" panose="020B0502020202020204" pitchFamily="34" charset="0"/>
                <a:ea typeface="Calibri" panose="020F0502020204030204" pitchFamily="34" charset="0"/>
              </a:rPr>
              <a:t> Судебной коллегии по гражданским делам ВС РФ от 07.06.2002 N 5-Г02-64</a:t>
            </a:r>
            <a:r>
              <a:rPr lang="ru-RU" sz="6000" b="1" dirty="0">
                <a:effectLst/>
                <a:highlight>
                  <a:srgbClr val="C0C0C0"/>
                </a:highlight>
                <a:latin typeface="Century Gothic" panose="020B0502020202020204" pitchFamily="34" charset="0"/>
                <a:ea typeface="Calibri" panose="020F0502020204030204" pitchFamily="34" charset="0"/>
              </a:rPr>
              <a:t>.</a:t>
            </a:r>
            <a:r>
              <a:rPr lang="ru-RU" sz="6000" dirty="0">
                <a:effectLst/>
                <a:highlight>
                  <a:srgbClr val="C0C0C0"/>
                </a:highlight>
                <a:latin typeface="Century Gothic" panose="020B0502020202020204" pitchFamily="34" charset="0"/>
                <a:ea typeface="Calibri" panose="020F0502020204030204" pitchFamily="34" charset="0"/>
              </a:rPr>
              <a:t> О</a:t>
            </a:r>
            <a:r>
              <a:rPr lang="ru-RU" sz="6000" dirty="0">
                <a:effectLst/>
                <a:highlight>
                  <a:srgbClr val="C0C0C0"/>
                </a:highligh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тсутствие международного соглашения о взаимном признании и приведении в исполнение решений национальных судов не является безусловным основанием для отказа в приведении в исполнение решения иностранного суда </a:t>
            </a:r>
            <a:r>
              <a:rPr lang="ru-RU" sz="6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соответствующее ходатайство </a:t>
            </a:r>
            <a:r>
              <a:rPr lang="ru-RU" sz="6000" b="1" dirty="0">
                <a:effectLst/>
                <a:highlight>
                  <a:srgbClr val="FFFF00"/>
                </a:highligh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может быть </a:t>
            </a:r>
            <a:r>
              <a:rPr lang="ru-RU" sz="6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удовлетворено компетентным российским судом,</a:t>
            </a:r>
            <a:r>
              <a:rPr lang="ru-RU" sz="6000" dirty="0">
                <a:effectLst/>
                <a:highlight>
                  <a:srgbClr val="00FFFF"/>
                </a:highligh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6000" dirty="0">
                <a:effectLst/>
                <a:highlight>
                  <a:srgbClr val="FFFF00"/>
                </a:highligh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если </a:t>
            </a:r>
            <a:r>
              <a:rPr lang="ru-RU" sz="6000" dirty="0">
                <a:effectLst/>
                <a:highlight>
                  <a:srgbClr val="C0C0C0"/>
                </a:highligh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основе взаимности </a:t>
            </a:r>
            <a:r>
              <a:rPr lang="ru-RU" sz="6000" dirty="0">
                <a:effectLst/>
                <a:highlight>
                  <a:srgbClr val="FFFF00"/>
                </a:highligh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суды иностранного государства признают решения российских судов. </a:t>
            </a:r>
            <a:r>
              <a:rPr lang="ru-RU" sz="6000" dirty="0">
                <a:effectLst/>
                <a:highlight>
                  <a:srgbClr val="FFFF00"/>
                </a:highlight>
                <a:latin typeface="Century Gothic" panose="020B0502020202020204" pitchFamily="34" charset="0"/>
                <a:ea typeface="Calibri" panose="020F0502020204030204" pitchFamily="34" charset="0"/>
              </a:rPr>
              <a:t>При разрешении дела суду</a:t>
            </a:r>
            <a:r>
              <a:rPr lang="ru-RU" sz="6000" dirty="0">
                <a:effectLst/>
                <a:highlight>
                  <a:srgbClr val="C0C0C0"/>
                </a:highlight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ru-RU" sz="6000" b="1" u="sng" dirty="0">
                <a:effectLst/>
                <a:highlight>
                  <a:srgbClr val="C0C0C0"/>
                </a:highlight>
                <a:latin typeface="Century Gothic" panose="020B0502020202020204" pitchFamily="34" charset="0"/>
                <a:ea typeface="Calibri" panose="020F0502020204030204" pitchFamily="34" charset="0"/>
              </a:rPr>
              <a:t>следует проверить</a:t>
            </a:r>
            <a:r>
              <a:rPr lang="ru-RU" sz="6000" dirty="0">
                <a:effectLst/>
                <a:highlight>
                  <a:srgbClr val="C0C0C0"/>
                </a:highlight>
                <a:latin typeface="Century Gothic" panose="020B0502020202020204" pitchFamily="34" charset="0"/>
                <a:ea typeface="Calibri" panose="020F0502020204030204" pitchFamily="34" charset="0"/>
              </a:rPr>
              <a:t>, </a:t>
            </a:r>
            <a:r>
              <a:rPr lang="ru-RU" sz="6000" dirty="0">
                <a:effectLst/>
                <a:highlight>
                  <a:srgbClr val="00FFFF"/>
                </a:highlight>
                <a:latin typeface="Century Gothic" panose="020B0502020202020204" pitchFamily="34" charset="0"/>
                <a:ea typeface="Calibri" panose="020F0502020204030204" pitchFamily="34" charset="0"/>
              </a:rPr>
              <a:t>имели ли место случаи признания решений российских судов судами Соединенного Королевства Великобритании и Северной Ирландии или по законодательству этого государства такие случаи исключаются.</a:t>
            </a:r>
          </a:p>
          <a:p>
            <a:pPr marL="0">
              <a:lnSpc>
                <a:spcPct val="120000"/>
              </a:lnSpc>
              <a:spcBef>
                <a:spcPts val="600"/>
              </a:spcBef>
            </a:pPr>
            <a:r>
              <a:rPr lang="ru-RU" sz="6000" b="1" i="0" strike="noStrike" baseline="0" dirty="0">
                <a:latin typeface="Century Gothic" panose="020B0502020202020204" pitchFamily="34" charset="0"/>
              </a:rPr>
              <a:t>П</a:t>
            </a:r>
            <a:r>
              <a:rPr lang="ru-RU" sz="6000" b="1" i="0" strike="noStrike" baseline="0" dirty="0">
                <a:latin typeface="Century Gothic" panose="020B0502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остановление ЕСПЧ от 21 октября 2010 г. по делу «Петр Королев против РФ» </a:t>
            </a:r>
            <a:r>
              <a:rPr lang="ru-RU" sz="6000" i="0" strike="noStrike" baseline="0" dirty="0">
                <a:latin typeface="Century Gothic" panose="020B0502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 </a:t>
            </a:r>
            <a:r>
              <a:rPr lang="ru-RU" sz="6000" i="0" strike="noStrike" baseline="0" dirty="0">
                <a:highlight>
                  <a:srgbClr val="FFFF00"/>
                </a:highlight>
                <a:latin typeface="Century Gothic" panose="020B0502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процитировано </a:t>
            </a:r>
            <a:r>
              <a:rPr lang="ru-RU" sz="6000" b="0" i="0" strike="noStrike" baseline="0" dirty="0">
                <a:highlight>
                  <a:srgbClr val="FFFF00"/>
                </a:highlight>
                <a:latin typeface="Century Gothic" panose="020B0502020202020204" pitchFamily="34" charset="0"/>
              </a:rPr>
              <a:t>О</a:t>
            </a:r>
            <a:r>
              <a:rPr lang="ru-RU" sz="6000" b="0" i="0" strike="noStrike" baseline="0" dirty="0">
                <a:highlight>
                  <a:srgbClr val="FFFF00"/>
                </a:highlight>
                <a:latin typeface="Century Gothic" panose="020B0502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пределение N 5-ГО2-64 </a:t>
            </a:r>
            <a:r>
              <a:rPr lang="ru-RU" sz="6000" b="0" i="0" strike="noStrike" baseline="0" dirty="0">
                <a:latin typeface="Century Gothic" panose="020B0502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и отмечено: "Европейский Суд полагает, что </a:t>
            </a:r>
            <a:r>
              <a:rPr lang="ru-RU" sz="6000" b="0" i="0" strike="noStrike" baseline="0" dirty="0">
                <a:highlight>
                  <a:srgbClr val="FFFF00"/>
                </a:highlight>
                <a:latin typeface="Century Gothic" panose="020B0502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российская правовая система не исключает </a:t>
            </a:r>
            <a:r>
              <a:rPr lang="ru-RU" sz="6000" b="0" i="0" strike="noStrike" baseline="0" dirty="0">
                <a:latin typeface="Century Gothic" panose="020B0502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принудительного исполнения судебных решений, принятых судами того государства, с которыми у России отсутствует соответствующий договор".</a:t>
            </a:r>
          </a:p>
          <a:p>
            <a:pPr marL="0">
              <a:lnSpc>
                <a:spcPct val="120000"/>
              </a:lnSpc>
              <a:spcBef>
                <a:spcPts val="600"/>
              </a:spcBef>
            </a:pPr>
            <a:r>
              <a:rPr lang="ru-RU" sz="6000" b="1" i="0" strike="noStrike" baseline="0" dirty="0">
                <a:latin typeface="Century Gothic" panose="020B0502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Определение ВАС РФ от 07.12.2009 N ВАС-13688/09 по делу N А41-9613/09: </a:t>
            </a:r>
            <a:r>
              <a:rPr lang="ru-RU" sz="6000" b="0" i="0" strike="noStrike" baseline="0" dirty="0">
                <a:latin typeface="Century Gothic" panose="020B0502020202020204" pitchFamily="34" charset="0"/>
              </a:rPr>
              <a:t>«</a:t>
            </a:r>
            <a:r>
              <a:rPr lang="ru-RU" sz="6000" b="0" i="0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С</a:t>
            </a:r>
            <a:r>
              <a:rPr lang="ru-RU" sz="6000" b="0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уды правильно определили процессуальные и материальные основания признания иностранного судебного акта</a:t>
            </a:r>
            <a:r>
              <a:rPr lang="ru-RU" sz="6000" b="0" i="0" strike="noStrike" baseline="0" dirty="0">
                <a:latin typeface="Century Gothic" panose="020B0502020202020204" pitchFamily="34" charset="0"/>
              </a:rPr>
              <a:t>: </a:t>
            </a:r>
            <a:r>
              <a:rPr lang="ru-RU" sz="6000" b="0" i="0" strike="noStrike" baseline="0" dirty="0">
                <a:latin typeface="Century Gothic" panose="020B0502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статья 241 Арбитражного процессуального кодекса Российской Федерации; </a:t>
            </a:r>
            <a:r>
              <a:rPr lang="ru-RU" sz="6000" b="0" i="0" strike="noStrike" baseline="0" dirty="0">
                <a:latin typeface="Century Gothic" panose="020B0502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пункт 4 статьи 15 Конституции Российской Федерации; </a:t>
            </a:r>
            <a:r>
              <a:rPr lang="ru-RU" sz="6000" b="0" i="0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Century Gothic" panose="020B0502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общепризнанный принцип международной вежливости, предписывающий государствам относится к иностранному правопорядку вежливо и обходительно; принцип взаимности, предполагающий взаимное уважение судами различных государств результатов деятельности каждого</a:t>
            </a:r>
            <a:r>
              <a:rPr lang="ru-RU" sz="6000" b="0" i="0" strike="noStrike" baseline="0" dirty="0">
                <a:latin typeface="Century Gothic" panose="020B0502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; международные договоры Российской Федерации (Соглашение о партнерстве и сотрудничестве Россия - Европейский Союз, </a:t>
            </a:r>
            <a:r>
              <a:rPr lang="ru-RU" sz="6000" b="0" i="0" strike="noStrike" baseline="0" dirty="0">
                <a:latin typeface="Century Gothic" panose="020B0502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статья 6 Конвенции о защите прав человека и основных свобод 1950 года)…</a:t>
            </a:r>
            <a:r>
              <a:rPr lang="ru-RU" sz="6000" b="0" i="0" u="none" strike="noStrike" baseline="0" dirty="0">
                <a:solidFill>
                  <a:srgbClr val="0563C1"/>
                </a:solidFill>
                <a:latin typeface="Century Gothic" panose="020B0502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6000" b="0" i="0" u="none" strike="noStrike" baseline="0" dirty="0">
                <a:latin typeface="Century Gothic" panose="020B0502020202020204" pitchFamily="34" charset="0"/>
              </a:rPr>
              <a:t>выводы судов не противоречат сложившейся практике как арбитражных судов, так и судов общей юрисдикции, свидетельствующей об исполнении судебных актов в </a:t>
            </a:r>
            <a:r>
              <a:rPr lang="ru-RU" sz="6000" b="0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отсутствие двустороннего международного договора, что само по себе не является препятствием для признания и приведения в исполнение на территории Российской Федерации решения иностранного государственного суда</a:t>
            </a:r>
            <a:r>
              <a:rPr lang="ru-RU" sz="6000" b="0" i="0" u="none" strike="noStrike" baseline="0" dirty="0">
                <a:latin typeface="Century Gothic" panose="020B0502020202020204" pitchFamily="34" charset="0"/>
              </a:rPr>
              <a:t>. Судами также выявлены примеры взаимного исполнения решений государственных судов Российской Федерации на территории Королевства Нидерландов.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6023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0B4E29-CA78-95E8-07EE-63CD7BAD0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2806"/>
            <a:ext cx="10515600" cy="527900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/>
              <a:t>Тенденция к отказу от применения взаимности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7066A2-507B-C262-A98F-A9DADE85C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63" y="989814"/>
            <a:ext cx="11783505" cy="575977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ru-RU" sz="1600" b="1" i="0" dirty="0">
                <a:effectLst/>
                <a:latin typeface="Century Gothic" panose="020B0502020202020204" pitchFamily="34" charset="0"/>
              </a:rPr>
              <a:t>Определение Конституционного Суда РФ от 17 июня 2013 г. № 890-О “Об отказе в принятии к рассмотрению жалобы гражданина Назарова Сергея Михайловича на нарушение его конституционных прав частью первой статьи 409 Гражданского процессуального кодекса Российской Федерации”: </a:t>
            </a:r>
            <a:r>
              <a:rPr lang="ru-RU" sz="1600" b="0" i="0" dirty="0">
                <a:effectLst/>
                <a:latin typeface="Century Gothic" panose="020B0502020202020204" pitchFamily="34" charset="0"/>
              </a:rPr>
              <a:t>В соответствии с частью первой статьи 409 ГПК … решения иностранных судов… признаются и исполняются в Российской Федерации, если это предусмотрено международным договором ... По смыслу этой нормы, принятой в развитие положений части 3 статьи 6 Федерального конституционного закона от 31 декабря 1996 года № 1-ФКЗ «О судебной системе в Российской Федерации», </a:t>
            </a:r>
            <a:r>
              <a:rPr lang="ru-RU" sz="1600" b="0" i="0" dirty="0">
                <a:effectLst/>
                <a:highlight>
                  <a:srgbClr val="FFFF00"/>
                </a:highlight>
                <a:latin typeface="Century Gothic" panose="020B0502020202020204" pitchFamily="34" charset="0"/>
              </a:rPr>
              <a:t>в случае отсутствия … международного договора с государством, судом которого вынесено спорное решение, это решение не порождает каких-либо правовых последствий на территории Российской Федерации.</a:t>
            </a:r>
            <a:endParaRPr lang="ru-RU" sz="1600" b="0" i="0" strike="noStrike" baseline="0" dirty="0">
              <a:highlight>
                <a:srgbClr val="FFFF00"/>
              </a:highlight>
              <a:latin typeface="Century Gothic" panose="020B0502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ru-RU" sz="16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Определение Девятого кассационного суда общей юрисдикции от 31.03.2020 N 88-2141/2020; </a:t>
            </a:r>
            <a:r>
              <a:rPr lang="ru-RU" sz="1600" b="1" i="0" dirty="0">
                <a:solidFill>
                  <a:srgbClr val="22272F"/>
                </a:solidFill>
                <a:effectLst/>
                <a:latin typeface="Century Gothic" panose="020B0502020202020204" pitchFamily="34" charset="0"/>
                <a:cs typeface="Arial" panose="020B0604020202020204" pitchFamily="34" charset="0"/>
              </a:rPr>
              <a:t>Определение Судебной коллегии по гражданским делам Первого кассационного суда общей юрисдикции от 21 января 2021 г. по делу N 8Г-27788/2020[88-1441/2021-(88-30272/2020)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1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Отказано в принятии ходатайства о признании и исполнении на территории РФ решения иностранного суда, поскольку между РФ и иностранным государством не имеется договора о правовой помощи по гражданским делам, предусматривающего возможность признания и принудительного исполнения решений о взыскании денежных средств: </a:t>
            </a:r>
            <a:r>
              <a:rPr lang="ru-RU" sz="1600" dirty="0">
                <a:solidFill>
                  <a:srgbClr val="002060"/>
                </a:solidFill>
                <a:effectLst/>
                <a:highlight>
                  <a:srgbClr val="FF00FF"/>
                </a:highligh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1600" b="1" dirty="0">
                <a:solidFill>
                  <a:srgbClr val="002060"/>
                </a:solidFill>
                <a:effectLst/>
                <a:highlight>
                  <a:srgbClr val="FF00FF"/>
                </a:highligh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 может служить основанием для отмены судебных актов ссылка в кассационной жалобе на необходимость применения по данному делу принципа взаимности и международной вежливости, поскольку </a:t>
            </a:r>
            <a:r>
              <a:rPr lang="ru-RU" sz="1600" b="1" u="sng" dirty="0">
                <a:solidFill>
                  <a:srgbClr val="002060"/>
                </a:solidFill>
                <a:effectLst/>
                <a:highlight>
                  <a:srgbClr val="FF00FF"/>
                </a:highligh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возможность принудительного исполнения решения иностранного суда на территории РФ исходя из принципа взаимности и международной вежливости не предусмотрена гражданским процессуальным законодательством»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00FF"/>
                </a:highligh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ПринципЫ</a:t>
            </a: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00FF"/>
                </a:highligh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взаимности и международной вежливости по своей природе не должны быть предусмотрены в гражданском процессуальном законодательстве!!!!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00FF"/>
              </a:highligh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540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2068</TotalTime>
  <Words>4858</Words>
  <Application>Microsoft Office PowerPoint</Application>
  <PresentationFormat>Широкоэкранный</PresentationFormat>
  <Paragraphs>102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Arial Narrow</vt:lpstr>
      <vt:lpstr>Calibri</vt:lpstr>
      <vt:lpstr>Calibri Light</vt:lpstr>
      <vt:lpstr>Century Gothic</vt:lpstr>
      <vt:lpstr>Times New Roman</vt:lpstr>
      <vt:lpstr>Wingdings</vt:lpstr>
      <vt:lpstr>Office Theme</vt:lpstr>
      <vt:lpstr>Презентация PowerPoint</vt:lpstr>
      <vt:lpstr>Отождествление понятий «вежливость» и «взаимность»,  понимание этих категорий как одного единого «принципа международной вежливости и взаимности» </vt:lpstr>
      <vt:lpstr>Разграничение понятий «вежливость» и «взаимность», понимание их как двух разных принципов </vt:lpstr>
      <vt:lpstr>Судам необходимо усвоить</vt:lpstr>
      <vt:lpstr>Вежливость при исполнении поручений (отказы в первой и второй инстанциях)</vt:lpstr>
      <vt:lpstr>Вежливость при исполнении поручений (кассационная инстанция)</vt:lpstr>
      <vt:lpstr>Понимание принципа взаимности – сборник юридических ошибок</vt:lpstr>
      <vt:lpstr>Возможность применения взаимности </vt:lpstr>
      <vt:lpstr>Тенденция к отказу от применения взаимности</vt:lpstr>
      <vt:lpstr>Применение взаимности</vt:lpstr>
      <vt:lpstr>Подтверждение взаимности</vt:lpstr>
      <vt:lpstr>Проверка наличия взаимности</vt:lpstr>
      <vt:lpstr>Прецедент Верховного суда Израиля </vt:lpstr>
      <vt:lpstr>Выход из положения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Постановление Девятого арбитражного апелляционного суда от 24 сентября 2020 г. N 09АП-45250/20 по делу N А40-308642/2018  </dc:title>
  <dc:creator>Irina Getman-Pavlova</dc:creator>
  <cp:lastModifiedBy>Irina Getman-Pavlova</cp:lastModifiedBy>
  <cp:revision>14</cp:revision>
  <dcterms:created xsi:type="dcterms:W3CDTF">2022-10-16T16:01:15Z</dcterms:created>
  <dcterms:modified xsi:type="dcterms:W3CDTF">2023-01-13T22:25:20Z</dcterms:modified>
</cp:coreProperties>
</file>