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C276A9-5720-DC78-B25E-93E5F8162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363216-5D9D-8615-A352-EBDC8FD31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9516C7-7606-AA2D-4E67-8C52596D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97CD45-C381-4C8C-5FFB-BEB5FD31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BB1F60-0E42-626C-9767-7B462C61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91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FB5D5-27C1-3A5F-77F0-C8D4C9EE2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E9F1B6-777D-3D15-1EA8-1688FE7B8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EF83E-17E0-1419-2A64-206794F2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615CB6-EC35-32A2-A14F-BE894FC8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FFD661-AF34-2EBA-8656-35251BE9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82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6CD830-933D-2E53-40C3-68091E76CF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2B89E6-6555-23C7-1B4B-9E7C22842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32A2EB-94FF-BB19-06A8-D611F585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F3A475-E586-8F15-DE30-B02676A5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4C893D-911E-2951-B125-F70FDA9F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69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1896E-FEB6-79A7-51DA-6AE966DE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272D85-E2C9-2BB3-BE82-3E276A97F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FDE003-2528-84E4-C96E-73E29FBBE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32D359-8CF1-EBA2-2583-5EBC6E22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85564E-4910-2001-5D6E-DDE838E4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3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7DACE1-BFFB-3CEC-816C-4E7374849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A1C32A-2010-F454-0CB4-E2EDCDD69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F56C96-1D89-16BA-F23F-833A54F6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A34ABE-2CE0-678E-166C-72C6D5EA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5E4B2-80FD-EF0D-2689-8012D869D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5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6D9E1-DAA9-790C-0343-D7CB2BBB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E0AB10-297A-5145-5A46-B680507E9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B5D28D-62EA-613D-E0E3-B7524FA67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1E4A27-E7F5-D172-BDF9-51851970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E43875-2F1B-2FB6-FF39-7B5DED74E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0F3845-6DF1-FF5B-AAA2-661CCD7D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2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CAAEB-DD3F-D394-C36B-38878E9B4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20B4E7-509B-2F7C-F39D-1176D92AC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8D554C-4A78-5F9B-881B-911BC385D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55BFFF-8D07-E607-E437-C657AF22AA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8FAAB96-02D4-CFB4-7ED3-CDBA4D0AA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F09FE1-A3B4-DD34-147A-237DC6C2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845736-A902-60B8-83CC-E8566D1B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2189D5-FCDE-C416-9F20-54105D3D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3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08550-1BE5-951B-1C6E-9FC9974B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B61AD8-B0F0-B318-3A98-336E450B1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E729F7-3288-F4CB-2A6A-EABB42C1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9CA3369-EEC4-D978-AC56-E4ED4CC8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81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051E4E-F0EA-6280-53A3-BEFA0E35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4ADA478-D520-0EB2-9712-9C7B76C7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387EFA8-60E8-8B88-E0DC-AD8B7943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46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01ECB-1A2D-3994-3286-E6EDD6B4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2C69E-BB74-5D48-35C9-3B73D2ED3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1CDEB0-D89C-4AF4-BC59-82BE932B2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079B51-BB1A-9286-3FEE-2708E3CB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A3D0DA-0F99-73FD-3738-BD9CB853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C5B912-57D0-32D8-A770-118245FA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20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ECE3D-D979-DA93-A0F3-18D12FF1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006A6C-2381-8E15-CF38-FE31236AB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0B5911-267B-AD16-577D-B3160D09B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EF8D9E-E0AA-8B28-CD26-CC03FEB41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919F6C-07F4-5AE7-BA1B-34EC4BF8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7781FC-0BCB-2A0D-B061-BB3DA542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6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DD9BD-5EC1-1578-7466-8A6813CD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2C8D44-5071-CD58-79C3-2489C65F4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FEE7EF-C349-5E18-DE31-44516A4C4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A3195-CDAE-46B9-AC0A-0D07A9EAA894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BA99BD-234E-1B96-76C9-D21C695A7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F558E7-E01F-8276-4906-10AE7CAAD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77B8-9F38-4035-8237-1BF69F90F0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6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20012-AE7E-CECF-67A5-CAA76779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165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Термин «международное частное право»: приоритет введения в российский научный оборот</a:t>
            </a:r>
            <a:br>
              <a:rPr lang="ru-RU" b="1" dirty="0"/>
            </a:br>
            <a:r>
              <a:rPr lang="ru-RU" sz="3100" dirty="0"/>
              <a:t>доклад на Научной конференции к 15-летию журнала "Право. Журнал Высшей школы экономики" "Правовая наука: история и современность" (факультет права НИУ ВШЭ, Москва, Россия, 27 октября 2023 г.)</a:t>
            </a:r>
            <a:endParaRPr lang="ru-RU" sz="31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C180EA-817A-0FAC-FFBF-89720B81E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5250729"/>
            <a:ext cx="10627936" cy="92623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© </a:t>
            </a:r>
            <a:r>
              <a:rPr lang="ru-RU" sz="2800" b="1" dirty="0">
                <a:solidFill>
                  <a:srgbClr val="002060"/>
                </a:solidFill>
              </a:rPr>
              <a:t>Гетьман-Павлова И.В., 2024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3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68242-139F-6195-E153-8E34F29E6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1109" y="164971"/>
            <a:ext cx="7315200" cy="2022047"/>
          </a:xfrm>
        </p:spPr>
        <p:txBody>
          <a:bodyPr anchor="b">
            <a:normAutofit fontScale="90000"/>
          </a:bodyPr>
          <a:lstStyle/>
          <a:p>
            <a:pPr algn="l">
              <a:lnSpc>
                <a:spcPct val="100000"/>
              </a:lnSpc>
            </a:pPr>
            <a:br>
              <a:rPr lang="ru-RU" sz="2000" b="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br>
              <a:rPr lang="ru-RU" sz="2000" dirty="0"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0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Впервые в научный оборот России термин "международное частное право" ввел будущий профессор Казанского университета Николай Павлович Иванов (1839–1903) в 1865 г., защитив диссертацию </a:t>
            </a:r>
            <a:r>
              <a:rPr lang="ru-RU" sz="2000" b="1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pro</a:t>
            </a:r>
            <a:r>
              <a:rPr lang="ru-RU" sz="20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venia</a:t>
            </a:r>
            <a:r>
              <a:rPr lang="ru-RU" sz="20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legendi</a:t>
            </a:r>
            <a:r>
              <a:rPr lang="ru-RU" sz="20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 "Основания частной международной юрисдикции» - общая точка зрения, высказываемая в доктрине</a:t>
            </a:r>
            <a:b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sz="2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51D4D0-3EDD-82C6-BD21-41B5CE98F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377" y="2187018"/>
            <a:ext cx="7220931" cy="4506011"/>
          </a:xfrm>
        </p:spPr>
        <p:txBody>
          <a:bodyPr>
            <a:normAutofit fontScale="77500" lnSpcReduction="20000"/>
          </a:bodyPr>
          <a:lstStyle/>
          <a:p>
            <a:pPr marL="342900" marR="42545" lvl="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«Н.П. Иванов был первым ученым в России, употребившим сам термин «международное частное пра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во»».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Абдуллин А.И. 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Очерки истории науки международного частного права в России (проблема понимания природы международного частного права в трудах отечественных правоведов </a:t>
            </a:r>
            <a:r>
              <a:rPr lang="en-US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-нач. </a:t>
            </a:r>
            <a:r>
              <a:rPr lang="en-US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вв.). Казань: Казанский государственный университет, 2004. С. 16.</a:t>
            </a:r>
            <a:endParaRPr lang="ru-RU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67310" lvl="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«… именно ему </a:t>
            </a:r>
            <a:r>
              <a:rPr lang="en-US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Н.П. Иванову</a:t>
            </a:r>
            <a:r>
              <a:rPr lang="en-US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принадлежит заслуга введения в оборот российской науки права термина «международное частное право»». </a:t>
            </a:r>
            <a: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Мережко А.А.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Наука международного частного права: история и современность. Киев: Таксон, 2006. С. 157.</a:t>
            </a:r>
            <a:endParaRPr lang="ru-RU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1800" dirty="0">
                <a:effectLst/>
                <a:latin typeface="Century Gothic" panose="020B0502020202020204" pitchFamily="34" charset="0"/>
                <a:ea typeface="ArialMT"/>
                <a:cs typeface="Times New Roman" panose="02020603050405020304" pitchFamily="18" charset="0"/>
              </a:rPr>
              <a:t>«Он </a:t>
            </a:r>
            <a:r>
              <a:rPr lang="en-US" sz="1800" dirty="0">
                <a:effectLst/>
                <a:latin typeface="Century Gothic" panose="020B0502020202020204" pitchFamily="34" charset="0"/>
                <a:ea typeface="ArialMT"/>
                <a:cs typeface="Times New Roman" panose="02020603050405020304" pitchFamily="18" charset="0"/>
              </a:rPr>
              <a:t>[</a:t>
            </a:r>
            <a:r>
              <a:rPr lang="ru-RU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Н.П. Иванов</a:t>
            </a:r>
            <a:r>
              <a:rPr lang="en-U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ru-RU" sz="1800" dirty="0">
                <a:effectLst/>
                <a:latin typeface="Century Gothic" panose="020B0502020202020204" pitchFamily="34" charset="0"/>
                <a:ea typeface="ArialMT"/>
                <a:cs typeface="Times New Roman" panose="02020603050405020304" pitchFamily="18" charset="0"/>
              </a:rPr>
              <a:t>первым ввел термин «международное частное право» в российский научный оборот».</a:t>
            </a:r>
            <a:r>
              <a:rPr lang="ru-RU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Дмитриева Г.К.</a:t>
            </a:r>
            <a:r>
              <a:rPr lang="ru-RU" sz="1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effectLst/>
                <a:latin typeface="Century Gothic" panose="020B0502020202020204" pitchFamily="34" charset="0"/>
                <a:ea typeface="ArialMT"/>
                <a:cs typeface="Times New Roman" panose="02020603050405020304" pitchFamily="18" charset="0"/>
              </a:rPr>
              <a:t>История науки международного частного права // Вестник университета имени О.Е. Кутафина. 2015. № 2. С. 33.</a:t>
            </a:r>
            <a:endParaRPr lang="ru-RU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630555" algn="l"/>
              </a:tabLst>
            </a:pPr>
            <a:r>
              <a:rPr lang="ru-RU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«Н.П. Иванов … навсегда останется автором, которому принадлежит первенство введения в научный оборот категории «международное частное право». </a:t>
            </a:r>
            <a:r>
              <a:rPr lang="ru-RU" sz="18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Кривенький</a:t>
            </a:r>
            <a: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А.И. 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доктрине международного частного права Н.П. Иванова // </a:t>
            </a:r>
            <a:r>
              <a:rPr lang="ru-RU" sz="1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Вестник МГПУ «Юридические науки»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2019. № 3 (35)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С. 58. </a:t>
            </a:r>
            <a:endParaRPr lang="ru-RU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30A540-4F08-A05A-1ACF-89CA9FA545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85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B449D4-3C48-944A-5653-F71469B92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1284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«Однако считать безусловным мнение о том, что именно Н.П. Иванов впервые ввел в научный оборот сам термин "международное частное право", не представляется возможным». </a:t>
            </a:r>
            <a:br>
              <a:rPr lang="ru-RU" sz="18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Комнатная Ю.А.</a:t>
            </a:r>
            <a:r>
              <a:rPr lang="ru-RU" sz="18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вопросу о введении в научный оборот термина "международное частное право" в отечественной дореволюционной правовой доктрине // Международное публичное и частное право. 2012. № 4 (67). С. 14-16.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EE1F38-BB91-57AD-AF11-CBDEDCDBE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1" y="1875934"/>
            <a:ext cx="11858919" cy="4713401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lnSpc>
                <a:spcPct val="15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Бахин С.В.</a:t>
            </a:r>
            <a:r>
              <a:rPr lang="ru-RU" sz="19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вопросу об истоках изучения международного частного права в России // Журнал российского права. 2022. N 4. С. 56—66. </a:t>
            </a: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«В 1850 г. в Петербургском университете были защищены две магистерские диссертации, относящиеся к МЧП. Одна из них принадлежала </a:t>
            </a:r>
            <a:r>
              <a:rPr lang="ru-RU" sz="19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Фаддею Бобровскому (1829–1894) и называлась "О действии законов гражданских и уголовных одного государства в другом"…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Недавно текст магистерской диссертации Ф. Бобровского удалось отыскать … Изучение рукописи … позволяет скорректировать датировку введения в оборот в России термина "международное частное право"… в 1850 г. в диссертации Ф. Бобровский писал: "Все международное право, на основании предмета своего, должно быть разделено на международное публичное право (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Droit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и </a:t>
            </a:r>
            <a:r>
              <a:rPr lang="ru-RU" sz="19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международное частное право 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Droit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prive</a:t>
            </a:r>
            <a:r>
              <a:rPr lang="ru-RU" sz="1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)"… </a:t>
            </a:r>
            <a:r>
              <a:rPr lang="ru-RU" sz="19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первое упоминание термина "международное частное право" в России теперь следует датировать 1850 годом». </a:t>
            </a: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«… содержание работы Ф. Бобровского, поскольку она не была опубликована, а существовала только в виде рукописи, могло быть известно весьма узкому кругу лиц. Однако ее публичная защита предполагала, что термин "международное частное право" известен и понятен тем, кто присутствовал на защите. Следовательно, мы можем предположить, что он был уже в ходу и известен специалистам в России». </a:t>
            </a: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«Вопрос лишь в том, </a:t>
            </a:r>
            <a:r>
              <a:rPr lang="ru-RU" sz="1900" b="1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кто первым ввел в научный оборот в России (т.е. использовал в доступной широкому кругу читателей печатной работе) термин "международное частное право</a:t>
            </a:r>
            <a:r>
              <a:rPr lang="ru-RU" sz="1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". Очевидно, что работы Бобровского и Благовещенского в данном случае не в счет. Хотя эти исследователи и опередили Н.П. Иванова на 15 лет, их рукописные магистерские диссертации не были доступны широкому кругу читателей».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56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DA4391-4755-0084-CF8B-36C7C087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128689"/>
          </a:xfrm>
        </p:spPr>
        <p:txBody>
          <a:bodyPr anchor="b">
            <a:normAutofit fontScale="90000"/>
          </a:bodyPr>
          <a:lstStyle/>
          <a:p>
            <a:r>
              <a:rPr lang="ru-RU" sz="4200" b="1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Николай Спиридонович де Галет как автор</a:t>
            </a:r>
            <a:r>
              <a:rPr lang="ru-RU" sz="4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200" b="1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термина "право международное частное"</a:t>
            </a:r>
            <a:endParaRPr lang="ru-RU" sz="42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0D614-0F30-C6BD-3C40-AB78ED0CC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96" y="1442301"/>
            <a:ext cx="7258639" cy="5177159"/>
          </a:xfrm>
        </p:spPr>
        <p:txBody>
          <a:bodyPr anchor="t">
            <a:noAutofit/>
          </a:bodyPr>
          <a:lstStyle/>
          <a:p>
            <a:pPr marL="36000">
              <a:lnSpc>
                <a:spcPct val="100000"/>
              </a:lnSpc>
              <a:spcBef>
                <a:spcPts val="600"/>
              </a:spcBef>
              <a:tabLst>
                <a:tab pos="630555" algn="l"/>
              </a:tabLst>
            </a:pP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"Во всех случаях судопроизводства он </a:t>
            </a:r>
            <a:r>
              <a:rPr lang="en-US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иностранный подданный</a:t>
            </a:r>
            <a:r>
              <a:rPr lang="en-US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подчиняется тому закону, которому он подлежит по соображению юристов, или сложным законам, к которым принадлежит его дело. Закон этот называется </a:t>
            </a:r>
            <a:r>
              <a:rPr lang="ru-RU" sz="13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международное частное</a:t>
            </a: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Вследствие этого закона ни одно государство не имеет права на собственность даже своего подданного, если она вне этого государства, иначе это было бы вмешательство в ущерб права международного"</a:t>
            </a:r>
            <a:r>
              <a:rPr lang="en-US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Галет Н.С. </a:t>
            </a:r>
            <a:r>
              <a:rPr lang="ru-RU" sz="13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Международное право / </a:t>
            </a:r>
            <a:r>
              <a:rPr lang="ru-RU" sz="1300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Излож</a:t>
            </a:r>
            <a:r>
              <a:rPr lang="ru-RU" sz="13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де Галет. СПб., 1860. С. 48-49.</a:t>
            </a:r>
            <a:endParaRPr lang="ru-RU" sz="13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marR="67310">
              <a:lnSpc>
                <a:spcPct val="100000"/>
              </a:lnSpc>
              <a:spcBef>
                <a:spcPts val="600"/>
              </a:spcBef>
              <a:buSzPts val="1400"/>
              <a:tabLst>
                <a:tab pos="630555" algn="l"/>
              </a:tabLst>
            </a:pP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«… именно </a:t>
            </a:r>
            <a:r>
              <a:rPr lang="ru-RU" sz="13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Н.С. Де Галет, а не Н.П. Иванов, впервые в отечественной юриспруденции употребил термин "международное частное право</a:t>
            </a:r>
            <a:r>
              <a:rPr lang="ru-RU" sz="13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применительно к урегулированию частных отношений, осложненных иностранным элементом… заслугой первого является непосредственно введение в научный оборот термина "международное частное право" и первое предложение его систематики». </a:t>
            </a:r>
            <a:r>
              <a:rPr lang="ru-RU" sz="1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Комнатная Ю.А.</a:t>
            </a:r>
            <a:r>
              <a:rPr lang="ru-RU" sz="13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вопросу о введении в научный оборот термина "международное частное право" в отечественной дореволюционной правовой доктрине // Международное публичное и частное право. 2012. № 4 (67). С. 14-16.</a:t>
            </a:r>
            <a:endParaRPr lang="ru-RU" sz="13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>
              <a:lnSpc>
                <a:spcPct val="100000"/>
              </a:lnSpc>
              <a:spcBef>
                <a:spcPts val="600"/>
              </a:spcBef>
            </a:pPr>
            <a:r>
              <a:rPr lang="ru-RU" sz="1300" kern="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«За пять лет до выхода в свет работы Н.П. Иванова, «</a:t>
            </a:r>
            <a:r>
              <a:rPr lang="ru-RU" sz="1300" b="1" i="1" kern="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в 1860 г., термин "право международное частное" применительно к трансграничным отношениям частного характера был использован Николаем Спиридоновичем де </a:t>
            </a:r>
            <a:r>
              <a:rPr lang="ru-RU" sz="1300" b="1" i="1" kern="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Галетом</a:t>
            </a:r>
            <a:r>
              <a:rPr lang="ru-RU" sz="1300" kern="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в выпущенной им в Санкт-Петербурге книге "Международное право"»… на страницах книги де Галета впервые появилось новое для России словосочетание "частное международное право". </a:t>
            </a:r>
            <a:r>
              <a:rPr lang="ru-RU" sz="13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Calibri" panose="020F0502020204030204" pitchFamily="34" charset="0"/>
              </a:rPr>
              <a:t>Бахин С.В.</a:t>
            </a:r>
            <a:r>
              <a:rPr lang="ru-RU" sz="1300" i="1" kern="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К вопросу об истоках изучения международного частного права в России // Журнал российского права. 2022. N 4. С. 56—66. </a:t>
            </a:r>
            <a:endParaRPr lang="ru-RU" sz="1300" dirty="0">
              <a:latin typeface="Century Gothic" panose="020B0502020202020204" pitchFamily="34" charset="0"/>
            </a:endParaRPr>
          </a:p>
        </p:txBody>
      </p:sp>
      <p:pic>
        <p:nvPicPr>
          <p:cNvPr id="4" name="Picture 4" descr="Книга. Международное право. Изложил Де Галет. Типография Эдуарда Праца.">
            <a:extLst>
              <a:ext uri="{FF2B5EF4-FFF2-40B4-BE49-F238E27FC236}">
                <a16:creationId xmlns:a16="http://schemas.microsoft.com/office/drawing/2014/main" id="{3CCEC5B3-FDB2-9B54-60E3-46B846B514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8" r="16257" b="2"/>
          <a:stretch/>
        </p:blipFill>
        <p:spPr bwMode="auto">
          <a:xfrm>
            <a:off x="7675658" y="2014148"/>
            <a:ext cx="3941064" cy="417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43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E06C0-A9A7-7E1C-AF98-64A57740C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111" y="365125"/>
            <a:ext cx="6285687" cy="1952744"/>
          </a:xfrm>
        </p:spPr>
        <p:txBody>
          <a:bodyPr>
            <a:normAutofit/>
          </a:bodyPr>
          <a:lstStyle/>
          <a:p>
            <a:r>
              <a:rPr lang="ru-RU" b="1" dirty="0"/>
              <a:t>Василий Иванович </a:t>
            </a:r>
            <a:r>
              <a:rPr lang="ru-RU" b="1" dirty="0" err="1"/>
              <a:t>Пероговский</a:t>
            </a:r>
            <a:r>
              <a:rPr lang="ru-RU" b="1" dirty="0"/>
              <a:t> - первооткрыватель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О началах международного права относительно иностранцев у народов древнего мира">
            <a:extLst>
              <a:ext uri="{FF2B5EF4-FFF2-40B4-BE49-F238E27FC236}">
                <a16:creationId xmlns:a16="http://schemas.microsoft.com/office/drawing/2014/main" id="{9F54E49B-1AA4-FBEE-A837-CE0D4E78C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6272" y="983767"/>
            <a:ext cx="3164927" cy="506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5B4AABC-EC6B-1FF7-CD8C-9BD56CD37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489" y="2497257"/>
            <a:ext cx="7805393" cy="424290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5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«Новые данные»: </a:t>
            </a:r>
            <a:r>
              <a:rPr lang="ru-RU" sz="1500" b="1" dirty="0"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1859 г. 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Киеве в Университетской типографии была опубликована работа</a:t>
            </a:r>
            <a:r>
              <a:rPr lang="ru-RU" sz="15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Пероговского</a:t>
            </a:r>
            <a:r>
              <a:rPr lang="ru-RU" sz="15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В.И. «О началах международного права относительно иностранцев у народов древнего мира»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Василий Игнатьевич </a:t>
            </a:r>
            <a:r>
              <a:rPr lang="ru-RU" sz="15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Пероговский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(1824–1881) – закончил юридический факультет Университета Святого Владимира (Киев),</a:t>
            </a:r>
            <a:r>
              <a:rPr lang="ru-RU" sz="15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был судебным следователем и мировым судьей. Собрав в архивах Волынской губернии много ценного материала, написал ряд статей по археологии, истории и этнографии Волыни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Первое употребление термина «частное международное право» в опубликованной печатной работе</a:t>
            </a:r>
            <a:r>
              <a:rPr lang="ru-RU" sz="15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анализируя воззрения известного французского юриста Пасторе К.Э. (</a:t>
            </a:r>
            <a:r>
              <a:rPr lang="en-US" sz="15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Pastoret</a:t>
            </a:r>
            <a:r>
              <a:rPr lang="en-US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C.E.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В. </a:t>
            </a:r>
            <a:r>
              <a:rPr lang="ru-RU" sz="15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Пероговский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переводит на русский язык французский термин </a:t>
            </a:r>
            <a:r>
              <a:rPr lang="ru-RU" sz="15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«частное международное право» 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«Некоторые писатели </a:t>
            </a:r>
            <a:r>
              <a:rPr lang="en-US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5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Pastoret</a:t>
            </a:r>
            <a:r>
              <a:rPr lang="en-US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C.E.]</a:t>
            </a:r>
            <a:r>
              <a:rPr lang="en-US" sz="15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ru-RU" sz="15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ошибочно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думают, что Еврейское частное международное  право было одно из самых враждебных иностранцам» (С. 14)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SzPts val="1400"/>
              <a:buNone/>
              <a:tabLst>
                <a:tab pos="630555" algn="l"/>
              </a:tabLst>
            </a:pPr>
            <a:r>
              <a:rPr lang="ru-RU" sz="15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</a:t>
            </a:r>
            <a:r>
              <a:rPr lang="ru-RU" sz="1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5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введения в России термина "международное частное право" принадлежит В.И. </a:t>
            </a:r>
            <a:r>
              <a:rPr lang="ru-RU" sz="1500" b="1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Пероговскому</a:t>
            </a:r>
            <a:r>
              <a:rPr lang="ru-RU" sz="15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 1859 г. опубликовавшему работу «О началах международного права относительно иностранцев у народов древнего мира»</a:t>
            </a:r>
            <a:endParaRPr lang="ru-RU" sz="15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517695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1229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Wingdings</vt:lpstr>
      <vt:lpstr>Тема Office</vt:lpstr>
      <vt:lpstr>Термин «международное частное право»: приоритет введения в российский научный оборот доклад на Научной конференции к 15-летию журнала "Право. Журнал Высшей школы экономики" "Правовая наука: история и современность" (факультет права НИУ ВШЭ, Москва, Россия, 27 октября 2023 г.)</vt:lpstr>
      <vt:lpstr>                                               Впервые в научный оборот России термин "международное частное право" ввел будущий профессор Казанского университета Николай Павлович Иванов (1839–1903) в 1865 г., защитив диссертацию pro venia legendi "Основания частной международной юрисдикции» - общая точка зрения, высказываемая в доктрине </vt:lpstr>
      <vt:lpstr>   «Однако считать безусловным мнение о том, что именно Н.П. Иванов впервые ввел в научный оборот сам термин "международное частное право", не представляется возможным».  Комнатная Ю.А. К вопросу о введении в научный оборот термина "международное частное право" в отечественной дореволюционной правовой доктрине // Международное публичное и частное право. 2012. № 4 (67). С. 14-16. </vt:lpstr>
      <vt:lpstr>Николай Спиридонович де Галет как автор термина "право международное частное"</vt:lpstr>
      <vt:lpstr>Василий Иванович Пероговский - первооткрыватель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впервые в научный оборот России термин "международное частное право" ввел будущий профессор Казанского университета Николай Павлович Иванов (1839–1903) в 1865 г., защитив диссертацию pro venia legendi "Основания частной международной юрисдикции": </dc:title>
  <dc:creator>Irina Getman-Pavlova</dc:creator>
  <cp:lastModifiedBy>Irina Getman-Pavlova</cp:lastModifiedBy>
  <cp:revision>3</cp:revision>
  <dcterms:created xsi:type="dcterms:W3CDTF">2023-10-26T17:28:14Z</dcterms:created>
  <dcterms:modified xsi:type="dcterms:W3CDTF">2024-04-01T20:15:21Z</dcterms:modified>
</cp:coreProperties>
</file>