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803" r:id="rId2"/>
    <p:sldId id="804" r:id="rId3"/>
    <p:sldId id="806" r:id="rId4"/>
    <p:sldId id="260" r:id="rId5"/>
    <p:sldId id="257" r:id="rId6"/>
    <p:sldId id="807" r:id="rId7"/>
    <p:sldId id="808" r:id="rId8"/>
    <p:sldId id="577" r:id="rId9"/>
    <p:sldId id="741" r:id="rId10"/>
    <p:sldId id="739" r:id="rId11"/>
    <p:sldId id="740" r:id="rId12"/>
    <p:sldId id="622" r:id="rId13"/>
    <p:sldId id="737" r:id="rId14"/>
    <p:sldId id="686" r:id="rId15"/>
    <p:sldId id="745" r:id="rId16"/>
    <p:sldId id="799" r:id="rId17"/>
    <p:sldId id="800" r:id="rId18"/>
    <p:sldId id="625" r:id="rId19"/>
    <p:sldId id="743" r:id="rId20"/>
    <p:sldId id="26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Ирина Павлова" initials="ИП" lastIdx="1" clrIdx="0">
    <p:extLst>
      <p:ext uri="{19B8F6BF-5375-455C-9EA6-DF929625EA0E}">
        <p15:presenceInfo xmlns:p15="http://schemas.microsoft.com/office/powerpoint/2012/main" userId="149ed4efeb2ac0b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82" y="19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25T14:37:05.619" idx="1">
    <p:pos x="7001" y="2936"/>
    <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3080C850-3E79-4E71-B285-E0B11789C0DB}" type="datetimeFigureOut">
              <a:rPr lang="ru-RU" smtClean="0"/>
              <a:t>25.11.2020</a:t>
            </a:fld>
            <a:endParaRPr lang="ru-RU"/>
          </a:p>
        </p:txBody>
      </p:sp>
      <p:sp>
        <p:nvSpPr>
          <p:cNvPr id="5" name="Footer Placeholder 4"/>
          <p:cNvSpPr>
            <a:spLocks noGrp="1"/>
          </p:cNvSpPr>
          <p:nvPr>
            <p:ph type="ftr" sz="quarter" idx="11"/>
          </p:nvPr>
        </p:nvSpPr>
        <p:spPr>
          <a:xfrm>
            <a:off x="3962399" y="5870575"/>
            <a:ext cx="4893958" cy="377825"/>
          </a:xfrm>
        </p:spPr>
        <p:txBody>
          <a:bodyPr/>
          <a:lstStyle/>
          <a:p>
            <a:endParaRPr lang="ru-RU"/>
          </a:p>
        </p:txBody>
      </p:sp>
      <p:sp>
        <p:nvSpPr>
          <p:cNvPr id="6" name="Slide Number Placeholder 5"/>
          <p:cNvSpPr>
            <a:spLocks noGrp="1"/>
          </p:cNvSpPr>
          <p:nvPr>
            <p:ph type="sldNum" sz="quarter" idx="12"/>
          </p:nvPr>
        </p:nvSpPr>
        <p:spPr>
          <a:xfrm>
            <a:off x="10608958" y="5870575"/>
            <a:ext cx="551167" cy="377825"/>
          </a:xfrm>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303955288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080C850-3E79-4E71-B285-E0B11789C0DB}" type="datetimeFigureOut">
              <a:rPr lang="ru-RU" smtClean="0"/>
              <a:t>25.11.2020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1041336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080C850-3E79-4E71-B285-E0B11789C0DB}"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36048327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080C850-3E79-4E71-B285-E0B11789C0DB}"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801942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080C850-3E79-4E71-B285-E0B11789C0DB}"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38945915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080C850-3E79-4E71-B285-E0B11789C0DB}"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1548567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080C850-3E79-4E71-B285-E0B11789C0DB}"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1400952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080C850-3E79-4E71-B285-E0B11789C0DB}"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13F06F-239C-47C6-8AD9-1C5EDD676EEB}" type="slidenum">
              <a:rPr lang="ru-RU" smtClean="0"/>
              <a:t>‹#›</a:t>
            </a:fld>
            <a:endParaRPr lang="ru-RU"/>
          </a:p>
        </p:txBody>
      </p:sp>
      <p:sp>
        <p:nvSpPr>
          <p:cNvPr id="8" name="Title 1"/>
          <p:cNvSpPr>
            <a:spLocks noGrp="1"/>
          </p:cNvSpPr>
          <p:nvPr>
            <p:ph type="title"/>
          </p:nvPr>
        </p:nvSpPr>
        <p:spPr>
          <a:xfrm>
            <a:off x="685801" y="609600"/>
            <a:ext cx="10131425" cy="1456267"/>
          </a:xfrm>
        </p:spPr>
        <p:txBody>
          <a:bodyPr/>
          <a:lstStyle/>
          <a:p>
            <a:r>
              <a:rPr lang="ru-RU"/>
              <a:t>Образец заголовка</a:t>
            </a:r>
            <a:endParaRPr lang="en-US" dirty="0"/>
          </a:p>
        </p:txBody>
      </p:sp>
    </p:spTree>
    <p:extLst>
      <p:ext uri="{BB962C8B-B14F-4D97-AF65-F5344CB8AC3E}">
        <p14:creationId xmlns:p14="http://schemas.microsoft.com/office/powerpoint/2010/main" val="4020750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080C850-3E79-4E71-B285-E0B11789C0DB}"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20066683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11" name="Прямоугольник"/>
          <p:cNvSpPr/>
          <p:nvPr/>
        </p:nvSpPr>
        <p:spPr>
          <a:xfrm>
            <a:off x="3807999" y="-95053"/>
            <a:ext cx="8551200" cy="7048105"/>
          </a:xfrm>
          <a:prstGeom prst="rect">
            <a:avLst/>
          </a:prstGeom>
          <a:solidFill>
            <a:srgbClr val="FFFFFF"/>
          </a:solidFill>
          <a:ln w="12700">
            <a:miter lim="400000"/>
          </a:ln>
        </p:spPr>
        <p:txBody>
          <a:bodyPr lIns="35719" tIns="35719" rIns="35719" bIns="35719" anchor="ctr"/>
          <a:lstStyle/>
          <a:p>
            <a:pPr>
              <a:defRPr sz="2400">
                <a:solidFill>
                  <a:srgbClr val="FFFFFF"/>
                </a:solidFill>
              </a:defRPr>
            </a:pPr>
            <a:endParaRPr sz="1687"/>
          </a:p>
        </p:txBody>
      </p:sp>
      <p:sp>
        <p:nvSpPr>
          <p:cNvPr id="1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242335919"/>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46"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598290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nchor="t"/>
          <a:lstStyle/>
          <a:p>
            <a:r>
              <a:rPr lang="ru-RU" dirty="0"/>
              <a:t>Образец заголовка</a:t>
            </a:r>
            <a:endParaRPr lang="en-US" dirty="0"/>
          </a:p>
        </p:txBody>
      </p:sp>
      <p:sp>
        <p:nvSpPr>
          <p:cNvPr id="3" name="Content Placeholder 2"/>
          <p:cNvSpPr>
            <a:spLocks noGrp="1"/>
          </p:cNvSpPr>
          <p:nvPr>
            <p:ph idx="1"/>
          </p:nvPr>
        </p:nvSpPr>
        <p:spPr/>
        <p:txBody>
          <a:bodyPr anchor="t"/>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endParaRPr lang="en-US" dirty="0"/>
          </a:p>
        </p:txBody>
      </p:sp>
      <p:sp>
        <p:nvSpPr>
          <p:cNvPr id="4" name="Date Placeholder 3"/>
          <p:cNvSpPr>
            <a:spLocks noGrp="1"/>
          </p:cNvSpPr>
          <p:nvPr>
            <p:ph type="dt" sz="half" idx="10"/>
          </p:nvPr>
        </p:nvSpPr>
        <p:spPr/>
        <p:txBody>
          <a:bodyPr/>
          <a:lstStyle/>
          <a:p>
            <a:fld id="{3080C850-3E79-4E71-B285-E0B11789C0DB}"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400069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ru-RU"/>
              <a:t>Образец заголовка</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080C850-3E79-4E71-B285-E0B11789C0DB}"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2736325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080C850-3E79-4E71-B285-E0B11789C0DB}" type="datetimeFigureOut">
              <a:rPr lang="ru-RU" smtClean="0"/>
              <a:t>25.11.2020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82703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080C850-3E79-4E71-B285-E0B11789C0DB}" type="datetimeFigureOut">
              <a:rPr lang="ru-RU" smtClean="0"/>
              <a:t>25.11.2020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3531056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3080C850-3E79-4E71-B285-E0B11789C0DB}" type="datetimeFigureOut">
              <a:rPr lang="ru-RU" smtClean="0"/>
              <a:t>25.11.2020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4153650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3080C850-3E79-4E71-B285-E0B11789C0DB}" type="datetimeFigureOut">
              <a:rPr lang="ru-RU" smtClean="0"/>
              <a:t>25.11.2020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2027052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080C850-3E79-4E71-B285-E0B11789C0DB}" type="datetimeFigureOut">
              <a:rPr lang="ru-RU" smtClean="0"/>
              <a:t>25.11.2020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3002954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080C850-3E79-4E71-B285-E0B11789C0DB}" type="datetimeFigureOut">
              <a:rPr lang="ru-RU" smtClean="0"/>
              <a:t>25.11.2020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13F06F-239C-47C6-8AD9-1C5EDD676EEB}" type="slidenum">
              <a:rPr lang="ru-RU" smtClean="0"/>
              <a:t>‹#›</a:t>
            </a:fld>
            <a:endParaRPr lang="ru-RU"/>
          </a:p>
        </p:txBody>
      </p:sp>
    </p:spTree>
    <p:extLst>
      <p:ext uri="{BB962C8B-B14F-4D97-AF65-F5344CB8AC3E}">
        <p14:creationId xmlns:p14="http://schemas.microsoft.com/office/powerpoint/2010/main" val="105158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080C850-3E79-4E71-B285-E0B11789C0DB}" type="datetimeFigureOut">
              <a:rPr lang="ru-RU" smtClean="0"/>
              <a:t>25.11.2020</a:t>
            </a:fld>
            <a:endParaRPr lang="ru-RU"/>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413F06F-239C-47C6-8AD9-1C5EDD676EEB}" type="slidenum">
              <a:rPr lang="ru-RU" smtClean="0"/>
              <a:t>‹#›</a:t>
            </a:fld>
            <a:endParaRPr lang="ru-RU"/>
          </a:p>
        </p:txBody>
      </p:sp>
    </p:spTree>
    <p:extLst>
      <p:ext uri="{BB962C8B-B14F-4D97-AF65-F5344CB8AC3E}">
        <p14:creationId xmlns:p14="http://schemas.microsoft.com/office/powerpoint/2010/main" val="3673044098"/>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 id="2147483786" r:id="rId18"/>
    <p:sldLayoutId id="2147483787" r:id="rId19"/>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Линия"/>
          <p:cNvSpPr/>
          <p:nvPr/>
        </p:nvSpPr>
        <p:spPr>
          <a:xfrm flipV="1">
            <a:off x="5185171" y="802083"/>
            <a:ext cx="1" cy="1388675"/>
          </a:xfrm>
          <a:prstGeom prst="line">
            <a:avLst/>
          </a:prstGeom>
          <a:ln w="12700">
            <a:solidFill>
              <a:srgbClr val="FFFFFF"/>
            </a:solidFill>
            <a:miter lim="400000"/>
          </a:ln>
        </p:spPr>
        <p:txBody>
          <a:bodyPr lIns="35719" tIns="35719" rIns="35719" bIns="35719" anchor="ctr"/>
          <a:lstStyle/>
          <a:p>
            <a:pPr>
              <a:defRPr sz="2400"/>
            </a:pPr>
            <a:endParaRPr sz="1687"/>
          </a:p>
        </p:txBody>
      </p:sp>
      <p:sp>
        <p:nvSpPr>
          <p:cNvPr id="117" name="Очень крутой…"/>
          <p:cNvSpPr txBox="1"/>
          <p:nvPr/>
        </p:nvSpPr>
        <p:spPr>
          <a:xfrm>
            <a:off x="5176242" y="1967332"/>
            <a:ext cx="4721713" cy="2078046"/>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b"/>
          <a:lstStyle/>
          <a:p>
            <a:pPr algn="l">
              <a:defRPr sz="5000" b="1" cap="all">
                <a:solidFill>
                  <a:srgbClr val="253957"/>
                </a:solidFill>
                <a:latin typeface="+mn-lt"/>
                <a:ea typeface="+mn-ea"/>
                <a:cs typeface="+mn-cs"/>
                <a:sym typeface="Arial Narrow"/>
              </a:defRPr>
            </a:pPr>
            <a:r>
              <a:rPr lang="ru-RU" sz="2800" dirty="0">
                <a:latin typeface="Arial Narrow" charset="0"/>
                <a:ea typeface="Arial Narrow" charset="0"/>
                <a:cs typeface="Arial Narrow" charset="0"/>
              </a:rPr>
              <a:t>Кодификация международного частного права в странах Латинской Америки</a:t>
            </a:r>
            <a:endParaRPr sz="2800" dirty="0">
              <a:latin typeface="Arial Narrow" charset="0"/>
              <a:ea typeface="Arial Narrow" charset="0"/>
              <a:cs typeface="Arial Narrow" charset="0"/>
            </a:endParaRPr>
          </a:p>
        </p:txBody>
      </p:sp>
      <p:sp>
        <p:nvSpPr>
          <p:cNvPr id="118" name="Очень крутой подзаголовок презентации"/>
          <p:cNvSpPr txBox="1"/>
          <p:nvPr/>
        </p:nvSpPr>
        <p:spPr>
          <a:xfrm>
            <a:off x="5176242" y="4464782"/>
            <a:ext cx="4721712" cy="586621"/>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lstStyle>
            <a:lvl1pPr algn="l">
              <a:defRPr sz="3000">
                <a:solidFill>
                  <a:srgbClr val="253957"/>
                </a:solidFill>
                <a:latin typeface="+mn-lt"/>
                <a:ea typeface="+mn-ea"/>
                <a:cs typeface="+mn-cs"/>
                <a:sym typeface="Arial Narrow"/>
              </a:defRPr>
            </a:lvl1pPr>
          </a:lstStyle>
          <a:p>
            <a:r>
              <a:rPr lang="en-US" sz="2109" dirty="0">
                <a:latin typeface="Arial Narrow" charset="0"/>
                <a:ea typeface="Arial Narrow" charset="0"/>
                <a:cs typeface="Arial Narrow" charset="0"/>
              </a:rPr>
              <a:t>© </a:t>
            </a:r>
            <a:r>
              <a:rPr lang="ru-RU" sz="2109" dirty="0" err="1">
                <a:latin typeface="Arial Narrow" charset="0"/>
                <a:ea typeface="Arial Narrow" charset="0"/>
                <a:cs typeface="Arial Narrow" charset="0"/>
              </a:rPr>
              <a:t>Гетьман</a:t>
            </a:r>
            <a:r>
              <a:rPr lang="ru-RU" sz="2109" dirty="0">
                <a:latin typeface="Arial Narrow" charset="0"/>
                <a:ea typeface="Arial Narrow" charset="0"/>
                <a:cs typeface="Arial Narrow" charset="0"/>
              </a:rPr>
              <a:t>-Павлова И.В.</a:t>
            </a:r>
            <a:endParaRPr sz="2109" dirty="0">
              <a:latin typeface="Arial Narrow" charset="0"/>
              <a:ea typeface="Arial Narrow" charset="0"/>
              <a:cs typeface="Arial Narrow" charset="0"/>
            </a:endParaRPr>
          </a:p>
        </p:txBody>
      </p:sp>
      <p:sp>
        <p:nvSpPr>
          <p:cNvPr id="119" name="Название подразделения,  лаборатории, факультета и т.д."/>
          <p:cNvSpPr txBox="1"/>
          <p:nvPr/>
        </p:nvSpPr>
        <p:spPr>
          <a:xfrm>
            <a:off x="5176243" y="598442"/>
            <a:ext cx="4721711" cy="1045864"/>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p>
            <a:pPr algn="l">
              <a:defRPr sz="3000">
                <a:solidFill>
                  <a:srgbClr val="253957"/>
                </a:solidFill>
                <a:latin typeface="+mn-lt"/>
                <a:ea typeface="+mn-ea"/>
                <a:cs typeface="+mn-cs"/>
                <a:sym typeface="Arial Narrow"/>
              </a:defRPr>
            </a:pPr>
            <a:r>
              <a:rPr lang="ru-RU" sz="2109" dirty="0">
                <a:latin typeface="Arial Narrow" charset="0"/>
                <a:ea typeface="Arial Narrow" charset="0"/>
                <a:cs typeface="Arial Narrow" charset="0"/>
              </a:rPr>
              <a:t>Факультет права НИУ ВШЭ</a:t>
            </a:r>
          </a:p>
          <a:p>
            <a:pPr algn="l">
              <a:defRPr sz="3000">
                <a:solidFill>
                  <a:srgbClr val="253957"/>
                </a:solidFill>
                <a:latin typeface="+mn-lt"/>
                <a:ea typeface="+mn-ea"/>
                <a:cs typeface="+mn-cs"/>
                <a:sym typeface="Arial Narrow"/>
              </a:defRPr>
            </a:pPr>
            <a:r>
              <a:rPr lang="ru-RU" sz="2000" dirty="0">
                <a:latin typeface="Arial Narrow" charset="0"/>
                <a:ea typeface="Arial Narrow" charset="0"/>
                <a:cs typeface="Arial Narrow" charset="0"/>
              </a:rPr>
              <a:t>департамент правового регулирования бизнеса</a:t>
            </a:r>
            <a:endParaRPr sz="2000" dirty="0">
              <a:latin typeface="Arial Narrow" charset="0"/>
              <a:ea typeface="Arial Narrow" charset="0"/>
              <a:cs typeface="Arial Narrow" charset="0"/>
            </a:endParaRPr>
          </a:p>
        </p:txBody>
      </p:sp>
      <p:sp>
        <p:nvSpPr>
          <p:cNvPr id="120" name="Москва, 2017"/>
          <p:cNvSpPr txBox="1"/>
          <p:nvPr/>
        </p:nvSpPr>
        <p:spPr>
          <a:xfrm>
            <a:off x="5176242" y="5940327"/>
            <a:ext cx="4721712" cy="299442"/>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lgn="l" defTabSz="457200">
              <a:defRPr sz="2100">
                <a:solidFill>
                  <a:srgbClr val="253957"/>
                </a:solidFill>
                <a:latin typeface="+mn-lt"/>
                <a:ea typeface="+mn-ea"/>
                <a:cs typeface="+mn-cs"/>
                <a:sym typeface="Arial Narrow"/>
              </a:defRPr>
            </a:lvl1pPr>
          </a:lstStyle>
          <a:p>
            <a:r>
              <a:rPr sz="1477" dirty="0">
                <a:latin typeface="Arial Narrow" charset="0"/>
                <a:ea typeface="Arial Narrow" charset="0"/>
                <a:cs typeface="Arial Narrow" charset="0"/>
              </a:rPr>
              <a:t>Москва, </a:t>
            </a:r>
            <a:r>
              <a:rPr lang="ru-RU" sz="1477" dirty="0">
                <a:latin typeface="Arial Narrow" charset="0"/>
                <a:ea typeface="Arial Narrow" charset="0"/>
                <a:cs typeface="Arial Narrow" charset="0"/>
              </a:rPr>
              <a:t>2020</a:t>
            </a:r>
            <a:endParaRPr sz="1477" dirty="0">
              <a:latin typeface="Arial Narrow" charset="0"/>
              <a:ea typeface="Arial Narrow" charset="0"/>
              <a:cs typeface="Arial Narrow" charset="0"/>
            </a:endParaRPr>
          </a:p>
        </p:txBody>
      </p:sp>
      <p:pic>
        <p:nvPicPr>
          <p:cNvPr id="121" name="Изображение" descr="Изображение"/>
          <p:cNvPicPr>
            <a:picLocks noChangeAspect="1"/>
          </p:cNvPicPr>
          <p:nvPr/>
        </p:nvPicPr>
        <p:blipFill>
          <a:blip r:embed="rId2"/>
          <a:stretch>
            <a:fillRect/>
          </a:stretch>
        </p:blipFill>
        <p:spPr>
          <a:xfrm>
            <a:off x="2204835" y="665369"/>
            <a:ext cx="1368060" cy="1322774"/>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D90DB3-8009-4F6B-9CFA-C4B307D100AC}"/>
              </a:ext>
            </a:extLst>
          </p:cNvPr>
          <p:cNvSpPr>
            <a:spLocks noGrp="1"/>
          </p:cNvSpPr>
          <p:nvPr>
            <p:ph type="title"/>
          </p:nvPr>
        </p:nvSpPr>
        <p:spPr>
          <a:xfrm>
            <a:off x="685801" y="391213"/>
            <a:ext cx="10131425" cy="711724"/>
          </a:xfrm>
        </p:spPr>
        <p:txBody>
          <a:bodyPr/>
          <a:lstStyle/>
          <a:p>
            <a:r>
              <a:rPr lang="ru-RU" b="1" dirty="0">
                <a:latin typeface="Petersberg Regular"/>
              </a:rPr>
              <a:t>Расщепление статута (</a:t>
            </a:r>
            <a:r>
              <a:rPr lang="en-US" sz="3600" b="1" dirty="0">
                <a:effectLst/>
                <a:latin typeface="Petersburg-Regular"/>
                <a:ea typeface="Calibri" panose="020F0502020204030204" pitchFamily="34" charset="0"/>
              </a:rPr>
              <a:t>d</a:t>
            </a:r>
            <a:r>
              <a:rPr lang="ru-RU" sz="3600" b="1" dirty="0">
                <a:effectLst/>
                <a:latin typeface="Petersburg-Regular"/>
                <a:ea typeface="Calibri" panose="020F0502020204030204" pitchFamily="34" charset="0"/>
              </a:rPr>
              <a:t>é</a:t>
            </a:r>
            <a:r>
              <a:rPr lang="en-US" sz="3600" b="1" dirty="0">
                <a:effectLst/>
                <a:latin typeface="Petersburg-Regular"/>
                <a:ea typeface="Calibri" panose="020F0502020204030204" pitchFamily="34" charset="0"/>
              </a:rPr>
              <a:t>pe</a:t>
            </a:r>
            <a:r>
              <a:rPr lang="ru-RU" sz="3600" b="1" dirty="0">
                <a:effectLst/>
                <a:latin typeface="Petersburg-Regular"/>
                <a:ea typeface="Calibri" panose="020F0502020204030204" pitchFamily="34" charset="0"/>
              </a:rPr>
              <a:t>ç</a:t>
            </a:r>
            <a:r>
              <a:rPr lang="en-US" sz="3600" b="1" dirty="0">
                <a:effectLst/>
                <a:latin typeface="Petersburg-Regular"/>
                <a:ea typeface="Calibri" panose="020F0502020204030204" pitchFamily="34" charset="0"/>
              </a:rPr>
              <a:t>age</a:t>
            </a:r>
            <a:r>
              <a:rPr lang="ru-RU" sz="3600" b="1" dirty="0">
                <a:effectLst/>
                <a:latin typeface="Petersburg-Regular"/>
                <a:ea typeface="Times New Roman" panose="02020603050405020304" pitchFamily="18" charset="0"/>
              </a:rPr>
              <a:t>)</a:t>
            </a:r>
            <a:endParaRPr lang="ru-RU" dirty="0"/>
          </a:p>
        </p:txBody>
      </p:sp>
      <p:sp>
        <p:nvSpPr>
          <p:cNvPr id="3" name="Объект 2">
            <a:extLst>
              <a:ext uri="{FF2B5EF4-FFF2-40B4-BE49-F238E27FC236}">
                <a16:creationId xmlns:a16="http://schemas.microsoft.com/office/drawing/2014/main" id="{C9088C9B-3D66-4DF4-8641-C0DD36045545}"/>
              </a:ext>
            </a:extLst>
          </p:cNvPr>
          <p:cNvSpPr>
            <a:spLocks noGrp="1"/>
          </p:cNvSpPr>
          <p:nvPr>
            <p:ph idx="1"/>
          </p:nvPr>
        </p:nvSpPr>
        <p:spPr>
          <a:xfrm>
            <a:off x="685801" y="1253765"/>
            <a:ext cx="11125985" cy="5344998"/>
          </a:xfrm>
        </p:spPr>
        <p:txBody>
          <a:bodyPr>
            <a:normAutofit fontScale="47500" lnSpcReduction="20000"/>
          </a:bodyPr>
          <a:lstStyle/>
          <a:p>
            <a:pPr>
              <a:lnSpc>
                <a:spcPct val="120000"/>
              </a:lnSpc>
              <a:spcBef>
                <a:spcPts val="600"/>
              </a:spcBef>
              <a:spcAft>
                <a:spcPts val="0"/>
              </a:spcAft>
            </a:pPr>
            <a:r>
              <a:rPr lang="ru-RU" sz="3400" i="1" dirty="0">
                <a:effectLst/>
                <a:ea typeface="Times New Roman" panose="02020603050405020304" pitchFamily="18" charset="0"/>
              </a:rPr>
              <a:t>11. </a:t>
            </a:r>
            <a:r>
              <a:rPr lang="en-US" sz="3400" b="1" i="1" dirty="0">
                <a:ea typeface="Times New Roman" panose="02020603050405020304" pitchFamily="18" charset="0"/>
              </a:rPr>
              <a:t>D</a:t>
            </a:r>
            <a:r>
              <a:rPr lang="ru-RU" sz="3400" b="1" dirty="0">
                <a:effectLst/>
                <a:ea typeface="Calibri" panose="020F0502020204030204" pitchFamily="34" charset="0"/>
              </a:rPr>
              <a:t>é</a:t>
            </a:r>
            <a:r>
              <a:rPr lang="en-US" sz="3400" b="1" dirty="0">
                <a:effectLst/>
                <a:ea typeface="Calibri" panose="020F0502020204030204" pitchFamily="34" charset="0"/>
              </a:rPr>
              <a:t>pe</a:t>
            </a:r>
            <a:r>
              <a:rPr lang="ru-RU" sz="3400" b="1" dirty="0">
                <a:effectLst/>
                <a:ea typeface="Calibri" panose="020F0502020204030204" pitchFamily="34" charset="0"/>
              </a:rPr>
              <a:t>ç</a:t>
            </a:r>
            <a:r>
              <a:rPr lang="en-US" sz="3400" b="1" dirty="0">
                <a:effectLst/>
                <a:ea typeface="Calibri" panose="020F0502020204030204" pitchFamily="34" charset="0"/>
              </a:rPr>
              <a:t>age</a:t>
            </a:r>
            <a:r>
              <a:rPr lang="ru-RU" sz="3400" i="1" dirty="0">
                <a:effectLst/>
                <a:ea typeface="Times New Roman" panose="02020603050405020304" pitchFamily="18" charset="0"/>
              </a:rPr>
              <a:t> или расщепление статута. </a:t>
            </a:r>
            <a:r>
              <a:rPr lang="ru-RU" sz="3400" dirty="0">
                <a:effectLst/>
                <a:ea typeface="Times New Roman" panose="02020603050405020304" pitchFamily="18" charset="0"/>
              </a:rPr>
              <a:t>Механизм, посредством которого контракт или правоотношение могут регулироваться сразу несколькими законами, которые регулируют создание и последствия данного правоотношения, основанного на автономии воли сторон или специальном законе, легитимизирующем данный механизм (ст. 160 «Глоссарий» Кодекса МЧП Панамы)</a:t>
            </a:r>
            <a:endParaRPr lang="en-US" sz="3400" dirty="0">
              <a:effectLst/>
              <a:ea typeface="Times New Roman" panose="02020603050405020304" pitchFamily="18" charset="0"/>
            </a:endParaRPr>
          </a:p>
          <a:p>
            <a:pPr>
              <a:lnSpc>
                <a:spcPct val="120000"/>
              </a:lnSpc>
              <a:spcBef>
                <a:spcPts val="600"/>
              </a:spcBef>
              <a:spcAft>
                <a:spcPts val="0"/>
              </a:spcAft>
              <a:buFont typeface="Wingdings" panose="05000000000000000000" pitchFamily="2" charset="2"/>
              <a:buChar char="ü"/>
            </a:pPr>
            <a:r>
              <a:rPr lang="ru-RU" sz="3400" b="1" dirty="0">
                <a:effectLst/>
                <a:ea typeface="Times New Roman" panose="02020603050405020304" pitchFamily="18" charset="0"/>
              </a:rPr>
              <a:t>На основе автономии воли сторон</a:t>
            </a:r>
          </a:p>
          <a:p>
            <a:pPr>
              <a:lnSpc>
                <a:spcPct val="120000"/>
              </a:lnSpc>
              <a:spcBef>
                <a:spcPts val="600"/>
              </a:spcBef>
              <a:spcAft>
                <a:spcPts val="0"/>
              </a:spcAft>
            </a:pPr>
            <a:r>
              <a:rPr lang="ru-RU" sz="3400" dirty="0">
                <a:effectLst/>
                <a:ea typeface="Times New Roman" panose="02020603050405020304" pitchFamily="18" charset="0"/>
              </a:rPr>
              <a:t>В договорных отношениях стороны вправе подчинить свой контракт регулированию двух или более правовых системам, при условии, что это допускается характером международной сделки, а различные правовые системы регулируют различные обязательства по сделке или ее обстоятельства. Делимость применимого права не может быть осуществлена, если она препятствует реализации предмета договора, либо если она делается в обход или в ущерб одной из сторон (ст. 70 Кодекса МЧП Панамы)</a:t>
            </a:r>
          </a:p>
          <a:p>
            <a:pPr>
              <a:lnSpc>
                <a:spcPct val="120000"/>
              </a:lnSpc>
              <a:spcBef>
                <a:spcPts val="600"/>
              </a:spcBef>
              <a:spcAft>
                <a:spcPts val="0"/>
              </a:spcAft>
            </a:pPr>
            <a:r>
              <a:rPr lang="ru-RU" sz="3400" dirty="0">
                <a:effectLst/>
                <a:ea typeface="Calibri" panose="020F0502020204030204" pitchFamily="34" charset="0"/>
              </a:rPr>
              <a:t>… 3. Выбор сторонами применимого права должен быть прямо выражен или недвусмысленно вытекать из положений контракта, рассматриваемых в их общности. Право, выбранное сторонами, может применяться как ко всему контракту, так и к его части (ст. 45 Закона о МЧП Уругвая)</a:t>
            </a:r>
          </a:p>
          <a:p>
            <a:pPr>
              <a:lnSpc>
                <a:spcPct val="120000"/>
              </a:lnSpc>
              <a:spcBef>
                <a:spcPts val="600"/>
              </a:spcBef>
              <a:spcAft>
                <a:spcPts val="0"/>
              </a:spcAft>
            </a:pPr>
            <a:r>
              <a:rPr lang="ru-RU" sz="3400" dirty="0">
                <a:effectLst/>
                <a:ea typeface="Times New Roman" panose="02020603050405020304" pitchFamily="18" charset="0"/>
                <a:cs typeface="Times New Roman" panose="02020603050405020304" pitchFamily="18" charset="0"/>
              </a:rPr>
              <a:t>Договоры подчиняются праву, избранному сторонами в отношении действительности их содержания, их природы, следствий из таких договоров, прав и обязанностей. Выбор должен быть явно выражен или определенно следовать из условий договора или обстоятельств дела. Такой выбор может относиться ко всему договору или его частям (ст. 2651 ГТК Аргентины)</a:t>
            </a:r>
          </a:p>
          <a:p>
            <a:pPr>
              <a:lnSpc>
                <a:spcPct val="120000"/>
              </a:lnSpc>
              <a:spcBef>
                <a:spcPts val="600"/>
              </a:spcBef>
              <a:spcAft>
                <a:spcPts val="0"/>
              </a:spcAft>
            </a:pPr>
            <a:r>
              <a:rPr lang="ru-RU" sz="3400" dirty="0">
                <a:effectLst/>
                <a:ea typeface="Times New Roman" panose="02020603050405020304" pitchFamily="18" charset="0"/>
              </a:rPr>
              <a:t>Стороны могут выбрать право, применимое ко всем или части договора, а также  различных его аспектов, которые регулируются различными законами (ст. 62 проекта Закона Боливии)</a:t>
            </a:r>
            <a:endParaRPr lang="ru-RU" sz="3400" dirty="0">
              <a:effectLst/>
              <a:ea typeface="Cambria" panose="02040503050406030204" pitchFamily="18" charset="0"/>
              <a:cs typeface="Times New Roman" panose="02020603050405020304" pitchFamily="18" charset="0"/>
            </a:endParaRPr>
          </a:p>
          <a:p>
            <a:pPr marL="0" indent="0">
              <a:lnSpc>
                <a:spcPct val="120000"/>
              </a:lnSpc>
              <a:spcBef>
                <a:spcPts val="600"/>
              </a:spcBef>
              <a:buNone/>
            </a:pPr>
            <a:endParaRPr lang="ru-RU" dirty="0"/>
          </a:p>
        </p:txBody>
      </p:sp>
    </p:spTree>
    <p:extLst>
      <p:ext uri="{BB962C8B-B14F-4D97-AF65-F5344CB8AC3E}">
        <p14:creationId xmlns:p14="http://schemas.microsoft.com/office/powerpoint/2010/main" val="580152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07AD3F-892B-4DB9-9620-D42174ACCB53}"/>
              </a:ext>
            </a:extLst>
          </p:cNvPr>
          <p:cNvSpPr>
            <a:spLocks noGrp="1"/>
          </p:cNvSpPr>
          <p:nvPr>
            <p:ph type="title"/>
          </p:nvPr>
        </p:nvSpPr>
        <p:spPr>
          <a:xfrm>
            <a:off x="685801" y="179110"/>
            <a:ext cx="10131425" cy="867266"/>
          </a:xfrm>
        </p:spPr>
        <p:txBody>
          <a:bodyPr/>
          <a:lstStyle/>
          <a:p>
            <a:r>
              <a:rPr lang="ru-RU" b="1" dirty="0">
                <a:latin typeface="Petersberg Regular"/>
              </a:rPr>
              <a:t>адаптация</a:t>
            </a:r>
          </a:p>
        </p:txBody>
      </p:sp>
      <p:sp>
        <p:nvSpPr>
          <p:cNvPr id="3" name="Объект 2">
            <a:extLst>
              <a:ext uri="{FF2B5EF4-FFF2-40B4-BE49-F238E27FC236}">
                <a16:creationId xmlns:a16="http://schemas.microsoft.com/office/drawing/2014/main" id="{56EE9896-A18F-4ECC-9654-BCB457927E15}"/>
              </a:ext>
            </a:extLst>
          </p:cNvPr>
          <p:cNvSpPr>
            <a:spLocks noGrp="1"/>
          </p:cNvSpPr>
          <p:nvPr>
            <p:ph idx="1"/>
          </p:nvPr>
        </p:nvSpPr>
        <p:spPr>
          <a:xfrm>
            <a:off x="245098" y="1046376"/>
            <a:ext cx="11755224" cy="5561814"/>
          </a:xfrm>
        </p:spPr>
        <p:txBody>
          <a:bodyPr>
            <a:normAutofit fontScale="70000" lnSpcReduction="20000"/>
          </a:bodyPr>
          <a:lstStyle/>
          <a:p>
            <a:pPr>
              <a:lnSpc>
                <a:spcPct val="120000"/>
              </a:lnSpc>
              <a:spcBef>
                <a:spcPts val="600"/>
              </a:spcBef>
              <a:spcAft>
                <a:spcPts val="0"/>
              </a:spcAft>
            </a:pPr>
            <a:r>
              <a:rPr lang="ru-RU" sz="2400" i="1" dirty="0">
                <a:effectLst/>
                <a:ea typeface="Times New Roman" panose="02020603050405020304" pitchFamily="18" charset="0"/>
              </a:rPr>
              <a:t>…2. Адаптация. </a:t>
            </a:r>
            <a:r>
              <a:rPr lang="ru-RU" sz="2400" dirty="0">
                <a:effectLst/>
                <a:ea typeface="Times New Roman" panose="02020603050405020304" pitchFamily="18" charset="0"/>
              </a:rPr>
              <a:t> Соотнесение категорий иностранного права с категориями права местного (ст. 160 Кодекса Панамы)</a:t>
            </a:r>
          </a:p>
          <a:p>
            <a:pPr>
              <a:lnSpc>
                <a:spcPct val="120000"/>
              </a:lnSpc>
              <a:spcBef>
                <a:spcPts val="600"/>
              </a:spcBef>
              <a:spcAft>
                <a:spcPts val="0"/>
              </a:spcAft>
            </a:pPr>
            <a:r>
              <a:rPr lang="en-US" sz="2400" dirty="0">
                <a:effectLst/>
                <a:ea typeface="Times New Roman" panose="02020603050405020304" pitchFamily="18" charset="0"/>
              </a:rPr>
              <a:t>V</a:t>
            </a:r>
            <a:r>
              <a:rPr lang="ru-RU" sz="2400" dirty="0">
                <a:effectLst/>
                <a:ea typeface="Times New Roman" panose="02020603050405020304" pitchFamily="18" charset="0"/>
              </a:rPr>
              <a:t>. Когда различные аспекты одного и того же правоотношения регу­лируются различными системами права, они должны быть применены согласованным образом, с приложением усилий осуществить устремления, преследуемые каждой из упомянутых систем права. Трудности, вызванные единовременным применением таких правовых систем, раз­решаются за счет принятия в расчет требований справедливости в кон­кретном деле (ст. 14 ГК Мексики)</a:t>
            </a:r>
          </a:p>
          <a:p>
            <a:pPr marL="0" indent="0">
              <a:lnSpc>
                <a:spcPct val="120000"/>
              </a:lnSpc>
              <a:spcBef>
                <a:spcPts val="600"/>
              </a:spcBef>
              <a:spcAft>
                <a:spcPts val="0"/>
              </a:spcAft>
              <a:buNone/>
            </a:pPr>
            <a:r>
              <a:rPr lang="ru-RU" sz="2400" b="1" dirty="0">
                <a:effectLst/>
                <a:ea typeface="Times New Roman" panose="02020603050405020304" pitchFamily="18" charset="0"/>
              </a:rPr>
              <a:t>Статья 9. </a:t>
            </a:r>
            <a:r>
              <a:rPr lang="ru-RU" sz="2400" dirty="0">
                <a:effectLst/>
                <a:ea typeface="Times New Roman" panose="02020603050405020304" pitchFamily="18" charset="0"/>
              </a:rPr>
              <a:t>Различные законы</a:t>
            </a:r>
            <a:r>
              <a:rPr lang="ru-RU" sz="2400" dirty="0">
                <a:solidFill>
                  <a:srgbClr val="212121"/>
                </a:solidFill>
                <a:effectLst/>
                <a:ea typeface="Times New Roman" panose="02020603050405020304" pitchFamily="18" charset="0"/>
              </a:rPr>
              <a:t>, </a:t>
            </a:r>
            <a:r>
              <a:rPr lang="ru-RU" sz="2400" dirty="0">
                <a:effectLst/>
                <a:ea typeface="Times New Roman" panose="02020603050405020304" pitchFamily="18" charset="0"/>
              </a:rPr>
              <a:t>которые могут быть применимы для регулирования разных аспектов одного и того же правоотношения, должны применяться </a:t>
            </a:r>
            <a:r>
              <a:rPr lang="ru-RU" sz="2400" dirty="0">
                <a:effectLst/>
                <a:highlight>
                  <a:srgbClr val="0000FF"/>
                </a:highlight>
                <a:ea typeface="Times New Roman" panose="02020603050405020304" pitchFamily="18" charset="0"/>
              </a:rPr>
              <a:t>согласовано, с учетом целей, преследуемых каждым применяемым правопорядком </a:t>
            </a:r>
            <a:r>
              <a:rPr lang="ru-RU" sz="2400" dirty="0">
                <a:effectLst/>
                <a:ea typeface="Times New Roman" panose="02020603050405020304" pitchFamily="18" charset="0"/>
              </a:rPr>
              <a:t>(ст. 9 Кодекса Панамы)</a:t>
            </a:r>
          </a:p>
          <a:p>
            <a:pPr>
              <a:lnSpc>
                <a:spcPct val="120000"/>
              </a:lnSpc>
              <a:spcBef>
                <a:spcPts val="600"/>
              </a:spcBef>
              <a:spcAft>
                <a:spcPts val="0"/>
              </a:spcAft>
            </a:pPr>
            <a:r>
              <a:rPr lang="ru-RU" sz="2400" dirty="0">
                <a:effectLst/>
                <a:ea typeface="Courier New" panose="02070309020205020404" pitchFamily="49" charset="0"/>
              </a:rPr>
              <a:t>Компетентные нормы для регулирования различных аспектов </a:t>
            </a:r>
            <a:r>
              <a:rPr lang="ru-RU" sz="2400" dirty="0" err="1">
                <a:effectLst/>
                <a:ea typeface="Courier New" panose="02070309020205020404" pitchFamily="49" charset="0"/>
              </a:rPr>
              <a:t>даннои</a:t>
            </a:r>
            <a:r>
              <a:rPr lang="ru-RU" sz="2400" dirty="0">
                <a:effectLst/>
                <a:ea typeface="Courier New" panose="02070309020205020404" pitchFamily="49" charset="0"/>
              </a:rPr>
              <a:t>̆ ситуации должны применяться гармонично, принимая во внимание цель, выполняемую </a:t>
            </a:r>
            <a:r>
              <a:rPr lang="ru-RU" sz="2400" dirty="0" err="1">
                <a:effectLst/>
                <a:ea typeface="Courier New" panose="02070309020205020404" pitchFamily="49" charset="0"/>
              </a:rPr>
              <a:t>каждои</a:t>
            </a:r>
            <a:r>
              <a:rPr lang="ru-RU" sz="2400" dirty="0">
                <a:effectLst/>
                <a:ea typeface="Courier New" panose="02070309020205020404" pitchFamily="49" charset="0"/>
              </a:rPr>
              <a:t>̆ отраслью права. </a:t>
            </a:r>
            <a:r>
              <a:rPr lang="ru-RU" sz="2400" dirty="0">
                <a:effectLst/>
                <a:highlight>
                  <a:srgbClr val="0000FF"/>
                </a:highlight>
                <a:ea typeface="Courier New" panose="02070309020205020404" pitchFamily="49" charset="0"/>
              </a:rPr>
              <a:t>Возможные трудности, которые могут возникнуть, будут решены с учетом справедливости в конкретном случае</a:t>
            </a:r>
            <a:r>
              <a:rPr lang="ru-RU" sz="2400" dirty="0">
                <a:effectLst/>
                <a:ea typeface="Courier New" panose="02070309020205020404" pitchFamily="49" charset="0"/>
              </a:rPr>
              <a:t> (ст. 11 Закона Уругвая)</a:t>
            </a:r>
          </a:p>
          <a:p>
            <a:pPr>
              <a:lnSpc>
                <a:spcPct val="120000"/>
              </a:lnSpc>
              <a:spcBef>
                <a:spcPts val="600"/>
              </a:spcBef>
              <a:spcAft>
                <a:spcPts val="0"/>
              </a:spcAft>
            </a:pPr>
            <a:r>
              <a:rPr lang="ru-RU" sz="2400" i="1" dirty="0">
                <a:effectLst/>
                <a:ea typeface="Cambria" panose="02040503050406030204" pitchFamily="18" charset="0"/>
                <a:cs typeface="Times New Roman" panose="02020603050405020304" pitchFamily="18" charset="0"/>
              </a:rPr>
              <a:t>Гармоничное применение законов</a:t>
            </a:r>
            <a:r>
              <a:rPr lang="ru-RU" sz="2400" dirty="0">
                <a:effectLst/>
                <a:ea typeface="Cambria" panose="02040503050406030204" pitchFamily="18" charset="0"/>
                <a:cs typeface="Times New Roman" panose="02020603050405020304" pitchFamily="18" charset="0"/>
              </a:rPr>
              <a:t>. Законы, которые могут признаваться компетентными в регулировании правоотношения, применяются гармонично для того, чтобы реализовать задачи каждого из законов. </a:t>
            </a:r>
            <a:r>
              <a:rPr lang="ru-RU" sz="2400" b="1" dirty="0">
                <a:effectLst/>
                <a:ea typeface="Cambria" panose="02040503050406030204" pitchFamily="18" charset="0"/>
                <a:cs typeface="Times New Roman" panose="02020603050405020304" pitchFamily="18" charset="0"/>
              </a:rPr>
              <a:t>Пункт.</a:t>
            </a:r>
            <a:r>
              <a:rPr lang="ru-RU" sz="2400" dirty="0">
                <a:effectLst/>
                <a:ea typeface="Cambria" panose="02040503050406030204" pitchFamily="18" charset="0"/>
                <a:cs typeface="Times New Roman" panose="02020603050405020304" pitchFamily="18" charset="0"/>
              </a:rPr>
              <a:t> Трудности, вызванные одновременным применением законов, должны  разрешаться с учетом справедливости в этом деле (ст. 84 Закона ДР)</a:t>
            </a:r>
          </a:p>
          <a:p>
            <a:pPr>
              <a:lnSpc>
                <a:spcPct val="120000"/>
              </a:lnSpc>
              <a:spcBef>
                <a:spcPts val="600"/>
              </a:spcBef>
              <a:spcAft>
                <a:spcPts val="0"/>
              </a:spcAft>
            </a:pPr>
            <a:r>
              <a:rPr lang="ru-RU" sz="2400" dirty="0">
                <a:effectLst/>
                <a:ea typeface="Calibri" panose="020F0502020204030204" pitchFamily="34" charset="0"/>
              </a:rPr>
              <a:t>… </a:t>
            </a:r>
            <a:r>
              <a:rPr lang="en-US" sz="2400" dirty="0">
                <a:effectLst/>
                <a:ea typeface="Calibri" panose="020F0502020204030204" pitchFamily="34" charset="0"/>
              </a:rPr>
              <a:t>f</a:t>
            </a:r>
            <a:r>
              <a:rPr lang="ru-RU" sz="2400" dirty="0">
                <a:effectLst/>
                <a:ea typeface="Calibri" panose="020F0502020204030204" pitchFamily="34" charset="0"/>
              </a:rPr>
              <a:t>) В тех случаях, когда различные аспекты одного и того же отношения или правового статуса регулируются различными правопорядками, они применяются гармонично для того, чтобы реализовать цели, преследуемые каждым из таких прав. Трудности, вызванные одновременным применением таких прав, решаются с учетом требований справедливости в конкретном случае</a:t>
            </a:r>
            <a:r>
              <a:rPr lang="ru-RU" sz="2400" dirty="0">
                <a:effectLst/>
                <a:ea typeface="Times New Roman" panose="02020603050405020304" pitchFamily="18" charset="0"/>
              </a:rPr>
              <a:t> (ст. 5 проекта Закона Мексики)</a:t>
            </a:r>
          </a:p>
          <a:p>
            <a:pPr algn="just">
              <a:lnSpc>
                <a:spcPct val="115000"/>
              </a:lnSpc>
              <a:spcAft>
                <a:spcPts val="1000"/>
              </a:spcAft>
            </a:pPr>
            <a:endParaRPr lang="ru-RU" sz="1800" dirty="0">
              <a:effectLst/>
              <a:latin typeface="Times New Roman" panose="02020603050405020304" pitchFamily="18" charset="0"/>
              <a:ea typeface="Cambria" panose="02040503050406030204" pitchFamily="18" charset="0"/>
              <a:cs typeface="Times New Roman" panose="02020603050405020304" pitchFamily="18" charset="0"/>
            </a:endParaRPr>
          </a:p>
          <a:p>
            <a:pPr algn="just">
              <a:lnSpc>
                <a:spcPct val="115000"/>
              </a:lnSpc>
              <a:spcAft>
                <a:spcPts val="1000"/>
              </a:spcAft>
            </a:pPr>
            <a:endParaRPr lang="ru-RU" sz="1800" dirty="0">
              <a:effectLst/>
              <a:latin typeface="Cambria" panose="02040503050406030204" pitchFamily="18" charset="0"/>
              <a:ea typeface="Cambria" panose="02040503050406030204" pitchFamily="18" charset="0"/>
              <a:cs typeface="Times New Roman" panose="02020603050405020304" pitchFamily="18" charset="0"/>
            </a:endParaRPr>
          </a:p>
          <a:p>
            <a:endParaRPr lang="ru-RU" sz="2800" dirty="0">
              <a:effectLst/>
              <a:latin typeface="Petersburg-Regular"/>
              <a:ea typeface="Courier New" panose="02070309020205020404" pitchFamily="49" charset="0"/>
            </a:endParaRPr>
          </a:p>
          <a:p>
            <a:endParaRPr lang="ru-RU" dirty="0"/>
          </a:p>
        </p:txBody>
      </p:sp>
    </p:spTree>
    <p:extLst>
      <p:ext uri="{BB962C8B-B14F-4D97-AF65-F5344CB8AC3E}">
        <p14:creationId xmlns:p14="http://schemas.microsoft.com/office/powerpoint/2010/main" val="3346437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3BB408-ACFF-46FA-9473-6D6AB8DCF70F}"/>
              </a:ext>
            </a:extLst>
          </p:cNvPr>
          <p:cNvSpPr>
            <a:spLocks noGrp="1"/>
          </p:cNvSpPr>
          <p:nvPr>
            <p:ph type="title"/>
          </p:nvPr>
        </p:nvSpPr>
        <p:spPr>
          <a:xfrm>
            <a:off x="685801" y="259237"/>
            <a:ext cx="10131425" cy="815419"/>
          </a:xfrm>
        </p:spPr>
        <p:txBody>
          <a:bodyPr/>
          <a:lstStyle/>
          <a:p>
            <a:r>
              <a:rPr lang="ru-RU" b="1" dirty="0">
                <a:latin typeface="Petersberg Regular"/>
              </a:rPr>
              <a:t>Автономия воли сторон</a:t>
            </a:r>
          </a:p>
        </p:txBody>
      </p:sp>
      <p:sp>
        <p:nvSpPr>
          <p:cNvPr id="3" name="Объект 2">
            <a:extLst>
              <a:ext uri="{FF2B5EF4-FFF2-40B4-BE49-F238E27FC236}">
                <a16:creationId xmlns:a16="http://schemas.microsoft.com/office/drawing/2014/main" id="{4F29D6C7-3491-4446-AA65-2437971484DF}"/>
              </a:ext>
            </a:extLst>
          </p:cNvPr>
          <p:cNvSpPr>
            <a:spLocks noGrp="1"/>
          </p:cNvSpPr>
          <p:nvPr>
            <p:ph idx="1"/>
          </p:nvPr>
        </p:nvSpPr>
        <p:spPr>
          <a:xfrm>
            <a:off x="685801" y="1074655"/>
            <a:ext cx="11229679" cy="5524107"/>
          </a:xfrm>
        </p:spPr>
        <p:txBody>
          <a:bodyPr>
            <a:normAutofit fontScale="32500" lnSpcReduction="20000"/>
          </a:bodyPr>
          <a:lstStyle/>
          <a:p>
            <a:pPr>
              <a:lnSpc>
                <a:spcPct val="120000"/>
              </a:lnSpc>
              <a:spcBef>
                <a:spcPts val="600"/>
              </a:spcBef>
              <a:spcAft>
                <a:spcPts val="0"/>
              </a:spcAft>
            </a:pPr>
            <a:r>
              <a:rPr lang="ru-RU" sz="4600" dirty="0">
                <a:effectLst/>
                <a:ea typeface="Calibri" panose="020F0502020204030204" pitchFamily="34" charset="0"/>
                <a:cs typeface="Times New Roman" panose="02020603050405020304" pitchFamily="18" charset="0"/>
              </a:rPr>
              <a:t>Для квалификации и регулирования обязательств применяется </a:t>
            </a:r>
            <a:r>
              <a:rPr lang="ru-RU" sz="4600" dirty="0">
                <a:effectLst/>
                <a:highlight>
                  <a:srgbClr val="0000FF"/>
                </a:highlight>
                <a:ea typeface="Calibri" panose="020F0502020204030204" pitchFamily="34" charset="0"/>
                <a:cs typeface="Times New Roman" panose="02020603050405020304" pitchFamily="18" charset="0"/>
              </a:rPr>
              <a:t>закон страны, в которой они возникли</a:t>
            </a:r>
            <a:r>
              <a:rPr lang="ru-RU" sz="4600" dirty="0">
                <a:effectLst/>
                <a:ea typeface="Calibri" panose="020F0502020204030204" pitchFamily="34" charset="0"/>
                <a:cs typeface="Times New Roman" panose="02020603050405020304" pitchFamily="18" charset="0"/>
              </a:rPr>
              <a:t>… § 2. Обязательство, проистекающее из договора, считается возникшим в месте, в котором </a:t>
            </a:r>
            <a:r>
              <a:rPr lang="ru-RU" sz="4600" dirty="0">
                <a:effectLst/>
                <a:highlight>
                  <a:srgbClr val="0000FF"/>
                </a:highlight>
                <a:ea typeface="Calibri" panose="020F0502020204030204" pitchFamily="34" charset="0"/>
                <a:cs typeface="Times New Roman" panose="02020603050405020304" pitchFamily="18" charset="0"/>
              </a:rPr>
              <a:t>имеет место пребывания делающая оферту сторона</a:t>
            </a:r>
            <a:r>
              <a:rPr lang="ru-RU" sz="4600" dirty="0">
                <a:effectLst/>
                <a:ea typeface="Calibri" panose="020F0502020204030204" pitchFamily="34" charset="0"/>
                <a:cs typeface="Times New Roman" panose="02020603050405020304" pitchFamily="18" charset="0"/>
              </a:rPr>
              <a:t> (ст. 9 ВЗ ГК Бразилии)</a:t>
            </a:r>
          </a:p>
          <a:p>
            <a:pPr marL="0" indent="0">
              <a:lnSpc>
                <a:spcPct val="120000"/>
              </a:lnSpc>
              <a:spcBef>
                <a:spcPts val="600"/>
              </a:spcBef>
              <a:spcAft>
                <a:spcPts val="0"/>
              </a:spcAft>
              <a:buNone/>
            </a:pPr>
            <a:r>
              <a:rPr lang="ru-RU" sz="4600" dirty="0">
                <a:effectLst/>
                <a:ea typeface="Calibri" panose="020F0502020204030204" pitchFamily="34" charset="0"/>
                <a:cs typeface="Times New Roman" panose="02020603050405020304" pitchFamily="18" charset="0"/>
              </a:rPr>
              <a:t>Для толкования договора и установления косвенных или прямых пороков, которые из него вытекают, применяются законы места заключения договора; однако если стороны имеют одинаковое гражданство, применяются законы их страны (ст. 27 ГК Коста-Рики (1885 ред. 2015)) (аналогично – Гондурас, Колумбия, Эквадор)</a:t>
            </a:r>
          </a:p>
          <a:p>
            <a:pPr marL="0" indent="450215">
              <a:lnSpc>
                <a:spcPct val="120000"/>
              </a:lnSpc>
              <a:spcBef>
                <a:spcPts val="600"/>
              </a:spcBef>
              <a:spcAft>
                <a:spcPts val="0"/>
              </a:spcAft>
            </a:pPr>
            <a:r>
              <a:rPr lang="en-US" sz="4600" dirty="0">
                <a:effectLst/>
                <a:ea typeface="Times New Roman" panose="02020603050405020304" pitchFamily="18" charset="0"/>
              </a:rPr>
              <a:t>V</a:t>
            </a:r>
            <a:r>
              <a:rPr lang="ru-RU" sz="4600" dirty="0">
                <a:effectLst/>
                <a:ea typeface="Times New Roman" panose="02020603050405020304" pitchFamily="18" charset="0"/>
              </a:rPr>
              <a:t>. За исключением предусмотренного в предыдущих частях, право­вые последствия актов и договоров определяются правом места, в кото­ром они должны исполняться, если только стороны не указали действи­тельным образом на применимость другого права (ст. 14 ГК Мексики)</a:t>
            </a:r>
          </a:p>
          <a:p>
            <a:pPr>
              <a:lnSpc>
                <a:spcPct val="120000"/>
              </a:lnSpc>
              <a:spcBef>
                <a:spcPts val="600"/>
              </a:spcBef>
              <a:spcAft>
                <a:spcPts val="0"/>
              </a:spcAft>
            </a:pPr>
            <a:r>
              <a:rPr lang="ru-RU" sz="4600" dirty="0">
                <a:effectLst/>
                <a:ea typeface="Times New Roman" panose="02020603050405020304" pitchFamily="18" charset="0"/>
              </a:rPr>
              <a:t>Ст. 69. Международные контракты регулируются правом, избранным сторонами в соответствии с их автономией воли. В отсутствие выбора права судья применяет право места исполнения обязательства, а если определить такое право не представляется возможным – право страны, с которым международный контракт наиболее тесно связан, а если и это невозможно – право страны суда… Ст. 72. Автономия воли сторон </a:t>
            </a:r>
            <a:r>
              <a:rPr lang="ru-RU" sz="4600" dirty="0">
                <a:effectLst/>
                <a:highlight>
                  <a:srgbClr val="0000FF"/>
                </a:highlight>
                <a:ea typeface="Times New Roman" panose="02020603050405020304" pitchFamily="18" charset="0"/>
              </a:rPr>
              <a:t>ограничивается исключительно </a:t>
            </a:r>
            <a:r>
              <a:rPr lang="ru-RU" sz="4600" dirty="0">
                <a:effectLst/>
                <a:ea typeface="Times New Roman" panose="02020603050405020304" pitchFamily="18" charset="0"/>
              </a:rPr>
              <a:t>требованиями публичного порядка и недопустимостью обхода закона (Кодекса МЧП Панамы)</a:t>
            </a:r>
          </a:p>
          <a:p>
            <a:pPr>
              <a:lnSpc>
                <a:spcPct val="120000"/>
              </a:lnSpc>
              <a:spcBef>
                <a:spcPts val="600"/>
              </a:spcBef>
              <a:spcAft>
                <a:spcPts val="0"/>
              </a:spcAft>
            </a:pPr>
            <a:r>
              <a:rPr lang="ru-RU" sz="4600" dirty="0">
                <a:effectLst/>
                <a:ea typeface="Times New Roman" panose="02020603050405020304" pitchFamily="18" charset="0"/>
              </a:rPr>
              <a:t>Форма, внутренняя сущность и юридическая сила договора регулируется законом, свободно избранным сторонами. Этот выбор можно сделать даже во время процесса рассмотрения спора. Стороны могут выбрать право, применимое ко всем или части договора, а также  различных его аспектов, которые регулируются различными законами. </a:t>
            </a:r>
            <a:r>
              <a:rPr lang="ru-RU" sz="4600" dirty="0">
                <a:effectLst/>
                <a:highlight>
                  <a:srgbClr val="0000FF"/>
                </a:highlight>
                <a:ea typeface="Times New Roman" panose="02020603050405020304" pitchFamily="18" charset="0"/>
              </a:rPr>
              <a:t>Выбор может быть сделан в пользу права третьего государства, не связанного с этим делом.</a:t>
            </a:r>
            <a:r>
              <a:rPr lang="ru-RU" sz="4600" dirty="0">
                <a:effectLst/>
                <a:ea typeface="Times New Roman" panose="02020603050405020304" pitchFamily="18" charset="0"/>
              </a:rPr>
              <a:t> Выбор должен быть явно выраженным или быть четко продемонстрирован в соответствии с условиями договора или обстоятельствами дела… (ст. 62 проекта Закона о МЧП Боливии) </a:t>
            </a:r>
            <a:endParaRPr lang="en-US" sz="4600" dirty="0">
              <a:effectLst/>
              <a:ea typeface="Times New Roman" panose="02020603050405020304" pitchFamily="18" charset="0"/>
            </a:endParaRPr>
          </a:p>
          <a:p>
            <a:pPr>
              <a:lnSpc>
                <a:spcPct val="120000"/>
              </a:lnSpc>
              <a:spcBef>
                <a:spcPts val="600"/>
              </a:spcBef>
              <a:spcAft>
                <a:spcPts val="0"/>
              </a:spcAft>
            </a:pPr>
            <a:r>
              <a:rPr lang="ru-RU" sz="4600" dirty="0">
                <a:effectLst/>
                <a:ea typeface="Calibri" panose="020F0502020204030204" pitchFamily="34" charset="0"/>
                <a:cs typeface="Times New Roman" panose="02020603050405020304" pitchFamily="18" charset="0"/>
              </a:rPr>
              <a:t>Содержание контрактов и сделок регулируется, в целом или в части, тем правом, в том суде и согласно тем процессуальным нормам, о применении которых договорились заинтересованные стороны, если только законом не предусмотрено иное (ст. 55 проекта ГК Пуэрто-Рико) </a:t>
            </a:r>
          </a:p>
          <a:p>
            <a:pPr marL="0" lvl="0" indent="0">
              <a:lnSpc>
                <a:spcPct val="120000"/>
              </a:lnSpc>
              <a:spcBef>
                <a:spcPts val="600"/>
              </a:spcBef>
              <a:buNone/>
            </a:pPr>
            <a:endParaRPr lang="ru-RU" sz="2800" dirty="0">
              <a:effectLst/>
              <a:latin typeface="Petersberg regular"/>
              <a:ea typeface="Times New Roman" panose="02020603050405020304" pitchFamily="18" charset="0"/>
            </a:endParaRPr>
          </a:p>
          <a:p>
            <a:pPr marL="0" indent="0">
              <a:lnSpc>
                <a:spcPct val="110000"/>
              </a:lnSpc>
              <a:buNone/>
            </a:pPr>
            <a:endParaRPr lang="ru-RU" sz="2800" dirty="0">
              <a:effectLst/>
              <a:latin typeface="Petersberg regular"/>
              <a:ea typeface="Times New Roman" panose="02020603050405020304" pitchFamily="18" charset="0"/>
            </a:endParaRPr>
          </a:p>
          <a:p>
            <a:endParaRPr lang="ru-RU" sz="2800" dirty="0">
              <a:effectLst/>
              <a:latin typeface="Petersberg regular"/>
              <a:ea typeface="Courier New" panose="02070309020205020404" pitchFamily="49" charset="0"/>
            </a:endParaRPr>
          </a:p>
          <a:p>
            <a:endParaRPr lang="ru-RU" dirty="0"/>
          </a:p>
        </p:txBody>
      </p:sp>
    </p:spTree>
    <p:extLst>
      <p:ext uri="{BB962C8B-B14F-4D97-AF65-F5344CB8AC3E}">
        <p14:creationId xmlns:p14="http://schemas.microsoft.com/office/powerpoint/2010/main" val="3700053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8D90D1-7C66-4AB5-8828-B06F513CD912}"/>
              </a:ext>
            </a:extLst>
          </p:cNvPr>
          <p:cNvSpPr>
            <a:spLocks noGrp="1"/>
          </p:cNvSpPr>
          <p:nvPr>
            <p:ph type="title"/>
          </p:nvPr>
        </p:nvSpPr>
        <p:spPr>
          <a:xfrm>
            <a:off x="395926" y="119743"/>
            <a:ext cx="11110274" cy="642257"/>
          </a:xfrm>
        </p:spPr>
        <p:txBody>
          <a:bodyPr>
            <a:normAutofit/>
          </a:bodyPr>
          <a:lstStyle/>
          <a:p>
            <a:r>
              <a:rPr lang="ru-RU" sz="3200" b="1" dirty="0">
                <a:latin typeface="Petersberg Regular"/>
              </a:rPr>
              <a:t>ГТК Аргентины (2014)</a:t>
            </a:r>
          </a:p>
        </p:txBody>
      </p:sp>
      <p:sp>
        <p:nvSpPr>
          <p:cNvPr id="3" name="Объект 2">
            <a:extLst>
              <a:ext uri="{FF2B5EF4-FFF2-40B4-BE49-F238E27FC236}">
                <a16:creationId xmlns:a16="http://schemas.microsoft.com/office/drawing/2014/main" id="{B5307067-2ADF-4FF2-A2A5-5E342AF3B278}"/>
              </a:ext>
            </a:extLst>
          </p:cNvPr>
          <p:cNvSpPr>
            <a:spLocks noGrp="1"/>
          </p:cNvSpPr>
          <p:nvPr>
            <p:ph idx="1"/>
          </p:nvPr>
        </p:nvSpPr>
        <p:spPr>
          <a:xfrm>
            <a:off x="293913" y="848412"/>
            <a:ext cx="11800116" cy="5797485"/>
          </a:xfrm>
        </p:spPr>
        <p:txBody>
          <a:bodyPr>
            <a:normAutofit fontScale="77500" lnSpcReduction="20000"/>
          </a:bodyPr>
          <a:lstStyle/>
          <a:p>
            <a:pPr algn="just">
              <a:lnSpc>
                <a:spcPct val="120000"/>
              </a:lnSpc>
              <a:spcBef>
                <a:spcPts val="600"/>
              </a:spcBef>
              <a:spcAft>
                <a:spcPts val="0"/>
              </a:spcAft>
            </a:pPr>
            <a:r>
              <a:rPr lang="ru-RU" sz="1800" b="1" dirty="0">
                <a:effectLst/>
                <a:latin typeface="Petersberg regular"/>
                <a:ea typeface="Times New Roman" panose="02020603050405020304" pitchFamily="18" charset="0"/>
                <a:cs typeface="Times New Roman" panose="02020603050405020304" pitchFamily="18" charset="0"/>
              </a:rPr>
              <a:t>СТАТЬЯ 2651 – Автономия воли. Применимые правила. </a:t>
            </a:r>
            <a:endParaRPr lang="ru-RU" sz="1800" b="1" dirty="0">
              <a:effectLst/>
              <a:latin typeface="Petersberg regular"/>
              <a:ea typeface="Cambria" panose="02040503050406030204" pitchFamily="18" charset="0"/>
              <a:cs typeface="Times New Roman" panose="02020603050405020304" pitchFamily="18" charset="0"/>
            </a:endParaRPr>
          </a:p>
          <a:p>
            <a:pPr marL="0" indent="0">
              <a:lnSpc>
                <a:spcPct val="120000"/>
              </a:lnSpc>
              <a:spcBef>
                <a:spcPts val="600"/>
              </a:spcBef>
              <a:spcAft>
                <a:spcPts val="0"/>
              </a:spcAft>
              <a:buNone/>
            </a:pPr>
            <a:r>
              <a:rPr lang="ru-RU" sz="1800" dirty="0">
                <a:effectLst/>
                <a:latin typeface="Petersberg regular"/>
                <a:ea typeface="Times New Roman" panose="02020603050405020304" pitchFamily="18" charset="0"/>
                <a:cs typeface="Times New Roman" panose="02020603050405020304" pitchFamily="18" charset="0"/>
              </a:rPr>
              <a:t>Договоры подчиняются праву, избранному сторонами в отношении действительности их содержания, их природы, следствий из таких договоров, прав и обязанностей. Выбор должен быть явно выражен или определенно следовать из условий договора или обстоятельств дела. Такой выбор может относиться ко всему договору или его </a:t>
            </a:r>
            <a:r>
              <a:rPr lang="ru-RU" sz="1800" dirty="0">
                <a:effectLst/>
                <a:highlight>
                  <a:srgbClr val="0000FF"/>
                </a:highlight>
                <a:latin typeface="Petersberg regular"/>
                <a:ea typeface="Times New Roman" panose="02020603050405020304" pitchFamily="18" charset="0"/>
                <a:cs typeface="Times New Roman" panose="02020603050405020304" pitchFamily="18" charset="0"/>
              </a:rPr>
              <a:t>частям</a:t>
            </a:r>
            <a:r>
              <a:rPr lang="ru-RU" sz="1800" dirty="0">
                <a:effectLst/>
                <a:latin typeface="Petersberg regular"/>
                <a:ea typeface="Times New Roman" panose="02020603050405020304" pitchFamily="18" charset="0"/>
                <a:cs typeface="Times New Roman" panose="02020603050405020304" pitchFamily="18" charset="0"/>
              </a:rPr>
              <a:t>.</a:t>
            </a:r>
            <a:endParaRPr lang="ru-RU" sz="1800" dirty="0">
              <a:effectLst/>
              <a:latin typeface="Petersberg regular"/>
              <a:ea typeface="Cambria" panose="02040503050406030204" pitchFamily="18" charset="0"/>
              <a:cs typeface="Times New Roman" panose="02020603050405020304" pitchFamily="18" charset="0"/>
            </a:endParaRPr>
          </a:p>
          <a:p>
            <a:pPr marL="0" indent="0">
              <a:lnSpc>
                <a:spcPct val="120000"/>
              </a:lnSpc>
              <a:spcBef>
                <a:spcPts val="600"/>
              </a:spcBef>
              <a:spcAft>
                <a:spcPts val="0"/>
              </a:spcAft>
              <a:buNone/>
            </a:pPr>
            <a:r>
              <a:rPr lang="ru-RU" sz="1800" dirty="0">
                <a:effectLst/>
                <a:latin typeface="Petersberg regular"/>
                <a:ea typeface="Times New Roman" panose="02020603050405020304" pitchFamily="18" charset="0"/>
                <a:cs typeface="Times New Roman" panose="02020603050405020304" pitchFamily="18" charset="0"/>
              </a:rPr>
              <a:t>Пользование данным правом является предметом следующих правил:</a:t>
            </a:r>
            <a:endParaRPr lang="ru-RU" sz="1800" dirty="0">
              <a:effectLst/>
              <a:latin typeface="Petersberg regular"/>
              <a:ea typeface="Cambria" panose="02040503050406030204" pitchFamily="18" charset="0"/>
              <a:cs typeface="Times New Roman" panose="02020603050405020304" pitchFamily="18" charset="0"/>
            </a:endParaRPr>
          </a:p>
          <a:p>
            <a:pPr marL="0" indent="0">
              <a:lnSpc>
                <a:spcPct val="120000"/>
              </a:lnSpc>
              <a:spcBef>
                <a:spcPts val="600"/>
              </a:spcBef>
              <a:spcAft>
                <a:spcPts val="0"/>
              </a:spcAft>
              <a:buNone/>
            </a:pPr>
            <a:r>
              <a:rPr lang="ru-RU" sz="1800" dirty="0">
                <a:effectLst/>
                <a:latin typeface="Petersberg regular"/>
                <a:ea typeface="Times New Roman" panose="02020603050405020304" pitchFamily="18" charset="0"/>
                <a:cs typeface="Times New Roman" panose="02020603050405020304" pitchFamily="18" charset="0"/>
              </a:rPr>
              <a:t>а) в любой момент времени стороны могут признать, что договор между ними подчиняется праву, отличному от права, уже указанному в качестве регулирующего такой договор, как то посредством выбора, сделанного ранее или путем применения других положений данного Кодекса. Однако такое изменение не должно влиять на действительность изначально заключенного договора или права третьих лиц.</a:t>
            </a:r>
            <a:endParaRPr lang="ru-RU" sz="1800" dirty="0">
              <a:effectLst/>
              <a:latin typeface="Petersberg regular"/>
              <a:ea typeface="Cambria" panose="02040503050406030204" pitchFamily="18" charset="0"/>
              <a:cs typeface="Times New Roman" panose="02020603050405020304" pitchFamily="18" charset="0"/>
            </a:endParaRPr>
          </a:p>
          <a:p>
            <a:pPr>
              <a:lnSpc>
                <a:spcPct val="120000"/>
              </a:lnSpc>
              <a:spcBef>
                <a:spcPts val="600"/>
              </a:spcBef>
              <a:spcAft>
                <a:spcPts val="0"/>
              </a:spcAft>
              <a:buFont typeface="Wingdings" panose="05000000000000000000" pitchFamily="2" charset="2"/>
              <a:buChar char="Ø"/>
            </a:pPr>
            <a:r>
              <a:rPr lang="ru-RU" sz="1800" dirty="0">
                <a:effectLst/>
                <a:latin typeface="Petersberg regular"/>
                <a:ea typeface="Times New Roman" panose="02020603050405020304" pitchFamily="18" charset="0"/>
                <a:cs typeface="Times New Roman" panose="02020603050405020304" pitchFamily="18" charset="0"/>
              </a:rPr>
              <a:t>б) при наличии указания на выбор в пользу национального права, право данного государства, </a:t>
            </a:r>
            <a:r>
              <a:rPr lang="ru-RU" sz="1800" dirty="0">
                <a:effectLst/>
                <a:highlight>
                  <a:srgbClr val="0000FF"/>
                </a:highlight>
                <a:latin typeface="Petersberg regular"/>
                <a:ea typeface="Times New Roman" panose="02020603050405020304" pitchFamily="18" charset="0"/>
                <a:cs typeface="Times New Roman" panose="02020603050405020304" pitchFamily="18" charset="0"/>
              </a:rPr>
              <a:t>за исключением его коллизионных </a:t>
            </a:r>
            <a:r>
              <a:rPr lang="ru-RU" sz="1800" dirty="0">
                <a:effectLst/>
                <a:latin typeface="Petersberg regular"/>
                <a:ea typeface="Times New Roman" panose="02020603050405020304" pitchFamily="18" charset="0"/>
                <a:cs typeface="Times New Roman" panose="02020603050405020304" pitchFamily="18" charset="0"/>
              </a:rPr>
              <a:t>норм, должно пониматься в качестве применимого</a:t>
            </a:r>
            <a:r>
              <a:rPr lang="ru-RU" sz="1800" dirty="0">
                <a:effectLst/>
                <a:highlight>
                  <a:srgbClr val="0000FF"/>
                </a:highlight>
                <a:latin typeface="Petersberg regular"/>
                <a:ea typeface="Times New Roman" panose="02020603050405020304" pitchFamily="18" charset="0"/>
                <a:cs typeface="Times New Roman" panose="02020603050405020304" pitchFamily="18" charset="0"/>
              </a:rPr>
              <a:t>, если не указано обратного </a:t>
            </a:r>
            <a:r>
              <a:rPr lang="en-US" sz="1800" dirty="0">
                <a:solidFill>
                  <a:srgbClr val="FFFF00"/>
                </a:solidFill>
                <a:effectLst/>
                <a:latin typeface="Petersberg regular"/>
                <a:ea typeface="Times New Roman" panose="02020603050405020304" pitchFamily="18" charset="0"/>
                <a:cs typeface="Times New Roman" panose="02020603050405020304" pitchFamily="18" charset="0"/>
              </a:rPr>
              <a:t>[</a:t>
            </a:r>
            <a:r>
              <a:rPr lang="ru-RU" sz="1800" dirty="0">
                <a:solidFill>
                  <a:srgbClr val="FFFF00"/>
                </a:solidFill>
                <a:effectLst/>
                <a:latin typeface="Petersburg-Regular"/>
                <a:ea typeface="SimSun" panose="02010600030101010101" pitchFamily="2" charset="-122"/>
                <a:cs typeface="Times New Roman" panose="02020603050405020304" pitchFamily="18" charset="0"/>
              </a:rPr>
              <a:t>Статья 10. Исключение отсылки. Выбор права не распространяется на коллизионные нормы, входящие в избранный правопорядок, только если сторонами явно не выражено обратное (Закон Парагвая о коллизиях контрактов</a:t>
            </a:r>
            <a:r>
              <a:rPr lang="ru-RU" sz="1800" dirty="0">
                <a:solidFill>
                  <a:srgbClr val="FFFF00"/>
                </a:solidFill>
                <a:effectLst/>
                <a:latin typeface="Petersburg-Regular"/>
                <a:ea typeface="SimSun" panose="02010600030101010101" pitchFamily="2" charset="-122"/>
              </a:rPr>
              <a:t>)</a:t>
            </a:r>
            <a:r>
              <a:rPr lang="en-US" sz="1800" dirty="0">
                <a:solidFill>
                  <a:srgbClr val="FFFF00"/>
                </a:solidFill>
                <a:effectLst/>
                <a:latin typeface="Petersburg-Regular"/>
                <a:ea typeface="SimSun" panose="02010600030101010101" pitchFamily="2" charset="-122"/>
              </a:rPr>
              <a:t>]</a:t>
            </a:r>
            <a:r>
              <a:rPr lang="ru-RU" sz="1800" dirty="0">
                <a:effectLst/>
                <a:latin typeface="Petersberg regular"/>
                <a:ea typeface="Times New Roman" panose="02020603050405020304" pitchFamily="18" charset="0"/>
                <a:cs typeface="Times New Roman" panose="02020603050405020304" pitchFamily="18" charset="0"/>
              </a:rPr>
              <a:t>;</a:t>
            </a:r>
            <a:endParaRPr lang="ru-RU" sz="1800" dirty="0">
              <a:effectLst/>
              <a:latin typeface="Petersberg regular"/>
              <a:ea typeface="Cambria" panose="02040503050406030204" pitchFamily="18" charset="0"/>
              <a:cs typeface="Times New Roman" panose="02020603050405020304" pitchFamily="18" charset="0"/>
            </a:endParaRPr>
          </a:p>
          <a:p>
            <a:pPr marL="0" indent="0">
              <a:lnSpc>
                <a:spcPct val="120000"/>
              </a:lnSpc>
              <a:spcBef>
                <a:spcPts val="600"/>
              </a:spcBef>
              <a:spcAft>
                <a:spcPts val="0"/>
              </a:spcAft>
              <a:buNone/>
            </a:pPr>
            <a:r>
              <a:rPr lang="ru-RU" sz="1800" dirty="0">
                <a:effectLst/>
                <a:latin typeface="Petersberg regular"/>
                <a:ea typeface="Times New Roman" panose="02020603050405020304" pitchFamily="18" charset="0"/>
                <a:cs typeface="Times New Roman" panose="02020603050405020304" pitchFamily="18" charset="0"/>
              </a:rPr>
              <a:t>в) сторонами может быть установлено, по взаимному согласию, материальное содержание договоров между ними, вплоть до </a:t>
            </a:r>
            <a:r>
              <a:rPr lang="ru-RU" sz="1800" dirty="0">
                <a:effectLst/>
                <a:highlight>
                  <a:srgbClr val="0000FF"/>
                </a:highlight>
                <a:latin typeface="Petersberg regular"/>
                <a:ea typeface="Times New Roman" panose="02020603050405020304" pitchFamily="18" charset="0"/>
                <a:cs typeface="Times New Roman" panose="02020603050405020304" pitchFamily="18" charset="0"/>
              </a:rPr>
              <a:t>установления договорных положений, которые выражают отказ от норм принудительного характера выбранного правопорядка</a:t>
            </a:r>
            <a:r>
              <a:rPr lang="ru-RU" sz="1800" dirty="0">
                <a:effectLst/>
                <a:latin typeface="Petersberg regular"/>
                <a:ea typeface="Times New Roman" panose="02020603050405020304" pitchFamily="18" charset="0"/>
                <a:cs typeface="Times New Roman" panose="02020603050405020304" pitchFamily="18" charset="0"/>
              </a:rPr>
              <a:t>;</a:t>
            </a:r>
            <a:endParaRPr lang="ru-RU" sz="1800" dirty="0">
              <a:effectLst/>
              <a:latin typeface="Petersberg regular"/>
              <a:ea typeface="Cambria" panose="02040503050406030204" pitchFamily="18" charset="0"/>
              <a:cs typeface="Times New Roman" panose="02020603050405020304" pitchFamily="18" charset="0"/>
            </a:endParaRPr>
          </a:p>
          <a:p>
            <a:pPr marL="0" indent="0">
              <a:lnSpc>
                <a:spcPct val="120000"/>
              </a:lnSpc>
              <a:spcBef>
                <a:spcPts val="600"/>
              </a:spcBef>
              <a:spcAft>
                <a:spcPts val="0"/>
              </a:spcAft>
              <a:buNone/>
            </a:pPr>
            <a:r>
              <a:rPr lang="ru-RU" sz="1800" dirty="0">
                <a:effectLst/>
                <a:latin typeface="Petersberg regular"/>
                <a:ea typeface="Times New Roman" panose="02020603050405020304" pitchFamily="18" charset="0"/>
                <a:cs typeface="Times New Roman" panose="02020603050405020304" pitchFamily="18" charset="0"/>
              </a:rPr>
              <a:t>д) повсеместно принятые </a:t>
            </a:r>
            <a:r>
              <a:rPr lang="ru-RU" sz="1800" dirty="0">
                <a:effectLst/>
                <a:highlight>
                  <a:srgbClr val="0000FF"/>
                </a:highlight>
                <a:latin typeface="Petersberg regular"/>
                <a:ea typeface="Times New Roman" panose="02020603050405020304" pitchFamily="18" charset="0"/>
                <a:cs typeface="Times New Roman" panose="02020603050405020304" pitchFamily="18" charset="0"/>
              </a:rPr>
              <a:t>торговые обыкновения и практика, обычаи и принципы международного торгового права </a:t>
            </a:r>
            <a:r>
              <a:rPr lang="ru-RU" sz="1800" dirty="0">
                <a:effectLst/>
                <a:latin typeface="Petersberg regular"/>
                <a:ea typeface="Times New Roman" panose="02020603050405020304" pitchFamily="18" charset="0"/>
                <a:cs typeface="Times New Roman" panose="02020603050405020304" pitchFamily="18" charset="0"/>
              </a:rPr>
              <a:t>могут быть применимы, если стороны включили их в договор;</a:t>
            </a:r>
            <a:endParaRPr lang="ru-RU" sz="1800" dirty="0">
              <a:effectLst/>
              <a:latin typeface="Petersberg regular"/>
              <a:ea typeface="Cambria" panose="02040503050406030204" pitchFamily="18" charset="0"/>
              <a:cs typeface="Times New Roman" panose="02020603050405020304" pitchFamily="18" charset="0"/>
            </a:endParaRPr>
          </a:p>
          <a:p>
            <a:pPr marL="0" indent="0">
              <a:lnSpc>
                <a:spcPct val="120000"/>
              </a:lnSpc>
              <a:spcBef>
                <a:spcPts val="600"/>
              </a:spcBef>
              <a:spcAft>
                <a:spcPts val="0"/>
              </a:spcAft>
              <a:buNone/>
            </a:pPr>
            <a:r>
              <a:rPr lang="ru-RU" sz="1800" dirty="0">
                <a:effectLst/>
                <a:latin typeface="Petersberg regular"/>
                <a:ea typeface="Times New Roman" panose="02020603050405020304" pitchFamily="18" charset="0"/>
                <a:cs typeface="Times New Roman" panose="02020603050405020304" pitchFamily="18" charset="0"/>
              </a:rPr>
              <a:t>е) принципы в отношении публичного порядка и нормы аргентинского права, </a:t>
            </a:r>
            <a:r>
              <a:rPr lang="ru-RU" sz="1800" dirty="0">
                <a:effectLst/>
                <a:highlight>
                  <a:srgbClr val="0000FF"/>
                </a:highlight>
                <a:latin typeface="Petersberg regular"/>
                <a:ea typeface="Times New Roman" panose="02020603050405020304" pitchFamily="18" charset="0"/>
                <a:cs typeface="Times New Roman" panose="02020603050405020304" pitchFamily="18" charset="0"/>
              </a:rPr>
              <a:t>имеющие императивный международный характер</a:t>
            </a:r>
            <a:r>
              <a:rPr lang="ru-RU" sz="1800" dirty="0">
                <a:effectLst/>
                <a:latin typeface="Petersberg regular"/>
                <a:ea typeface="Times New Roman" panose="02020603050405020304" pitchFamily="18" charset="0"/>
                <a:cs typeface="Times New Roman" panose="02020603050405020304" pitchFamily="18" charset="0"/>
              </a:rPr>
              <a:t>, применимы к правоотношению, вне зависимости от того, каким правом регулируется договор; также к договору применимы, в первую очередь, императивные нормы международного права тех государств, с которыми наличествуют экономические связи, проистекающие из дела;</a:t>
            </a:r>
            <a:endParaRPr lang="ru-RU" sz="1800" dirty="0">
              <a:effectLst/>
              <a:latin typeface="Petersberg regular"/>
              <a:ea typeface="Cambria" panose="02040503050406030204" pitchFamily="18" charset="0"/>
              <a:cs typeface="Times New Roman" panose="02020603050405020304" pitchFamily="18" charset="0"/>
            </a:endParaRPr>
          </a:p>
          <a:p>
            <a:pPr marL="0" indent="0">
              <a:lnSpc>
                <a:spcPct val="120000"/>
              </a:lnSpc>
              <a:spcBef>
                <a:spcPts val="600"/>
              </a:spcBef>
              <a:spcAft>
                <a:spcPts val="0"/>
              </a:spcAft>
              <a:buNone/>
            </a:pPr>
            <a:r>
              <a:rPr lang="ru-RU" sz="1800" dirty="0">
                <a:effectLst/>
                <a:latin typeface="Petersberg regular"/>
                <a:ea typeface="Times New Roman" panose="02020603050405020304" pitchFamily="18" charset="0"/>
                <a:cs typeface="Times New Roman" panose="02020603050405020304" pitchFamily="18" charset="0"/>
              </a:rPr>
              <a:t>ж) договоры, заключенные в Республике, при нарушении </a:t>
            </a:r>
            <a:r>
              <a:rPr lang="ru-RU" sz="1800" dirty="0">
                <a:effectLst/>
                <a:highlight>
                  <a:srgbClr val="0000FF"/>
                </a:highlight>
                <a:latin typeface="Petersberg regular"/>
                <a:ea typeface="Times New Roman" panose="02020603050405020304" pitchFamily="18" charset="0"/>
                <a:cs typeface="Times New Roman" panose="02020603050405020304" pitchFamily="18" charset="0"/>
              </a:rPr>
              <a:t>императивных норм международного права иностранного государства</a:t>
            </a:r>
            <a:r>
              <a:rPr lang="ru-RU" sz="1800" dirty="0">
                <a:effectLst/>
                <a:latin typeface="Petersberg regular"/>
                <a:ea typeface="Times New Roman" panose="02020603050405020304" pitchFamily="18" charset="0"/>
                <a:cs typeface="Times New Roman" panose="02020603050405020304" pitchFamily="18" charset="0"/>
              </a:rPr>
              <a:t>, обязательных к применению в отношении дела, не имеют никакой силы;</a:t>
            </a:r>
            <a:endParaRPr lang="ru-RU" sz="1800" dirty="0">
              <a:effectLst/>
              <a:latin typeface="Petersberg regular"/>
              <a:ea typeface="Cambria" panose="02040503050406030204" pitchFamily="18" charset="0"/>
              <a:cs typeface="Times New Roman" panose="02020603050405020304" pitchFamily="18" charset="0"/>
            </a:endParaRPr>
          </a:p>
          <a:p>
            <a:pPr>
              <a:lnSpc>
                <a:spcPct val="120000"/>
              </a:lnSpc>
              <a:spcBef>
                <a:spcPts val="600"/>
              </a:spcBef>
              <a:spcAft>
                <a:spcPts val="0"/>
              </a:spcAft>
              <a:buFont typeface="Wingdings" panose="05000000000000000000" pitchFamily="2" charset="2"/>
              <a:buChar char="Ø"/>
            </a:pPr>
            <a:r>
              <a:rPr lang="ru-RU" sz="1800" dirty="0">
                <a:effectLst/>
                <a:latin typeface="Petersberg regular"/>
                <a:ea typeface="Times New Roman" panose="02020603050405020304" pitchFamily="18" charset="0"/>
                <a:cs typeface="Times New Roman" panose="02020603050405020304" pitchFamily="18" charset="0"/>
              </a:rPr>
              <a:t>з) выбор в отношении конкретного государственного суда </a:t>
            </a:r>
            <a:r>
              <a:rPr lang="ru-RU" sz="1800" dirty="0">
                <a:effectLst/>
                <a:highlight>
                  <a:srgbClr val="0000FF"/>
                </a:highlight>
                <a:latin typeface="Petersberg regular"/>
                <a:ea typeface="Times New Roman" panose="02020603050405020304" pitchFamily="18" charset="0"/>
                <a:cs typeface="Times New Roman" panose="02020603050405020304" pitchFamily="18" charset="0"/>
              </a:rPr>
              <a:t>не означает выбор национального права такой страны</a:t>
            </a:r>
            <a:r>
              <a:rPr lang="ru-RU" sz="1800" dirty="0">
                <a:effectLst/>
                <a:latin typeface="Petersberg regular"/>
                <a:ea typeface="Times New Roman" panose="02020603050405020304" pitchFamily="18" charset="0"/>
                <a:cs typeface="Times New Roman" panose="02020603050405020304" pitchFamily="18" charset="0"/>
              </a:rPr>
              <a:t>;</a:t>
            </a:r>
            <a:endParaRPr lang="ru-RU" sz="1800" dirty="0">
              <a:effectLst/>
              <a:latin typeface="Petersberg regular"/>
              <a:ea typeface="Cambria" panose="02040503050406030204" pitchFamily="18" charset="0"/>
              <a:cs typeface="Times New Roman" panose="02020603050405020304" pitchFamily="18" charset="0"/>
            </a:endParaRPr>
          </a:p>
          <a:p>
            <a:pPr marL="0" indent="0">
              <a:lnSpc>
                <a:spcPct val="120000"/>
              </a:lnSpc>
              <a:spcBef>
                <a:spcPts val="600"/>
              </a:spcBef>
              <a:spcAft>
                <a:spcPts val="0"/>
              </a:spcAft>
              <a:buNone/>
            </a:pPr>
            <a:r>
              <a:rPr lang="ru-RU" sz="1800" dirty="0">
                <a:effectLst/>
                <a:latin typeface="Petersberg regular"/>
                <a:ea typeface="Times New Roman" panose="02020603050405020304" pitchFamily="18" charset="0"/>
                <a:cs typeface="Times New Roman" panose="02020603050405020304" pitchFamily="18" charset="0"/>
              </a:rPr>
              <a:t>Данная статья не применима в отношении потребительских договоров. </a:t>
            </a:r>
            <a:endParaRPr lang="ru-RU" sz="1800" dirty="0">
              <a:effectLst/>
              <a:latin typeface="Petersberg regular"/>
              <a:ea typeface="Cambria" panose="020405030504060302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204093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4EC4E5-6757-448D-BAB5-A53752AE3BB3}"/>
              </a:ext>
            </a:extLst>
          </p:cNvPr>
          <p:cNvSpPr>
            <a:spLocks noGrp="1"/>
          </p:cNvSpPr>
          <p:nvPr>
            <p:ph type="title"/>
          </p:nvPr>
        </p:nvSpPr>
        <p:spPr>
          <a:xfrm>
            <a:off x="852256" y="391299"/>
            <a:ext cx="10566857" cy="860452"/>
          </a:xfrm>
        </p:spPr>
        <p:txBody>
          <a:bodyPr>
            <a:normAutofit/>
          </a:bodyPr>
          <a:lstStyle/>
          <a:p>
            <a:r>
              <a:rPr lang="ru-RU" b="1" dirty="0" err="1">
                <a:latin typeface="Petersberg Regular"/>
              </a:rPr>
              <a:t>Интертемпоральные</a:t>
            </a:r>
            <a:r>
              <a:rPr lang="ru-RU" b="1" dirty="0">
                <a:latin typeface="Petersberg Regular"/>
              </a:rPr>
              <a:t> коллизии</a:t>
            </a:r>
          </a:p>
        </p:txBody>
      </p:sp>
      <p:sp>
        <p:nvSpPr>
          <p:cNvPr id="3" name="Объект 2">
            <a:extLst>
              <a:ext uri="{FF2B5EF4-FFF2-40B4-BE49-F238E27FC236}">
                <a16:creationId xmlns:a16="http://schemas.microsoft.com/office/drawing/2014/main" id="{DF97EE88-D189-42D5-9368-2CDFC9CBC162}"/>
              </a:ext>
            </a:extLst>
          </p:cNvPr>
          <p:cNvSpPr>
            <a:spLocks noGrp="1"/>
          </p:cNvSpPr>
          <p:nvPr>
            <p:ph idx="1"/>
          </p:nvPr>
        </p:nvSpPr>
        <p:spPr>
          <a:xfrm>
            <a:off x="852257" y="1420427"/>
            <a:ext cx="10662081" cy="5046273"/>
          </a:xfrm>
        </p:spPr>
        <p:txBody>
          <a:bodyPr>
            <a:normAutofit fontScale="32500" lnSpcReduction="20000"/>
          </a:bodyPr>
          <a:lstStyle/>
          <a:p>
            <a:pPr>
              <a:lnSpc>
                <a:spcPct val="120000"/>
              </a:lnSpc>
              <a:spcBef>
                <a:spcPts val="600"/>
              </a:spcBef>
            </a:pPr>
            <a:r>
              <a:rPr lang="ru-RU" sz="5500" dirty="0">
                <a:effectLst/>
                <a:latin typeface="Petersberg Regular"/>
                <a:ea typeface="Cambria" panose="02040503050406030204" pitchFamily="18" charset="0"/>
                <a:cs typeface="Times New Roman" panose="02020603050405020304" pitchFamily="18" charset="0"/>
              </a:rPr>
              <a:t>Судьи и органы власти обязаны применять иностранное право, так как бы его применяли судьи того государства, чье право они применяют, без ущерба для сторон. Иностранный закон применяется согласно его критериям толкования и применения во времени </a:t>
            </a:r>
            <a:r>
              <a:rPr lang="ru-RU" sz="5500" b="0" i="0" u="none" strike="noStrike" spc="0" dirty="0">
                <a:effectLst/>
                <a:latin typeface="Petersberg Regular"/>
                <a:ea typeface="Courier New" panose="02070309020205020404" pitchFamily="49" charset="0"/>
                <a:cs typeface="Times New Roman" panose="02020603050405020304" pitchFamily="18" charset="0"/>
              </a:rPr>
              <a:t>(ст. 82 Закона о МЧП Доминиканской Республики)</a:t>
            </a:r>
            <a:r>
              <a:rPr lang="ru-RU" sz="5500" dirty="0">
                <a:effectLst/>
                <a:latin typeface="Petersberg Regular"/>
                <a:ea typeface="Cambria" panose="02040503050406030204" pitchFamily="18" charset="0"/>
                <a:cs typeface="Times New Roman" panose="02020603050405020304" pitchFamily="18" charset="0"/>
              </a:rPr>
              <a:t> </a:t>
            </a:r>
          </a:p>
          <a:p>
            <a:pPr>
              <a:lnSpc>
                <a:spcPct val="120000"/>
              </a:lnSpc>
              <a:spcBef>
                <a:spcPts val="600"/>
              </a:spcBef>
            </a:pPr>
            <a:r>
              <a:rPr lang="ru-RU" sz="5500" dirty="0">
                <a:effectLst/>
                <a:latin typeface="Petersberg Regular"/>
                <a:ea typeface="Times New Roman" panose="02020603050405020304" pitchFamily="18" charset="0"/>
              </a:rPr>
              <a:t>Для целей настоящего Закона используемые в нем термины употребляются в следующем значении: … </a:t>
            </a:r>
            <a:r>
              <a:rPr lang="ru-RU" sz="5500" dirty="0">
                <a:effectLst/>
                <a:highlight>
                  <a:srgbClr val="0000FF"/>
                </a:highlight>
                <a:latin typeface="Petersberg Regular"/>
                <a:ea typeface="Times New Roman" panose="02020603050405020304" pitchFamily="18" charset="0"/>
              </a:rPr>
              <a:t>7. </a:t>
            </a:r>
            <a:r>
              <a:rPr lang="ru-RU" sz="5500" i="1" dirty="0">
                <a:effectLst/>
                <a:highlight>
                  <a:srgbClr val="0000FF"/>
                </a:highlight>
                <a:latin typeface="Petersberg Regular"/>
                <a:ea typeface="Times New Roman" panose="02020603050405020304" pitchFamily="18" charset="0"/>
              </a:rPr>
              <a:t>Конфликт законов во времени. </a:t>
            </a:r>
            <a:r>
              <a:rPr lang="ru-RU" sz="5500" dirty="0">
                <a:effectLst/>
                <a:highlight>
                  <a:srgbClr val="0000FF"/>
                </a:highlight>
                <a:latin typeface="Petersberg Regular"/>
                <a:ea typeface="Times New Roman" panose="02020603050405020304" pitchFamily="18" charset="0"/>
              </a:rPr>
              <a:t>Ситуация, которая возникает, когда правоотношение может быть подчинено двум законам, которые применялись последовательно во времени, что явилось результатом изменения связующего фактора в связи с инициативой государства. 8. </a:t>
            </a:r>
            <a:r>
              <a:rPr lang="ru-RU" sz="5500" i="1" dirty="0" err="1">
                <a:effectLst/>
                <a:highlight>
                  <a:srgbClr val="0000FF"/>
                </a:highlight>
                <a:latin typeface="Petersberg Regular"/>
                <a:ea typeface="Times New Roman" panose="02020603050405020304" pitchFamily="18" charset="0"/>
              </a:rPr>
              <a:t>Интертемпоральные</a:t>
            </a:r>
            <a:r>
              <a:rPr lang="ru-RU" sz="5500" i="1" dirty="0">
                <a:effectLst/>
                <a:highlight>
                  <a:srgbClr val="0000FF"/>
                </a:highlight>
                <a:latin typeface="Petersberg Regular"/>
                <a:ea typeface="Times New Roman" panose="02020603050405020304" pitchFamily="18" charset="0"/>
              </a:rPr>
              <a:t> конфликты. </a:t>
            </a:r>
            <a:r>
              <a:rPr lang="ru-RU" sz="5500" dirty="0">
                <a:effectLst/>
                <a:highlight>
                  <a:srgbClr val="0000FF"/>
                </a:highlight>
                <a:latin typeface="Petersberg Regular"/>
                <a:ea typeface="Times New Roman" panose="02020603050405020304" pitchFamily="18" charset="0"/>
              </a:rPr>
              <a:t>То же, что и конфликты законов во времени </a:t>
            </a:r>
            <a:r>
              <a:rPr lang="ru-RU" sz="5500" dirty="0">
                <a:effectLst/>
                <a:latin typeface="Petersberg Regular"/>
                <a:ea typeface="Times New Roman" panose="02020603050405020304" pitchFamily="18" charset="0"/>
              </a:rPr>
              <a:t>(ст. 160 Кодекса о МЧП Панамы)</a:t>
            </a:r>
          </a:p>
          <a:p>
            <a:pPr marL="0" indent="0">
              <a:lnSpc>
                <a:spcPct val="120000"/>
              </a:lnSpc>
              <a:spcBef>
                <a:spcPts val="600"/>
              </a:spcBef>
              <a:buNone/>
            </a:pPr>
            <a:r>
              <a:rPr lang="ru-RU" sz="5500" dirty="0" err="1">
                <a:effectLst/>
                <a:latin typeface="Petersberg Regular"/>
                <a:ea typeface="Times New Roman" panose="02020603050405020304" pitchFamily="18" charset="0"/>
              </a:rPr>
              <a:t>Интертемпоральные</a:t>
            </a:r>
            <a:r>
              <a:rPr lang="ru-RU" sz="5500" dirty="0">
                <a:effectLst/>
                <a:latin typeface="Petersberg Regular"/>
                <a:ea typeface="Times New Roman" panose="02020603050405020304" pitchFamily="18" charset="0"/>
              </a:rPr>
              <a:t> коллизии регулируются нормами переходного права, предусмотренными внутренним гражданским правом и согласующимися с ним (ст. 161 Кодекса МЧП Панамы)</a:t>
            </a:r>
          </a:p>
          <a:p>
            <a:pPr>
              <a:lnSpc>
                <a:spcPct val="120000"/>
              </a:lnSpc>
              <a:spcBef>
                <a:spcPts val="600"/>
              </a:spcBef>
            </a:pPr>
            <a:r>
              <a:rPr lang="ru-RU" sz="5500" dirty="0">
                <a:effectLst/>
                <a:latin typeface="Petersberg Regular"/>
                <a:ea typeface="Calibri" panose="020F0502020204030204" pitchFamily="34" charset="0"/>
                <a:cs typeface="Times New Roman" panose="02020603050405020304" pitchFamily="18" charset="0"/>
              </a:rPr>
              <a:t>… </a:t>
            </a:r>
            <a:r>
              <a:rPr lang="en-US" sz="5500" dirty="0">
                <a:effectLst/>
                <a:latin typeface="Petersberg Regular"/>
                <a:ea typeface="Calibri" panose="020F0502020204030204" pitchFamily="34" charset="0"/>
                <a:cs typeface="Times New Roman" panose="02020603050405020304" pitchFamily="18" charset="0"/>
              </a:rPr>
              <a:t>e</a:t>
            </a:r>
            <a:r>
              <a:rPr lang="ru-RU" sz="5500" dirty="0">
                <a:effectLst/>
                <a:latin typeface="Petersberg Regular"/>
                <a:ea typeface="Calibri" panose="020F0502020204030204" pitchFamily="34" charset="0"/>
                <a:cs typeface="Times New Roman" panose="02020603050405020304" pitchFamily="18" charset="0"/>
              </a:rPr>
              <a:t>) Иностранный закон или иностранная правовая норма применяются в соответствии их собственным критериям или правилам интерпретации и применения во времени (ст. 3 проекта Закона о МЧП Мексики)</a:t>
            </a:r>
          </a:p>
          <a:p>
            <a:endParaRPr lang="ru-RU" dirty="0"/>
          </a:p>
        </p:txBody>
      </p:sp>
    </p:spTree>
    <p:extLst>
      <p:ext uri="{BB962C8B-B14F-4D97-AF65-F5344CB8AC3E}">
        <p14:creationId xmlns:p14="http://schemas.microsoft.com/office/powerpoint/2010/main" val="1701917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9E32B1-80D4-4B17-B4C6-B58079D920D4}"/>
              </a:ext>
            </a:extLst>
          </p:cNvPr>
          <p:cNvSpPr>
            <a:spLocks noGrp="1"/>
          </p:cNvSpPr>
          <p:nvPr>
            <p:ph type="title"/>
          </p:nvPr>
        </p:nvSpPr>
        <p:spPr>
          <a:xfrm>
            <a:off x="685801" y="94269"/>
            <a:ext cx="10131425" cy="518474"/>
          </a:xfrm>
        </p:spPr>
        <p:txBody>
          <a:bodyPr>
            <a:normAutofit fontScale="90000"/>
          </a:bodyPr>
          <a:lstStyle/>
          <a:p>
            <a:r>
              <a:rPr lang="ru-RU" b="1" dirty="0">
                <a:latin typeface="Petersberg Regular"/>
              </a:rPr>
              <a:t>Институт обратной отсылки</a:t>
            </a:r>
          </a:p>
        </p:txBody>
      </p:sp>
      <p:sp>
        <p:nvSpPr>
          <p:cNvPr id="3" name="Объект 2">
            <a:extLst>
              <a:ext uri="{FF2B5EF4-FFF2-40B4-BE49-F238E27FC236}">
                <a16:creationId xmlns:a16="http://schemas.microsoft.com/office/drawing/2014/main" id="{4AEF0FE9-3062-4709-8EBC-819264E6E937}"/>
              </a:ext>
            </a:extLst>
          </p:cNvPr>
          <p:cNvSpPr>
            <a:spLocks noGrp="1"/>
          </p:cNvSpPr>
          <p:nvPr>
            <p:ph idx="1"/>
          </p:nvPr>
        </p:nvSpPr>
        <p:spPr>
          <a:xfrm>
            <a:off x="254525" y="725864"/>
            <a:ext cx="11689236" cy="6037867"/>
          </a:xfrm>
        </p:spPr>
        <p:txBody>
          <a:bodyPr>
            <a:normAutofit fontScale="40000" lnSpcReduction="20000"/>
          </a:bodyPr>
          <a:lstStyle/>
          <a:p>
            <a:pPr>
              <a:lnSpc>
                <a:spcPct val="120000"/>
              </a:lnSpc>
              <a:spcBef>
                <a:spcPts val="600"/>
              </a:spcBef>
              <a:spcAft>
                <a:spcPts val="0"/>
              </a:spcAft>
            </a:pPr>
            <a:r>
              <a:rPr lang="ru-RU" sz="3300" b="1" dirty="0">
                <a:solidFill>
                  <a:srgbClr val="FFFF00"/>
                </a:solidFill>
                <a:effectLst/>
                <a:ea typeface="Cambria" panose="02040503050406030204" pitchFamily="18" charset="0"/>
              </a:rPr>
              <a:t>Запрет</a:t>
            </a:r>
          </a:p>
          <a:p>
            <a:pPr marL="0" indent="0">
              <a:lnSpc>
                <a:spcPct val="120000"/>
              </a:lnSpc>
              <a:spcBef>
                <a:spcPts val="600"/>
              </a:spcBef>
              <a:spcAft>
                <a:spcPts val="0"/>
              </a:spcAft>
              <a:buNone/>
            </a:pPr>
            <a:r>
              <a:rPr lang="ru-RU" sz="3300" i="1" dirty="0">
                <a:effectLst/>
                <a:ea typeface="Cambria" panose="02040503050406030204" pitchFamily="18" charset="0"/>
              </a:rPr>
              <a:t>Исключение обратной </a:t>
            </a:r>
            <a:r>
              <a:rPr lang="ru-RU" sz="3300" dirty="0">
                <a:effectLst/>
                <a:ea typeface="Cambria" panose="02040503050406030204" pitchFamily="18" charset="0"/>
              </a:rPr>
              <a:t>отсылки. Иностранное право, к которому дается отсылка коллизионной нормой, исключает отсылку к другому правопорядку, в том числе и доминиканскому (ст. 85 Закона ДР; ст. 35 проекта ГК </a:t>
            </a:r>
            <a:r>
              <a:rPr lang="ru-RU" sz="3300" dirty="0">
                <a:ea typeface="Cambria" panose="02040503050406030204" pitchFamily="18" charset="0"/>
              </a:rPr>
              <a:t>П</a:t>
            </a:r>
            <a:r>
              <a:rPr lang="ru-RU" sz="3300" dirty="0">
                <a:effectLst/>
                <a:ea typeface="Cambria" panose="02040503050406030204" pitchFamily="18" charset="0"/>
              </a:rPr>
              <a:t>уэрто-Рико; ст. 16 ВЗ ГК Бразилии)</a:t>
            </a:r>
          </a:p>
          <a:p>
            <a:pPr>
              <a:lnSpc>
                <a:spcPct val="120000"/>
              </a:lnSpc>
              <a:spcBef>
                <a:spcPts val="600"/>
              </a:spcBef>
              <a:spcAft>
                <a:spcPts val="0"/>
              </a:spcAft>
            </a:pPr>
            <a:r>
              <a:rPr lang="ru-RU" sz="3300" b="1" dirty="0">
                <a:solidFill>
                  <a:srgbClr val="FFFF00"/>
                </a:solidFill>
                <a:effectLst/>
                <a:ea typeface="Times New Roman" panose="02020603050405020304" pitchFamily="18" charset="0"/>
                <a:cs typeface="Times New Roman" panose="02020603050405020304" pitchFamily="18" charset="0"/>
              </a:rPr>
              <a:t>Принятие</a:t>
            </a:r>
          </a:p>
          <a:p>
            <a:pPr marL="0" indent="0">
              <a:lnSpc>
                <a:spcPct val="120000"/>
              </a:lnSpc>
              <a:spcBef>
                <a:spcPts val="600"/>
              </a:spcBef>
              <a:spcAft>
                <a:spcPts val="0"/>
              </a:spcAft>
              <a:buNone/>
            </a:pPr>
            <a:r>
              <a:rPr lang="ru-RU" sz="3300" dirty="0">
                <a:effectLst/>
                <a:ea typeface="Times New Roman" panose="02020603050405020304" pitchFamily="18" charset="0"/>
                <a:cs typeface="Times New Roman" panose="02020603050405020304" pitchFamily="18" charset="0"/>
              </a:rPr>
              <a:t>В случае, когда нормы иностранного правопорядка признаются применимыми к правоотношению, к нему также применимы и нормы о международном частном праве такого правопорядка. </a:t>
            </a:r>
            <a:r>
              <a:rPr lang="ru-RU" sz="3300" dirty="0">
                <a:effectLst/>
                <a:ea typeface="Cambria" panose="02040503050406030204" pitchFamily="18" charset="0"/>
                <a:cs typeface="Times New Roman" panose="02020603050405020304" pitchFamily="18" charset="0"/>
              </a:rPr>
              <a:t> </a:t>
            </a:r>
            <a:r>
              <a:rPr lang="ru-RU" sz="3300" dirty="0">
                <a:effectLst/>
                <a:ea typeface="Times New Roman" panose="02020603050405020304" pitchFamily="18" charset="0"/>
                <a:cs typeface="Times New Roman" panose="02020603050405020304" pitchFamily="18" charset="0"/>
              </a:rPr>
              <a:t>Если применимое иностранное право отсылает к аргентинскому праву, то к правоотношению применимы нормы национального аргентинского права. Когда к правоотношению стороны избрали применимым право конкретной страны, национальное право такого Государства считается регулирующим такое правоотношение, если только стороны явно не высказались об обратном (ГТК Аргентины)</a:t>
            </a:r>
            <a:r>
              <a:rPr lang="ru-RU" sz="3300" dirty="0">
                <a:effectLst/>
                <a:ea typeface="Cambria" panose="02040503050406030204" pitchFamily="18" charset="0"/>
                <a:cs typeface="Times New Roman" panose="02020603050405020304" pitchFamily="18" charset="0"/>
              </a:rPr>
              <a:t> </a:t>
            </a:r>
          </a:p>
          <a:p>
            <a:pPr marL="0" indent="0">
              <a:lnSpc>
                <a:spcPct val="120000"/>
              </a:lnSpc>
              <a:spcBef>
                <a:spcPts val="600"/>
              </a:spcBef>
              <a:spcAft>
                <a:spcPts val="0"/>
              </a:spcAft>
              <a:buNone/>
            </a:pPr>
            <a:r>
              <a:rPr lang="ru-RU" sz="3300" b="0" i="0" dirty="0">
                <a:effectLst/>
              </a:rPr>
              <a:t>a. Когда коллизионные нормы компетентного иностранного права объявляют применимым право третьего государства, которое, в свою очередь, объявляет себя компетентным, применяется внутреннее право этого третьего государства. Когда коллизионные нормы применимого иностранного права объявляют применимым боливийский закон, должно применяться это право. b. В случаях, не предусмотренным в предыдущих параграфах, будут применяться коллизионные нормы боливийского права. c. Если стороны выбрали применимое право, следует понимать, если иное не оговорено, что имеется в виду право этого государства, а не его коллизионные нормы (ст. 5 проекта Закона Боливии)</a:t>
            </a:r>
          </a:p>
          <a:p>
            <a:pPr>
              <a:lnSpc>
                <a:spcPct val="120000"/>
              </a:lnSpc>
              <a:spcBef>
                <a:spcPts val="600"/>
              </a:spcBef>
              <a:spcAft>
                <a:spcPts val="0"/>
              </a:spcAft>
            </a:pPr>
            <a:r>
              <a:rPr lang="ru-RU" sz="3300" b="1" dirty="0">
                <a:solidFill>
                  <a:srgbClr val="FFFF00"/>
                </a:solidFill>
                <a:effectLst/>
                <a:ea typeface="Cambria" panose="02040503050406030204" pitchFamily="18" charset="0"/>
                <a:cs typeface="Times New Roman" panose="02020603050405020304" pitchFamily="18" charset="0"/>
              </a:rPr>
              <a:t>Принятие для определенной сферы отношений</a:t>
            </a:r>
          </a:p>
          <a:p>
            <a:pPr marL="0" indent="0">
              <a:lnSpc>
                <a:spcPct val="120000"/>
              </a:lnSpc>
              <a:spcBef>
                <a:spcPts val="600"/>
              </a:spcBef>
              <a:spcAft>
                <a:spcPts val="0"/>
              </a:spcAft>
              <a:buNone/>
            </a:pPr>
            <a:r>
              <a:rPr lang="ru-RU" sz="3300" i="1" dirty="0">
                <a:effectLst/>
                <a:ea typeface="Times New Roman" panose="02020603050405020304" pitchFamily="18" charset="0"/>
              </a:rPr>
              <a:t>34. Отсылка. </a:t>
            </a:r>
            <a:r>
              <a:rPr lang="ru-RU" sz="3300" dirty="0">
                <a:effectLst/>
                <a:ea typeface="Times New Roman" panose="02020603050405020304" pitchFamily="18" charset="0"/>
              </a:rPr>
              <a:t>Отсылка представляет собой имеющую место только в случаях с личным статутом и движимыми вещами ситуацию, когда при применении судом панамской коллизионной нормы, которая указывает на иностранное право в качестве применимого, а коллизионные нормы данного иностранного права указывают на иное право как на применимое (ст. 160 Кодекса МЧП Панамы)</a:t>
            </a:r>
          </a:p>
          <a:p>
            <a:pPr>
              <a:lnSpc>
                <a:spcPct val="120000"/>
              </a:lnSpc>
              <a:spcBef>
                <a:spcPts val="600"/>
              </a:spcBef>
              <a:spcAft>
                <a:spcPts val="0"/>
              </a:spcAft>
            </a:pPr>
            <a:r>
              <a:rPr lang="ru-RU" sz="3300" b="1" dirty="0">
                <a:solidFill>
                  <a:srgbClr val="FFFF00"/>
                </a:solidFill>
                <a:effectLst/>
                <a:ea typeface="Calibri" panose="020F0502020204030204" pitchFamily="34" charset="0"/>
                <a:cs typeface="Times New Roman" panose="02020603050405020304" pitchFamily="18" charset="0"/>
              </a:rPr>
              <a:t>Общий запрет с возможностью принятия, оговоренной наличием абстрактными условиями</a:t>
            </a:r>
          </a:p>
          <a:p>
            <a:pPr marL="0" indent="0">
              <a:lnSpc>
                <a:spcPct val="120000"/>
              </a:lnSpc>
              <a:spcBef>
                <a:spcPts val="600"/>
              </a:spcBef>
              <a:spcAft>
                <a:spcPts val="0"/>
              </a:spcAft>
              <a:buNone/>
            </a:pPr>
            <a:r>
              <a:rPr lang="ru-RU" sz="3300" dirty="0">
                <a:effectLst/>
                <a:ea typeface="Calibri" panose="020F0502020204030204" pitchFamily="34" charset="0"/>
                <a:cs typeface="Times New Roman" panose="02020603050405020304" pitchFamily="18" charset="0"/>
              </a:rPr>
              <a:t>1. Когда применяется закон иностранного государства, понимается, что это материальное право этого государства, исключая его коллизионные нормы. 2. То, что установлено в предыдущем параграфе, не применяется, если иное явно установлено в специальных законах или нормах, или когда </a:t>
            </a:r>
            <a:r>
              <a:rPr lang="ru-RU" sz="3300" dirty="0">
                <a:solidFill>
                  <a:srgbClr val="FFC000"/>
                </a:solidFill>
                <a:effectLst/>
                <a:ea typeface="Calibri" panose="020F0502020204030204" pitchFamily="34" charset="0"/>
                <a:cs typeface="Times New Roman" panose="02020603050405020304" pitchFamily="18" charset="0"/>
              </a:rPr>
              <a:t>применение материального права иностранного государства к конкретному делу становится несовместимым с </a:t>
            </a:r>
            <a:r>
              <a:rPr lang="ru-RU" sz="3300" dirty="0" err="1">
                <a:solidFill>
                  <a:srgbClr val="FFC000"/>
                </a:solidFill>
                <a:effectLst/>
                <a:ea typeface="Calibri" panose="020F0502020204030204" pitchFamily="34" charset="0"/>
                <a:cs typeface="Times New Roman" panose="02020603050405020304" pitchFamily="18" charset="0"/>
              </a:rPr>
              <a:t>основнои</a:t>
            </a:r>
            <a:r>
              <a:rPr lang="ru-RU" sz="3300" dirty="0">
                <a:solidFill>
                  <a:srgbClr val="FFC000"/>
                </a:solidFill>
                <a:effectLst/>
                <a:ea typeface="Calibri" panose="020F0502020204030204" pitchFamily="34" charset="0"/>
                <a:cs typeface="Times New Roman" panose="02020603050405020304" pitchFamily="18" charset="0"/>
              </a:rPr>
              <a:t>̆ целью коллизионного правила</a:t>
            </a:r>
            <a:r>
              <a:rPr lang="ru-RU" sz="3300" dirty="0">
                <a:effectLst/>
                <a:ea typeface="Calibri" panose="020F0502020204030204" pitchFamily="34" charset="0"/>
                <a:cs typeface="Times New Roman" panose="02020603050405020304" pitchFamily="18" charset="0"/>
              </a:rPr>
              <a:t>, которое определяет его применение. </a:t>
            </a:r>
            <a:r>
              <a:rPr lang="ru-RU" sz="3300" dirty="0">
                <a:effectLst/>
                <a:ea typeface="Calibri" panose="020F0502020204030204" pitchFamily="34" charset="0"/>
              </a:rPr>
              <a:t>3. В договорном вопросе отсылки не будет (ст. 12 Закона Уругвая; ст. 19 ГК Кубы)</a:t>
            </a:r>
            <a:endParaRPr lang="ru-RU" sz="3300" dirty="0">
              <a:effectLst/>
              <a:ea typeface="Courier New" panose="02070309020205020404" pitchFamily="49" charset="0"/>
            </a:endParaRPr>
          </a:p>
          <a:p>
            <a:pPr marL="0" indent="0">
              <a:lnSpc>
                <a:spcPct val="120000"/>
              </a:lnSpc>
              <a:spcBef>
                <a:spcPts val="600"/>
              </a:spcBef>
              <a:spcAft>
                <a:spcPts val="0"/>
              </a:spcAft>
              <a:buNone/>
            </a:pPr>
            <a:r>
              <a:rPr lang="ru-RU" sz="3300" dirty="0">
                <a:effectLst/>
                <a:ea typeface="Calibri" panose="020F0502020204030204" pitchFamily="34" charset="0"/>
              </a:rPr>
              <a:t>Статья 26. … </a:t>
            </a:r>
            <a:r>
              <a:rPr lang="en-US" sz="3300" dirty="0">
                <a:effectLst/>
                <a:ea typeface="Calibri" panose="020F0502020204030204" pitchFamily="34" charset="0"/>
              </a:rPr>
              <a:t>c</a:t>
            </a:r>
            <a:r>
              <a:rPr lang="ru-RU" sz="3300" dirty="0">
                <a:effectLst/>
                <a:ea typeface="Calibri" panose="020F0502020204030204" pitchFamily="34" charset="0"/>
              </a:rPr>
              <a:t>) Будет применяться иностранное материальное право, за исключением случаев, когда </a:t>
            </a:r>
            <a:r>
              <a:rPr lang="ru-RU" sz="3300" dirty="0">
                <a:solidFill>
                  <a:srgbClr val="FFC000"/>
                </a:solidFill>
                <a:effectLst/>
                <a:ea typeface="Calibri" panose="020F0502020204030204" pitchFamily="34" charset="0"/>
              </a:rPr>
              <a:t>с учетом особых обстоятельств дела, в исключительных случаях должны приниматься во внимание коллизионные нормы этого иностранного права</a:t>
            </a:r>
            <a:r>
              <a:rPr lang="ru-RU" sz="3300" dirty="0">
                <a:effectLst/>
                <a:ea typeface="Calibri" panose="020F0502020204030204" pitchFamily="34" charset="0"/>
              </a:rPr>
              <a:t>, которые делают применимыми материальные нормы Мексики или материальные нормы третьего государства (проект Закона о МЧП </a:t>
            </a:r>
            <a:r>
              <a:rPr lang="ru-RU" sz="3300" dirty="0">
                <a:ea typeface="Calibri" panose="020F0502020204030204" pitchFamily="34" charset="0"/>
              </a:rPr>
              <a:t>М</a:t>
            </a:r>
            <a:r>
              <a:rPr lang="ru-RU" sz="3300" dirty="0">
                <a:effectLst/>
                <a:ea typeface="Calibri" panose="020F0502020204030204" pitchFamily="34" charset="0"/>
              </a:rPr>
              <a:t>ексики (2018))</a:t>
            </a:r>
          </a:p>
          <a:p>
            <a:endParaRPr lang="ru-RU" dirty="0"/>
          </a:p>
        </p:txBody>
      </p:sp>
    </p:spTree>
    <p:extLst>
      <p:ext uri="{BB962C8B-B14F-4D97-AF65-F5344CB8AC3E}">
        <p14:creationId xmlns:p14="http://schemas.microsoft.com/office/powerpoint/2010/main" val="3585138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7A8A46-2406-4F05-B339-03B5981DC05C}"/>
              </a:ext>
            </a:extLst>
          </p:cNvPr>
          <p:cNvSpPr>
            <a:spLocks noGrp="1"/>
          </p:cNvSpPr>
          <p:nvPr>
            <p:ph type="title"/>
          </p:nvPr>
        </p:nvSpPr>
        <p:spPr>
          <a:xfrm>
            <a:off x="861134" y="377072"/>
            <a:ext cx="10645066" cy="754144"/>
          </a:xfrm>
        </p:spPr>
        <p:txBody>
          <a:bodyPr>
            <a:normAutofit/>
          </a:bodyPr>
          <a:lstStyle/>
          <a:p>
            <a:r>
              <a:rPr lang="ru-RU" sz="3200" b="1" dirty="0">
                <a:latin typeface="Petersberg Regular"/>
              </a:rPr>
              <a:t>Международный публичный порядок</a:t>
            </a:r>
          </a:p>
        </p:txBody>
      </p:sp>
      <p:sp>
        <p:nvSpPr>
          <p:cNvPr id="3" name="Объект 2">
            <a:extLst>
              <a:ext uri="{FF2B5EF4-FFF2-40B4-BE49-F238E27FC236}">
                <a16:creationId xmlns:a16="http://schemas.microsoft.com/office/drawing/2014/main" id="{F606D500-4822-4BBE-9419-C9F9FF8CD71C}"/>
              </a:ext>
            </a:extLst>
          </p:cNvPr>
          <p:cNvSpPr>
            <a:spLocks noGrp="1"/>
          </p:cNvSpPr>
          <p:nvPr>
            <p:ph idx="1"/>
          </p:nvPr>
        </p:nvSpPr>
        <p:spPr>
          <a:xfrm>
            <a:off x="139700" y="1404594"/>
            <a:ext cx="11912600" cy="5194170"/>
          </a:xfrm>
        </p:spPr>
        <p:txBody>
          <a:bodyPr>
            <a:normAutofit fontScale="25000" lnSpcReduction="20000"/>
          </a:bodyPr>
          <a:lstStyle/>
          <a:p>
            <a:pPr>
              <a:lnSpc>
                <a:spcPct val="120000"/>
              </a:lnSpc>
              <a:spcBef>
                <a:spcPts val="600"/>
              </a:spcBef>
              <a:spcAft>
                <a:spcPts val="0"/>
              </a:spcAft>
            </a:pPr>
            <a:r>
              <a:rPr lang="ru-RU" sz="5600" dirty="0">
                <a:effectLst/>
                <a:ea typeface="Cambria" panose="02040503050406030204" pitchFamily="18" charset="0"/>
              </a:rPr>
              <a:t>3) Международный публичный порядок: набор принципов, лежащих в основе доминиканской правовой системы и которые отражают ценности общества на момент оценивания (ст. 7 Закона ДР)</a:t>
            </a:r>
          </a:p>
          <a:p>
            <a:pPr>
              <a:lnSpc>
                <a:spcPct val="120000"/>
              </a:lnSpc>
              <a:spcBef>
                <a:spcPts val="600"/>
              </a:spcBef>
              <a:spcAft>
                <a:spcPts val="0"/>
              </a:spcAft>
            </a:pPr>
            <a:r>
              <a:rPr lang="ru-RU" sz="5600" b="1" dirty="0">
                <a:effectLst/>
                <a:ea typeface="Cambria" panose="02040503050406030204" pitchFamily="18" charset="0"/>
                <a:cs typeface="Times New Roman" panose="02020603050405020304" pitchFamily="18" charset="0"/>
              </a:rPr>
              <a:t>Ст. 86. </a:t>
            </a:r>
            <a:r>
              <a:rPr lang="ru-RU" sz="5600" i="1" dirty="0">
                <a:effectLst/>
                <a:ea typeface="Cambria" panose="02040503050406030204" pitchFamily="18" charset="0"/>
                <a:cs typeface="Times New Roman" panose="02020603050405020304" pitchFamily="18" charset="0"/>
              </a:rPr>
              <a:t>Основания для неприменения иностранного </a:t>
            </a:r>
            <a:r>
              <a:rPr lang="ru-RU" sz="5600" dirty="0">
                <a:effectLst/>
                <a:ea typeface="Cambria" panose="02040503050406030204" pitchFamily="18" charset="0"/>
                <a:cs typeface="Times New Roman" panose="02020603050405020304" pitchFamily="18" charset="0"/>
              </a:rPr>
              <a:t>права. Иностранный закон не применяется, если его последствия являются несовместимыми с международным публичным  порядком. </a:t>
            </a:r>
            <a:r>
              <a:rPr lang="ru-RU" sz="5600" b="1" dirty="0">
                <a:effectLst/>
                <a:ea typeface="Cambria" panose="02040503050406030204" pitchFamily="18" charset="0"/>
                <a:cs typeface="Times New Roman" panose="02020603050405020304" pitchFamily="18" charset="0"/>
              </a:rPr>
              <a:t>Пункт I.</a:t>
            </a:r>
            <a:r>
              <a:rPr lang="ru-RU" sz="5600" dirty="0">
                <a:effectLst/>
                <a:ea typeface="Cambria" panose="02040503050406030204" pitchFamily="18" charset="0"/>
                <a:cs typeface="Times New Roman" panose="02020603050405020304" pitchFamily="18" charset="0"/>
              </a:rPr>
              <a:t> Несовместимость иностранного права оцениваются с учетом объединения правовой ситуации с  доминиканским правопорядком. </a:t>
            </a:r>
            <a:r>
              <a:rPr lang="ru-RU" sz="5600" b="1" dirty="0">
                <a:effectLst/>
                <a:ea typeface="Cambria" panose="02040503050406030204" pitchFamily="18" charset="0"/>
                <a:cs typeface="Times New Roman" panose="02020603050405020304" pitchFamily="18" charset="0"/>
              </a:rPr>
              <a:t>Пункт II.</a:t>
            </a:r>
            <a:r>
              <a:rPr lang="ru-RU" sz="5600" dirty="0">
                <a:effectLst/>
                <a:ea typeface="Cambria" panose="02040503050406030204" pitchFamily="18" charset="0"/>
                <a:cs typeface="Times New Roman" panose="02020603050405020304" pitchFamily="18" charset="0"/>
              </a:rPr>
              <a:t>  При объявлении неприменения иностранного права, применяется закон, выбранный посредствам других критериев, если это невозможно, то применяется закон Республики (ст. 86 Закона ДР)</a:t>
            </a:r>
          </a:p>
          <a:p>
            <a:pPr>
              <a:lnSpc>
                <a:spcPct val="120000"/>
              </a:lnSpc>
              <a:spcBef>
                <a:spcPts val="600"/>
              </a:spcBef>
              <a:spcAft>
                <a:spcPts val="0"/>
              </a:spcAft>
            </a:pPr>
            <a:r>
              <a:rPr lang="ru-RU" sz="5600" b="1" i="1" dirty="0">
                <a:effectLst/>
                <a:ea typeface="Times New Roman" panose="02020603050405020304" pitchFamily="18" charset="0"/>
              </a:rPr>
              <a:t>… 31. Международный публичный порядок.</a:t>
            </a:r>
            <a:r>
              <a:rPr lang="ru-RU" sz="5600" b="1" dirty="0">
                <a:effectLst/>
                <a:ea typeface="Times New Roman" panose="02020603050405020304" pitchFamily="18" charset="0"/>
              </a:rPr>
              <a:t> </a:t>
            </a:r>
            <a:r>
              <a:rPr lang="ru-RU" sz="5600" dirty="0">
                <a:effectLst/>
                <a:ea typeface="Times New Roman" panose="02020603050405020304" pitchFamily="18" charset="0"/>
              </a:rPr>
              <a:t>Оговорка, заключающееся в возможности судьи отказаться от применения иностранной правовой нормы, применение которой в конкретном случае заставило бы судью нарушить фундаментальные принципы или нормы действующего правопорядка. </a:t>
            </a:r>
            <a:r>
              <a:rPr lang="ru-RU" sz="5600" i="1" dirty="0">
                <a:effectLst/>
                <a:ea typeface="Times New Roman" panose="02020603050405020304" pitchFamily="18" charset="0"/>
              </a:rPr>
              <a:t>32. Публичный порядок и панамский публичный порядок. </a:t>
            </a:r>
            <a:r>
              <a:rPr lang="ru-RU" sz="5600" dirty="0">
                <a:effectLst/>
                <a:ea typeface="Times New Roman" panose="02020603050405020304" pitchFamily="18" charset="0"/>
              </a:rPr>
              <a:t>Совокупность императивных норм панамского законодательства, которые стороны не могут обойти (ст. 160 Кодекса МЧП Панамы) </a:t>
            </a:r>
          </a:p>
          <a:p>
            <a:pPr>
              <a:lnSpc>
                <a:spcPct val="120000"/>
              </a:lnSpc>
              <a:spcBef>
                <a:spcPts val="600"/>
              </a:spcBef>
              <a:spcAft>
                <a:spcPts val="0"/>
              </a:spcAft>
            </a:pPr>
            <a:r>
              <a:rPr lang="ru-RU" sz="5600" b="1" kern="0" dirty="0">
                <a:effectLst/>
                <a:ea typeface="Times New Roman" panose="02020603050405020304" pitchFamily="18" charset="0"/>
              </a:rPr>
              <a:t>Раздел 3. Международный правопорядок. </a:t>
            </a:r>
            <a:r>
              <a:rPr lang="ru-RU" sz="5600" b="1" dirty="0">
                <a:effectLst/>
                <a:ea typeface="Times New Roman" panose="02020603050405020304" pitchFamily="18" charset="0"/>
              </a:rPr>
              <a:t>Статья 7. </a:t>
            </a:r>
            <a:r>
              <a:rPr lang="ru-RU" sz="5600" dirty="0">
                <a:effectLst/>
                <a:ea typeface="Times New Roman" panose="02020603050405020304" pitchFamily="18" charset="0"/>
              </a:rPr>
              <a:t>Правовые последствия иностранного акта или закона не будут признаны в целом или в части, в случае, когда их применение нарушает </a:t>
            </a:r>
            <a:r>
              <a:rPr lang="ru-RU" sz="5600" dirty="0">
                <a:effectLst/>
                <a:highlight>
                  <a:srgbClr val="0000FF"/>
                </a:highlight>
                <a:ea typeface="Times New Roman" panose="02020603050405020304" pitchFamily="18" charset="0"/>
              </a:rPr>
              <a:t>международный публичный порядок</a:t>
            </a:r>
            <a:r>
              <a:rPr lang="ru-RU" sz="5600" dirty="0">
                <a:effectLst/>
                <a:ea typeface="Times New Roman" panose="02020603050405020304" pitchFamily="18" charset="0"/>
              </a:rPr>
              <a:t>. В этом случае вместо подлежащего применению иностранного права применяется внутреннее право…</a:t>
            </a:r>
            <a:r>
              <a:rPr lang="ru-RU" sz="5600" b="1" dirty="0">
                <a:effectLst/>
                <a:ea typeface="Times New Roman" panose="02020603050405020304" pitchFamily="18" charset="0"/>
              </a:rPr>
              <a:t>Статья 29. </a:t>
            </a:r>
            <a:r>
              <a:rPr lang="ru-RU" sz="5600" dirty="0">
                <a:effectLst/>
                <a:ea typeface="Times New Roman" panose="02020603050405020304" pitchFamily="18" charset="0"/>
              </a:rPr>
              <a:t>Панамские суды признают за иностранными гражданами и юридическими лицами приобретенные ими права, без ущерба для применимого права конституционного принципа равного обращения. Приобретенные права без ущерба к применимому праву будут признаны, если только они не противоречат фундаментальным принципам </a:t>
            </a:r>
            <a:r>
              <a:rPr lang="ru-RU" sz="5600" dirty="0">
                <a:effectLst/>
                <a:highlight>
                  <a:srgbClr val="0000FF"/>
                </a:highlight>
                <a:ea typeface="Times New Roman" panose="02020603050405020304" pitchFamily="18" charset="0"/>
              </a:rPr>
              <a:t>панамского публичного порядка </a:t>
            </a:r>
            <a:r>
              <a:rPr lang="ru-RU" sz="5600" dirty="0">
                <a:effectLst/>
                <a:ea typeface="Times New Roman" panose="02020603050405020304" pitchFamily="18" charset="0"/>
              </a:rPr>
              <a:t>(Кодекс МЧП Панамы; ограничение принципа охраны приобретенных прав оговоркой о публичном порядке)</a:t>
            </a:r>
            <a:endParaRPr lang="ru-RU" sz="5600" dirty="0">
              <a:effectLst/>
              <a:ea typeface="Calibri" panose="020F0502020204030204" pitchFamily="34" charset="0"/>
              <a:cs typeface="Times New Roman" panose="02020603050405020304" pitchFamily="18" charset="0"/>
            </a:endParaRPr>
          </a:p>
          <a:p>
            <a:pPr>
              <a:lnSpc>
                <a:spcPct val="120000"/>
              </a:lnSpc>
              <a:spcBef>
                <a:spcPts val="600"/>
              </a:spcBef>
              <a:spcAft>
                <a:spcPts val="0"/>
              </a:spcAft>
            </a:pPr>
            <a:r>
              <a:rPr lang="ru-RU" sz="5600" b="1" dirty="0">
                <a:effectLst/>
                <a:ea typeface="Calibri" panose="020F0502020204030204" pitchFamily="34" charset="0"/>
                <a:cs typeface="Times New Roman" panose="02020603050405020304" pitchFamily="18" charset="0"/>
              </a:rPr>
              <a:t>Статья 5. </a:t>
            </a:r>
            <a:r>
              <a:rPr lang="ru-RU" sz="5600" b="1" dirty="0" err="1">
                <a:effectLst/>
                <a:ea typeface="Calibri" panose="020F0502020204030204" pitchFamily="34" charset="0"/>
                <a:cs typeface="Times New Roman" panose="02020603050405020304" pitchFamily="18" charset="0"/>
              </a:rPr>
              <a:t>Международныи</a:t>
            </a:r>
            <a:r>
              <a:rPr lang="ru-RU" sz="5600" b="1" dirty="0">
                <a:effectLst/>
                <a:ea typeface="Calibri" panose="020F0502020204030204" pitchFamily="34" charset="0"/>
                <a:cs typeface="Times New Roman" panose="02020603050405020304" pitchFamily="18" charset="0"/>
              </a:rPr>
              <a:t>̆ </a:t>
            </a:r>
            <a:r>
              <a:rPr lang="ru-RU" sz="5600" b="1" dirty="0" err="1">
                <a:effectLst/>
                <a:ea typeface="Calibri" panose="020F0502020204030204" pitchFamily="34" charset="0"/>
                <a:cs typeface="Times New Roman" panose="02020603050405020304" pitchFamily="18" charset="0"/>
              </a:rPr>
              <a:t>публичныи</a:t>
            </a:r>
            <a:r>
              <a:rPr lang="ru-RU" sz="5600" b="1" dirty="0">
                <a:effectLst/>
                <a:ea typeface="Calibri" panose="020F0502020204030204" pitchFamily="34" charset="0"/>
                <a:cs typeface="Times New Roman" panose="02020603050405020304" pitchFamily="18" charset="0"/>
              </a:rPr>
              <a:t>̆ порядок. </a:t>
            </a:r>
            <a:r>
              <a:rPr lang="ru-RU" sz="5600" dirty="0">
                <a:effectLst/>
                <a:ea typeface="Calibri" panose="020F0502020204030204" pitchFamily="34" charset="0"/>
                <a:cs typeface="Times New Roman" panose="02020603050405020304" pitchFamily="18" charset="0"/>
              </a:rPr>
              <a:t>Суды или другие компетентные органы по обоснованному решению заявляют о неприменимости предписаний иностранного права, когда они всерьез, конкретно и явно нарушают </a:t>
            </a:r>
            <a:r>
              <a:rPr lang="ru-RU" sz="5600" dirty="0">
                <a:effectLst/>
                <a:highlight>
                  <a:srgbClr val="0000FF"/>
                </a:highlight>
                <a:ea typeface="Calibri" panose="020F0502020204030204" pitchFamily="34" charset="0"/>
                <a:cs typeface="Times New Roman" panose="02020603050405020304" pitchFamily="18" charset="0"/>
              </a:rPr>
              <a:t>основополагающие принципы международного публичного порядка, на которых Республика основывает свою правовую индивидуальность. </a:t>
            </a:r>
            <a:r>
              <a:rPr lang="ru-RU" sz="5600" dirty="0">
                <a:effectLst/>
                <a:ea typeface="Calibri" panose="020F0502020204030204" pitchFamily="34" charset="0"/>
                <a:cs typeface="Times New Roman" panose="02020603050405020304" pitchFamily="18" charset="0"/>
              </a:rPr>
              <a:t>В частности, такая ситуация будет иметь место, когда применение иностранного права непримиримо </a:t>
            </a:r>
            <a:r>
              <a:rPr lang="ru-RU" sz="5600" dirty="0">
                <a:effectLst/>
                <a:highlight>
                  <a:srgbClr val="0000FF"/>
                </a:highlight>
                <a:ea typeface="Calibri" panose="020F0502020204030204" pitchFamily="34" charset="0"/>
                <a:cs typeface="Times New Roman" panose="02020603050405020304" pitchFamily="18" charset="0"/>
              </a:rPr>
              <a:t>противоречит основным правам, закрепленным в Конституции и международных конвенциях</a:t>
            </a:r>
            <a:r>
              <a:rPr lang="ru-RU" sz="5600" dirty="0">
                <a:effectLst/>
                <a:ea typeface="Calibri" panose="020F0502020204030204" pitchFamily="34" charset="0"/>
                <a:cs typeface="Times New Roman" panose="02020603050405020304" pitchFamily="18" charset="0"/>
              </a:rPr>
              <a:t>, участником которых является Республика (Закон о МЧП Уругвая) </a:t>
            </a:r>
          </a:p>
          <a:p>
            <a:pPr marL="0" marR="47625" indent="0">
              <a:lnSpc>
                <a:spcPct val="120000"/>
              </a:lnSpc>
              <a:spcBef>
                <a:spcPts val="600"/>
              </a:spcBef>
              <a:buNone/>
            </a:pPr>
            <a:endParaRPr lang="ru-RU" sz="5600" dirty="0">
              <a:effectLst/>
              <a:latin typeface="Petersburg-Regular"/>
              <a:ea typeface="Times New Roman" panose="02020603050405020304" pitchFamily="18" charset="0"/>
            </a:endParaRPr>
          </a:p>
          <a:p>
            <a:endParaRPr lang="ru-RU" dirty="0"/>
          </a:p>
        </p:txBody>
      </p:sp>
    </p:spTree>
    <p:extLst>
      <p:ext uri="{BB962C8B-B14F-4D97-AF65-F5344CB8AC3E}">
        <p14:creationId xmlns:p14="http://schemas.microsoft.com/office/powerpoint/2010/main" val="3444775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03C8E3D-E115-4C37-85FA-F9DE8C516F20}"/>
              </a:ext>
            </a:extLst>
          </p:cNvPr>
          <p:cNvSpPr>
            <a:spLocks noGrp="1"/>
          </p:cNvSpPr>
          <p:nvPr>
            <p:ph type="title"/>
          </p:nvPr>
        </p:nvSpPr>
        <p:spPr>
          <a:xfrm>
            <a:off x="685801" y="106532"/>
            <a:ext cx="10131425" cy="585926"/>
          </a:xfrm>
        </p:spPr>
        <p:txBody>
          <a:bodyPr>
            <a:normAutofit fontScale="90000"/>
          </a:bodyPr>
          <a:lstStyle/>
          <a:p>
            <a:r>
              <a:rPr lang="ru-RU" b="1" dirty="0">
                <a:latin typeface="Petersberg Regular"/>
              </a:rPr>
              <a:t>Иные Защитные оговорки</a:t>
            </a:r>
          </a:p>
        </p:txBody>
      </p:sp>
      <p:sp>
        <p:nvSpPr>
          <p:cNvPr id="3" name="Объект 2">
            <a:extLst>
              <a:ext uri="{FF2B5EF4-FFF2-40B4-BE49-F238E27FC236}">
                <a16:creationId xmlns:a16="http://schemas.microsoft.com/office/drawing/2014/main" id="{DB90CC19-3E3E-4751-9D2A-AB4A030A0841}"/>
              </a:ext>
            </a:extLst>
          </p:cNvPr>
          <p:cNvSpPr>
            <a:spLocks noGrp="1"/>
          </p:cNvSpPr>
          <p:nvPr>
            <p:ph idx="1"/>
          </p:nvPr>
        </p:nvSpPr>
        <p:spPr>
          <a:xfrm>
            <a:off x="292963" y="754602"/>
            <a:ext cx="11631944" cy="5996866"/>
          </a:xfrm>
        </p:spPr>
        <p:txBody>
          <a:bodyPr>
            <a:normAutofit fontScale="25000" lnSpcReduction="20000"/>
          </a:bodyPr>
          <a:lstStyle/>
          <a:p>
            <a:pPr>
              <a:lnSpc>
                <a:spcPct val="120000"/>
              </a:lnSpc>
              <a:spcBef>
                <a:spcPts val="600"/>
              </a:spcBef>
              <a:spcAft>
                <a:spcPts val="0"/>
              </a:spcAft>
              <a:tabLst>
                <a:tab pos="1676400" algn="l"/>
              </a:tabLst>
            </a:pPr>
            <a:r>
              <a:rPr lang="ru-RU" sz="5600" dirty="0">
                <a:effectLst/>
                <a:ea typeface="Calibri" panose="020F0502020204030204" pitchFamily="34" charset="0"/>
                <a:cs typeface="Times New Roman" panose="02020603050405020304" pitchFamily="18" charset="0"/>
              </a:rPr>
              <a:t>Иностранные законы не применяются: 1. Когда их применение противоречит публичному или уголовному законодательству Республики, свободе вероисповедания, нравственности, принятым обычаям и запрещающим их нормам; 2. В случаях, когда их применение несовместимо с законодательным духом настоящего Кодекса; 3. Когда это только простая привилегия; 4. Когда предписания настоящего Кодекса, противоречащие иностранным законам, более благоприятны для действительности этих актов </a:t>
            </a:r>
            <a:r>
              <a:rPr lang="ru-RU" sz="5600" b="1" dirty="0">
                <a:solidFill>
                  <a:srgbClr val="00B050"/>
                </a:solidFill>
                <a:effectLst/>
                <a:ea typeface="Calibri" panose="020F0502020204030204" pitchFamily="34" charset="0"/>
                <a:cs typeface="Times New Roman" panose="02020603050405020304" pitchFamily="18" charset="0"/>
              </a:rPr>
              <a:t>(ст. 8 ГК Никарагуа</a:t>
            </a:r>
            <a:r>
              <a:rPr lang="ru-RU" sz="5600" b="1" dirty="0">
                <a:solidFill>
                  <a:srgbClr val="00B050"/>
                </a:solidFill>
                <a:effectLst/>
                <a:ea typeface="Calibri" panose="020F0502020204030204" pitchFamily="34" charset="0"/>
              </a:rPr>
              <a:t>)</a:t>
            </a:r>
          </a:p>
          <a:p>
            <a:pPr>
              <a:lnSpc>
                <a:spcPct val="120000"/>
              </a:lnSpc>
              <a:spcBef>
                <a:spcPts val="600"/>
              </a:spcBef>
              <a:spcAft>
                <a:spcPts val="0"/>
              </a:spcAft>
              <a:tabLst>
                <a:tab pos="1676400" algn="l"/>
              </a:tabLst>
            </a:pPr>
            <a:r>
              <a:rPr lang="ru-RU" sz="5600" dirty="0">
                <a:effectLst/>
                <a:ea typeface="Calibri" panose="020F0502020204030204" pitchFamily="34" charset="0"/>
                <a:cs typeface="Times New Roman" panose="02020603050405020304" pitchFamily="18" charset="0"/>
              </a:rPr>
              <a:t>Закон является обязательным для всех лиц, проживающих в Республике, включая иностранных граждан… </a:t>
            </a:r>
            <a:r>
              <a:rPr lang="ru-RU" sz="5600" b="1" dirty="0">
                <a:effectLst/>
                <a:ea typeface="Calibri" panose="020F0502020204030204" pitchFamily="34" charset="0"/>
                <a:cs typeface="Times New Roman" panose="02020603050405020304" pitchFamily="18" charset="0"/>
              </a:rPr>
              <a:t>Ст. 1333. </a:t>
            </a:r>
            <a:r>
              <a:rPr lang="ru-RU" sz="5600" dirty="0">
                <a:effectLst/>
                <a:highlight>
                  <a:srgbClr val="0000FF"/>
                </a:highlight>
                <a:ea typeface="Calibri" panose="020F0502020204030204" pitchFamily="34" charset="0"/>
                <a:cs typeface="Times New Roman" panose="02020603050405020304" pitchFamily="18" charset="0"/>
              </a:rPr>
              <a:t>Все, что противоречит публичному праву Сальвадора, незаконно.</a:t>
            </a:r>
            <a:r>
              <a:rPr lang="ru-RU" sz="5600" dirty="0">
                <a:effectLst/>
                <a:ea typeface="Calibri" panose="020F0502020204030204" pitchFamily="34" charset="0"/>
                <a:cs typeface="Times New Roman" panose="02020603050405020304" pitchFamily="18" charset="0"/>
              </a:rPr>
              <a:t> Таким образом, соглашение в Сальвадоре о подчинении не признаваемой в соответствии с законами Сальвадора юрисдикции недействительно в связи с пороком предмета </a:t>
            </a:r>
            <a:r>
              <a:rPr lang="ru-RU" sz="5600" b="1" dirty="0">
                <a:solidFill>
                  <a:srgbClr val="00B050"/>
                </a:solidFill>
                <a:effectLst/>
                <a:ea typeface="Calibri" panose="020F0502020204030204" pitchFamily="34" charset="0"/>
                <a:cs typeface="Times New Roman" panose="02020603050405020304" pitchFamily="18" charset="0"/>
              </a:rPr>
              <a:t>(ст. 14 ГК Эль-Сальвадора; ГК Чили, ГК Эквадора)</a:t>
            </a:r>
          </a:p>
          <a:p>
            <a:pPr>
              <a:lnSpc>
                <a:spcPct val="120000"/>
              </a:lnSpc>
              <a:spcBef>
                <a:spcPts val="600"/>
              </a:spcBef>
              <a:spcAft>
                <a:spcPts val="0"/>
              </a:spcAft>
            </a:pPr>
            <a:r>
              <a:rPr lang="ru-RU" sz="5600" b="1" dirty="0">
                <a:effectLst/>
                <a:ea typeface="Times New Roman" panose="02020603050405020304" pitchFamily="18" charset="0"/>
                <a:cs typeface="Times New Roman" panose="02020603050405020304" pitchFamily="18" charset="0"/>
              </a:rPr>
              <a:t>Автономия воли. Применимые правила. </a:t>
            </a:r>
            <a:r>
              <a:rPr lang="ru-RU" sz="5600" dirty="0">
                <a:effectLst/>
                <a:ea typeface="Times New Roman" panose="02020603050405020304" pitchFamily="18" charset="0"/>
                <a:cs typeface="Times New Roman" panose="02020603050405020304" pitchFamily="18" charset="0"/>
              </a:rPr>
              <a:t>Договоры подчиняются праву, избранному сторонами … Пользование данным правом является предметом следующих правил: … е) … </a:t>
            </a:r>
            <a:r>
              <a:rPr lang="ru-RU" sz="5600" dirty="0">
                <a:effectLst/>
                <a:highlight>
                  <a:srgbClr val="0000FF"/>
                </a:highlight>
                <a:ea typeface="Times New Roman" panose="02020603050405020304" pitchFamily="18" charset="0"/>
                <a:cs typeface="Times New Roman" panose="02020603050405020304" pitchFamily="18" charset="0"/>
              </a:rPr>
              <a:t>нормы аргентинского права, имеющие императивный международный характер</a:t>
            </a:r>
            <a:r>
              <a:rPr lang="ru-RU" sz="5600" dirty="0">
                <a:effectLst/>
                <a:ea typeface="Times New Roman" panose="02020603050405020304" pitchFamily="18" charset="0"/>
                <a:cs typeface="Times New Roman" panose="02020603050405020304" pitchFamily="18" charset="0"/>
              </a:rPr>
              <a:t>, применимы к правоотношению, вне зависимости от того, каким правом регулируется договор; также к договору применимы, в первую очередь, </a:t>
            </a:r>
            <a:r>
              <a:rPr lang="ru-RU" sz="5600" dirty="0">
                <a:effectLst/>
                <a:highlight>
                  <a:srgbClr val="0000FF"/>
                </a:highlight>
                <a:ea typeface="Times New Roman" panose="02020603050405020304" pitchFamily="18" charset="0"/>
                <a:cs typeface="Times New Roman" panose="02020603050405020304" pitchFamily="18" charset="0"/>
              </a:rPr>
              <a:t>императивные нормы международного права тех государств, с которыми наличествуют экономические связи, </a:t>
            </a:r>
            <a:r>
              <a:rPr lang="ru-RU" sz="5600" dirty="0">
                <a:effectLst/>
                <a:ea typeface="Times New Roman" panose="02020603050405020304" pitchFamily="18" charset="0"/>
                <a:cs typeface="Times New Roman" panose="02020603050405020304" pitchFamily="18" charset="0"/>
              </a:rPr>
              <a:t>проистекающие из дела; </a:t>
            </a:r>
            <a:r>
              <a:rPr lang="ru-RU" sz="5600" dirty="0">
                <a:effectLst/>
                <a:ea typeface="Times New Roman" panose="02020603050405020304" pitchFamily="18" charset="0"/>
              </a:rPr>
              <a:t>ж) договоры, заключенные в Республике, при нарушении </a:t>
            </a:r>
            <a:r>
              <a:rPr lang="ru-RU" sz="5600" dirty="0">
                <a:effectLst/>
                <a:highlight>
                  <a:srgbClr val="0000FF"/>
                </a:highlight>
                <a:ea typeface="Times New Roman" panose="02020603050405020304" pitchFamily="18" charset="0"/>
              </a:rPr>
              <a:t>императивных норм международного права иностранного государства, обязательных к применению </a:t>
            </a:r>
            <a:r>
              <a:rPr lang="ru-RU" sz="5600" dirty="0">
                <a:effectLst/>
                <a:ea typeface="Times New Roman" panose="02020603050405020304" pitchFamily="18" charset="0"/>
              </a:rPr>
              <a:t>в отношении дела, не имеют никакой силы </a:t>
            </a:r>
            <a:r>
              <a:rPr lang="ru-RU" sz="5600" b="1" dirty="0">
                <a:solidFill>
                  <a:srgbClr val="00B050"/>
                </a:solidFill>
                <a:effectLst/>
                <a:ea typeface="Times New Roman" panose="02020603050405020304" pitchFamily="18" charset="0"/>
              </a:rPr>
              <a:t>(ст. 2651 ГТК Аргентины)</a:t>
            </a:r>
          </a:p>
          <a:p>
            <a:pPr>
              <a:lnSpc>
                <a:spcPct val="120000"/>
              </a:lnSpc>
              <a:spcBef>
                <a:spcPts val="600"/>
              </a:spcBef>
              <a:spcAft>
                <a:spcPts val="0"/>
              </a:spcAft>
            </a:pPr>
            <a:r>
              <a:rPr lang="ru-RU" sz="5600" b="1" dirty="0">
                <a:effectLst/>
                <a:ea typeface="Calibri" panose="020F0502020204030204" pitchFamily="34" charset="0"/>
                <a:cs typeface="Times New Roman" panose="02020603050405020304" pitchFamily="18" charset="0"/>
              </a:rPr>
              <a:t>Нормы непосредственного применения. </a:t>
            </a:r>
            <a:r>
              <a:rPr lang="ru-RU" sz="5600" dirty="0">
                <a:effectLst/>
                <a:ea typeface="Calibri" panose="020F0502020204030204" pitchFamily="34" charset="0"/>
                <a:cs typeface="Times New Roman" panose="02020603050405020304" pitchFamily="18" charset="0"/>
              </a:rPr>
              <a:t>1. Частные международно-правовые отношения, которые регулируются или охватываются </a:t>
            </a:r>
            <a:r>
              <a:rPr lang="ru-RU" sz="5600" dirty="0">
                <a:effectLst/>
                <a:highlight>
                  <a:srgbClr val="0000FF"/>
                </a:highlight>
                <a:ea typeface="Calibri" panose="020F0502020204030204" pitchFamily="34" charset="0"/>
                <a:cs typeface="Times New Roman" panose="02020603050405020304" pitchFamily="18" charset="0"/>
              </a:rPr>
              <a:t>императивными нормами непосредственного применения, которые Республика приняла для выполнения социально-</a:t>
            </a:r>
            <a:r>
              <a:rPr lang="ru-RU" sz="5600" dirty="0" err="1">
                <a:effectLst/>
                <a:highlight>
                  <a:srgbClr val="0000FF"/>
                </a:highlight>
                <a:ea typeface="Calibri" panose="020F0502020204030204" pitchFamily="34" charset="0"/>
                <a:cs typeface="Times New Roman" panose="02020603050405020304" pitchFamily="18" charset="0"/>
              </a:rPr>
              <a:t>экономическои</a:t>
            </a:r>
            <a:r>
              <a:rPr lang="ru-RU" sz="5600" dirty="0">
                <a:effectLst/>
                <a:highlight>
                  <a:srgbClr val="0000FF"/>
                </a:highlight>
                <a:ea typeface="Calibri" panose="020F0502020204030204" pitchFamily="34" charset="0"/>
                <a:cs typeface="Times New Roman" panose="02020603050405020304" pitchFamily="18" charset="0"/>
              </a:rPr>
              <a:t>̆ политики</a:t>
            </a:r>
            <a:r>
              <a:rPr lang="ru-RU" sz="5600" dirty="0">
                <a:effectLst/>
                <a:ea typeface="Calibri" panose="020F0502020204030204" pitchFamily="34" charset="0"/>
                <a:cs typeface="Times New Roman" panose="02020603050405020304" pitchFamily="18" charset="0"/>
              </a:rPr>
              <a:t>, применяются вне зависимости от установлений коллизионных норм. </a:t>
            </a:r>
            <a:r>
              <a:rPr lang="ru-RU" sz="5600" dirty="0">
                <a:effectLst/>
                <a:ea typeface="Calibri" panose="020F0502020204030204" pitchFamily="34" charset="0"/>
              </a:rPr>
              <a:t>2. Суд может, когда сочтет это уместным, осуществить императивные положения права другого государства, с которым дело имеет соответствующие связи </a:t>
            </a:r>
            <a:r>
              <a:rPr lang="ru-RU" sz="5600" b="1" dirty="0">
                <a:solidFill>
                  <a:srgbClr val="00B050"/>
                </a:solidFill>
                <a:effectLst/>
                <a:ea typeface="Calibri" panose="020F0502020204030204" pitchFamily="34" charset="0"/>
              </a:rPr>
              <a:t>(ст. 6 Закона о МЧП Уругвая) </a:t>
            </a:r>
          </a:p>
          <a:p>
            <a:pPr>
              <a:lnSpc>
                <a:spcPct val="120000"/>
              </a:lnSpc>
              <a:spcBef>
                <a:spcPts val="600"/>
              </a:spcBef>
              <a:spcAft>
                <a:spcPts val="0"/>
              </a:spcAft>
            </a:pPr>
            <a:r>
              <a:rPr lang="ru-RU" sz="5600" i="1" dirty="0">
                <a:effectLst/>
                <a:ea typeface="Times New Roman" panose="02020603050405020304" pitchFamily="18" charset="0"/>
              </a:rPr>
              <a:t>15. Обход закона. </a:t>
            </a:r>
            <a:r>
              <a:rPr lang="ru-RU" sz="5600" dirty="0">
                <a:effectLst/>
                <a:ea typeface="Times New Roman" panose="02020603050405020304" pitchFamily="18" charset="0"/>
              </a:rPr>
              <a:t>Изменения связующего фактора (в т.ч. национальности, домициля) в рамках определенного юридического отношения, инициированное стороной с целью добиться применения иного права, чем то, которое должно применяться к правоотношению, что повлечет иные юридические последствия. Действия и права, явившиеся результатом обхода закона, не признаются правомерными правопорядком, обойти который намеревалась сторона </a:t>
            </a:r>
            <a:r>
              <a:rPr lang="ru-RU" sz="5600" b="1" dirty="0">
                <a:solidFill>
                  <a:srgbClr val="00B050"/>
                </a:solidFill>
                <a:effectLst/>
                <a:ea typeface="Times New Roman" panose="02020603050405020304" pitchFamily="18" charset="0"/>
              </a:rPr>
              <a:t>(ст. 160 Кодекса Панамы)</a:t>
            </a:r>
          </a:p>
          <a:p>
            <a:pPr marL="0" indent="0">
              <a:lnSpc>
                <a:spcPct val="120000"/>
              </a:lnSpc>
              <a:spcBef>
                <a:spcPts val="600"/>
              </a:spcBef>
              <a:spcAft>
                <a:spcPts val="0"/>
              </a:spcAft>
              <a:buNone/>
            </a:pPr>
            <a:r>
              <a:rPr lang="ru-RU" sz="5600" dirty="0">
                <a:effectLst/>
                <a:ea typeface="Times New Roman" panose="02020603050405020304" pitchFamily="18" charset="0"/>
              </a:rPr>
              <a:t>Иностранные законы не применяются, если они противоречат публичному порядку Панамы, либо если применение или обращение к иностранному праву осуществляется в обход закона, который должен был бы регулировать рассматриваемое юридическое действие или правоотношение в отсутствие соглашения сторон о выборе применимого права или в отсутствие иностранного элемента, который был искусственно привнесен сторонами в правоотношение </a:t>
            </a:r>
            <a:r>
              <a:rPr lang="ru-RU" sz="5600" b="1" dirty="0">
                <a:solidFill>
                  <a:srgbClr val="00B050"/>
                </a:solidFill>
                <a:effectLst/>
                <a:ea typeface="Times New Roman" panose="02020603050405020304" pitchFamily="18" charset="0"/>
              </a:rPr>
              <a:t>(ст. 37 Кодекса Панамы)</a:t>
            </a:r>
          </a:p>
          <a:p>
            <a:endParaRPr lang="ru-RU" dirty="0"/>
          </a:p>
        </p:txBody>
      </p:sp>
    </p:spTree>
    <p:extLst>
      <p:ext uri="{BB962C8B-B14F-4D97-AF65-F5344CB8AC3E}">
        <p14:creationId xmlns:p14="http://schemas.microsoft.com/office/powerpoint/2010/main" val="100936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0D50A9-22D2-4FC4-B7F9-A918BDA43650}"/>
              </a:ext>
            </a:extLst>
          </p:cNvPr>
          <p:cNvSpPr>
            <a:spLocks noGrp="1"/>
          </p:cNvSpPr>
          <p:nvPr>
            <p:ph type="title"/>
          </p:nvPr>
        </p:nvSpPr>
        <p:spPr>
          <a:xfrm>
            <a:off x="377072" y="93306"/>
            <a:ext cx="11129128" cy="597159"/>
          </a:xfrm>
        </p:spPr>
        <p:txBody>
          <a:bodyPr>
            <a:normAutofit fontScale="90000"/>
          </a:bodyPr>
          <a:lstStyle/>
          <a:p>
            <a:r>
              <a:rPr lang="ru-RU" sz="3600" b="1" dirty="0">
                <a:latin typeface="Petersberg Regular"/>
              </a:rPr>
              <a:t>Установление содержания иностранного права</a:t>
            </a:r>
          </a:p>
        </p:txBody>
      </p:sp>
      <p:sp>
        <p:nvSpPr>
          <p:cNvPr id="3" name="Объект 2">
            <a:extLst>
              <a:ext uri="{FF2B5EF4-FFF2-40B4-BE49-F238E27FC236}">
                <a16:creationId xmlns:a16="http://schemas.microsoft.com/office/drawing/2014/main" id="{13506C31-6F77-4FB7-B67F-F6EFC17CC224}"/>
              </a:ext>
            </a:extLst>
          </p:cNvPr>
          <p:cNvSpPr>
            <a:spLocks noGrp="1"/>
          </p:cNvSpPr>
          <p:nvPr>
            <p:ph idx="1"/>
          </p:nvPr>
        </p:nvSpPr>
        <p:spPr>
          <a:xfrm>
            <a:off x="177281" y="838986"/>
            <a:ext cx="11877869" cy="5841732"/>
          </a:xfrm>
        </p:spPr>
        <p:txBody>
          <a:bodyPr>
            <a:normAutofit fontScale="92500" lnSpcReduction="20000"/>
          </a:bodyPr>
          <a:lstStyle/>
          <a:p>
            <a:pPr marL="64770">
              <a:lnSpc>
                <a:spcPct val="120000"/>
              </a:lnSpc>
              <a:spcBef>
                <a:spcPts val="600"/>
              </a:spcBef>
              <a:tabLst>
                <a:tab pos="180340" algn="l"/>
              </a:tabLst>
            </a:pPr>
            <a:r>
              <a:rPr lang="ru-RU" sz="1800" b="1" dirty="0">
                <a:latin typeface="Petersburg-Regular"/>
              </a:rPr>
              <a:t>Кодекс МЧП Панамы (2015) </a:t>
            </a:r>
            <a:r>
              <a:rPr lang="ru-RU" sz="1800" b="1" dirty="0">
                <a:effectLst/>
                <a:latin typeface="Petersburg-Regular"/>
                <a:ea typeface="Calibri" panose="020F0502020204030204" pitchFamily="34" charset="0"/>
                <a:cs typeface="Times New Roman" panose="02020603050405020304" pitchFamily="18" charset="0"/>
              </a:rPr>
              <a:t>Глава I. Установление содержания иностранного закона</a:t>
            </a:r>
            <a:endParaRPr lang="ru-RU" sz="1800" dirty="0">
              <a:effectLst/>
              <a:latin typeface="Petersburg-Regular"/>
              <a:ea typeface="Calibri" panose="020F0502020204030204" pitchFamily="34" charset="0"/>
              <a:cs typeface="Times New Roman" panose="02020603050405020304" pitchFamily="18" charset="0"/>
            </a:endParaRPr>
          </a:p>
          <a:p>
            <a:pPr marL="0" indent="0">
              <a:lnSpc>
                <a:spcPct val="120000"/>
              </a:lnSpc>
              <a:spcBef>
                <a:spcPts val="600"/>
              </a:spcBef>
              <a:buNone/>
              <a:tabLst>
                <a:tab pos="180340" algn="l"/>
              </a:tabLst>
            </a:pPr>
            <a:r>
              <a:rPr lang="ru-RU" sz="1800" b="1" dirty="0">
                <a:effectLst/>
                <a:latin typeface="Petersburg-Regular"/>
                <a:ea typeface="Times New Roman" panose="02020603050405020304" pitchFamily="18" charset="0"/>
              </a:rPr>
              <a:t>Статья 144. </a:t>
            </a:r>
            <a:r>
              <a:rPr lang="ru-RU" sz="1800" dirty="0">
                <a:effectLst/>
                <a:latin typeface="Petersburg-Regular"/>
                <a:ea typeface="Times New Roman" panose="02020603050405020304" pitchFamily="18" charset="0"/>
              </a:rPr>
              <a:t>В случае необходимости панамские судьи и суды вправе по собственной инициативе применять законы других государств, независимо от способов установления их содержания, указанных в настоящей</a:t>
            </a:r>
            <a:r>
              <a:rPr lang="ru-RU" sz="1800" spc="-45" dirty="0">
                <a:effectLst/>
                <a:latin typeface="Petersburg-Regular"/>
                <a:ea typeface="Times New Roman" panose="02020603050405020304" pitchFamily="18" charset="0"/>
              </a:rPr>
              <a:t> </a:t>
            </a:r>
            <a:r>
              <a:rPr lang="ru-RU" sz="1800" dirty="0">
                <a:effectLst/>
                <a:latin typeface="Petersburg-Regular"/>
                <a:ea typeface="Times New Roman" panose="02020603050405020304" pitchFamily="18" charset="0"/>
              </a:rPr>
              <a:t>Главе.</a:t>
            </a:r>
          </a:p>
          <a:p>
            <a:pPr marL="0" indent="0">
              <a:lnSpc>
                <a:spcPct val="120000"/>
              </a:lnSpc>
              <a:spcBef>
                <a:spcPts val="600"/>
              </a:spcBef>
              <a:buNone/>
              <a:tabLst>
                <a:tab pos="180340" algn="l"/>
              </a:tabLst>
            </a:pPr>
            <a:r>
              <a:rPr lang="ru-RU" sz="1800" b="1" dirty="0">
                <a:effectLst/>
                <a:latin typeface="Petersburg-Regular"/>
                <a:ea typeface="Times New Roman" panose="02020603050405020304" pitchFamily="18" charset="0"/>
              </a:rPr>
              <a:t>Статья 145. </a:t>
            </a:r>
            <a:r>
              <a:rPr lang="ru-RU" sz="1800" dirty="0">
                <a:effectLst/>
                <a:latin typeface="Petersburg-Regular"/>
                <a:ea typeface="Times New Roman" panose="02020603050405020304" pitchFamily="18" charset="0"/>
              </a:rPr>
              <a:t>Сторона, требующая применения иностранного права или несогласная с его применением, вправе донести до суда значение его текста, срок действия и смысл путем предоставления </a:t>
            </a:r>
            <a:r>
              <a:rPr lang="ru-RU" sz="1800" dirty="0">
                <a:effectLst/>
                <a:highlight>
                  <a:srgbClr val="0000FF"/>
                </a:highlight>
                <a:latin typeface="Petersburg-Regular"/>
                <a:ea typeface="Times New Roman" panose="02020603050405020304" pitchFamily="18" charset="0"/>
              </a:rPr>
              <a:t>заверенной копии этого закона, решений судов, доктринальных исследований, прилагая также заключение или свидетельство двух практикующих юристов страны, о законодательстве которой идет речь</a:t>
            </a:r>
            <a:r>
              <a:rPr lang="ru-RU" sz="1800" dirty="0">
                <a:effectLst/>
                <a:latin typeface="Petersburg-Regular"/>
                <a:ea typeface="Times New Roman" panose="02020603050405020304" pitchFamily="18" charset="0"/>
              </a:rPr>
              <a:t>, которые должны быть надлежащим</a:t>
            </a:r>
            <a:r>
              <a:rPr lang="ru-RU" sz="1800" spc="-40" dirty="0">
                <a:effectLst/>
                <a:latin typeface="Petersburg-Regular"/>
                <a:ea typeface="Times New Roman" panose="02020603050405020304" pitchFamily="18" charset="0"/>
              </a:rPr>
              <a:t> образом </a:t>
            </a:r>
            <a:r>
              <a:rPr lang="ru-RU" sz="1800" dirty="0">
                <a:effectLst/>
                <a:latin typeface="Petersburg-Regular"/>
                <a:ea typeface="Times New Roman" panose="02020603050405020304" pitchFamily="18" charset="0"/>
              </a:rPr>
              <a:t>легализованы.</a:t>
            </a:r>
          </a:p>
          <a:p>
            <a:pPr marL="0" indent="0">
              <a:lnSpc>
                <a:spcPct val="120000"/>
              </a:lnSpc>
              <a:spcBef>
                <a:spcPts val="600"/>
              </a:spcBef>
              <a:buNone/>
              <a:tabLst>
                <a:tab pos="180340" algn="l"/>
              </a:tabLst>
            </a:pPr>
            <a:r>
              <a:rPr lang="ru-RU" sz="1800" dirty="0">
                <a:effectLst/>
                <a:latin typeface="Petersburg-Regular"/>
                <a:ea typeface="Times New Roman" panose="02020603050405020304" pitchFamily="18" charset="0"/>
              </a:rPr>
              <a:t>Независимо от вышеуказанного, судья может самостоятельно ознакомиться с иностранным правом, обратившись к любому его действующему источнику или иному подходящему для данных целей средству.</a:t>
            </a:r>
          </a:p>
          <a:p>
            <a:pPr marL="0" indent="0">
              <a:lnSpc>
                <a:spcPct val="120000"/>
              </a:lnSpc>
              <a:spcBef>
                <a:spcPts val="600"/>
              </a:spcBef>
              <a:buNone/>
              <a:tabLst>
                <a:tab pos="180340" algn="l"/>
              </a:tabLst>
            </a:pPr>
            <a:r>
              <a:rPr lang="ru-RU" sz="1800" b="1" dirty="0">
                <a:effectLst/>
                <a:latin typeface="Petersburg-Regular"/>
                <a:ea typeface="Times New Roman" panose="02020603050405020304" pitchFamily="18" charset="0"/>
              </a:rPr>
              <a:t>Статья 146. </a:t>
            </a:r>
            <a:r>
              <a:rPr lang="ru-RU" sz="1800" dirty="0">
                <a:effectLst/>
                <a:latin typeface="Petersburg-Regular"/>
                <a:ea typeface="Times New Roman" panose="02020603050405020304" pitchFamily="18" charset="0"/>
              </a:rPr>
              <a:t>В случае, если </a:t>
            </a:r>
            <a:r>
              <a:rPr lang="ru-RU" sz="1800" dirty="0">
                <a:effectLst/>
                <a:highlight>
                  <a:srgbClr val="0000FF"/>
                </a:highlight>
                <a:latin typeface="Petersburg-Regular"/>
                <a:ea typeface="Times New Roman" panose="02020603050405020304" pitchFamily="18" charset="0"/>
              </a:rPr>
              <a:t>содержание иностранного права не установлено сторонами</a:t>
            </a:r>
            <a:r>
              <a:rPr lang="ru-RU" sz="1800" dirty="0">
                <a:effectLst/>
                <a:latin typeface="Petersburg-Regular"/>
                <a:ea typeface="Times New Roman" panose="02020603050405020304" pitchFamily="18" charset="0"/>
              </a:rPr>
              <a:t>, или если суд по какой-либо причине счел приведенные сторонами сведения об иностранном законодательстве недостаточными, суд может до вынесения решения </a:t>
            </a:r>
            <a:r>
              <a:rPr lang="ru-RU" sz="1800" dirty="0">
                <a:effectLst/>
                <a:highlight>
                  <a:srgbClr val="0000FF"/>
                </a:highlight>
                <a:latin typeface="Petersburg-Regular"/>
                <a:ea typeface="Times New Roman" panose="02020603050405020304" pitchFamily="18" charset="0"/>
              </a:rPr>
              <a:t>по официальной инициативе </a:t>
            </a:r>
            <a:r>
              <a:rPr lang="ru-RU" sz="1800" dirty="0">
                <a:effectLst/>
                <a:latin typeface="Petersburg-Regular"/>
                <a:ea typeface="Times New Roman" panose="02020603050405020304" pitchFamily="18" charset="0"/>
              </a:rPr>
              <a:t>посредством дипломатических каналов </a:t>
            </a:r>
            <a:r>
              <a:rPr lang="ru-RU" sz="1800" dirty="0">
                <a:effectLst/>
                <a:highlight>
                  <a:srgbClr val="0000FF"/>
                </a:highlight>
                <a:latin typeface="Petersburg-Regular"/>
                <a:ea typeface="Times New Roman" panose="02020603050405020304" pitchFamily="18" charset="0"/>
              </a:rPr>
              <a:t>запросить государство, право которого применимо к спору</a:t>
            </a:r>
            <a:r>
              <a:rPr lang="ru-RU" sz="1800" dirty="0">
                <a:effectLst/>
                <a:latin typeface="Petersburg-Regular"/>
                <a:ea typeface="Times New Roman" panose="02020603050405020304" pitchFamily="18" charset="0"/>
              </a:rPr>
              <a:t>, предоставить сведения в отношении текста, срока действия и смысла применимого права. </a:t>
            </a:r>
            <a:r>
              <a:rPr lang="ru-RU" sz="1800" dirty="0">
                <a:effectLst/>
                <a:latin typeface="Petersburg-Regular"/>
                <a:ea typeface="Calibri" panose="020F0502020204030204" pitchFamily="34" charset="0"/>
              </a:rPr>
              <a:t>Судебное решение может иметь доказательственную силу, исполнительную силу и прецедентную силу. </a:t>
            </a:r>
          </a:p>
          <a:p>
            <a:pPr marL="0" indent="0">
              <a:lnSpc>
                <a:spcPct val="120000"/>
              </a:lnSpc>
              <a:spcBef>
                <a:spcPts val="600"/>
              </a:spcBef>
              <a:buNone/>
            </a:pPr>
            <a:r>
              <a:rPr lang="ru-RU" sz="1800" b="1" dirty="0">
                <a:effectLst/>
                <a:latin typeface="Petersburg-Regular"/>
                <a:ea typeface="Calibri" panose="020F0502020204030204" pitchFamily="34" charset="0"/>
                <a:cs typeface="Times New Roman" panose="02020603050405020304" pitchFamily="18" charset="0"/>
              </a:rPr>
              <a:t>Статья 147. </a:t>
            </a:r>
            <a:r>
              <a:rPr lang="ru-RU" sz="1800" dirty="0">
                <a:effectLst/>
                <a:latin typeface="Petersburg-Regular"/>
                <a:ea typeface="Calibri" panose="020F0502020204030204" pitchFamily="34" charset="0"/>
                <a:cs typeface="Times New Roman" panose="02020603050405020304" pitchFamily="18" charset="0"/>
              </a:rPr>
              <a:t>Форма получения любых доказательств регулируется правом, действующим в месте получения доказательств. Панамский судья применяет иностранное право в соответствии с его смыслом и сферой его действия, однако он вправе отказать в применении иностранного права, если оно нарушает международный публичный порядок Панамы.</a:t>
            </a:r>
          </a:p>
          <a:p>
            <a:pPr>
              <a:lnSpc>
                <a:spcPct val="110000"/>
              </a:lnSpc>
              <a:spcBef>
                <a:spcPts val="600"/>
              </a:spcBef>
            </a:pPr>
            <a:endParaRPr lang="ru-RU" dirty="0">
              <a:latin typeface="Petersburg-Regular"/>
            </a:endParaRPr>
          </a:p>
        </p:txBody>
      </p:sp>
    </p:spTree>
    <p:extLst>
      <p:ext uri="{BB962C8B-B14F-4D97-AF65-F5344CB8AC3E}">
        <p14:creationId xmlns:p14="http://schemas.microsoft.com/office/powerpoint/2010/main" val="2418481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6DB1E3-B097-47B6-A839-F4B493853815}"/>
              </a:ext>
            </a:extLst>
          </p:cNvPr>
          <p:cNvSpPr>
            <a:spLocks noGrp="1"/>
          </p:cNvSpPr>
          <p:nvPr>
            <p:ph type="title"/>
          </p:nvPr>
        </p:nvSpPr>
        <p:spPr>
          <a:xfrm>
            <a:off x="685801" y="609600"/>
            <a:ext cx="10131425" cy="898689"/>
          </a:xfrm>
        </p:spPr>
        <p:txBody>
          <a:bodyPr/>
          <a:lstStyle/>
          <a:p>
            <a:r>
              <a:rPr lang="ru-RU" b="1" dirty="0">
                <a:latin typeface="Petersberg Regular"/>
              </a:rPr>
              <a:t>Применение иностранного права</a:t>
            </a:r>
          </a:p>
        </p:txBody>
      </p:sp>
      <p:sp>
        <p:nvSpPr>
          <p:cNvPr id="3" name="Объект 2">
            <a:extLst>
              <a:ext uri="{FF2B5EF4-FFF2-40B4-BE49-F238E27FC236}">
                <a16:creationId xmlns:a16="http://schemas.microsoft.com/office/drawing/2014/main" id="{226B69CC-161D-4972-A32B-13274E990DAD}"/>
              </a:ext>
            </a:extLst>
          </p:cNvPr>
          <p:cNvSpPr>
            <a:spLocks noGrp="1"/>
          </p:cNvSpPr>
          <p:nvPr>
            <p:ph idx="1"/>
          </p:nvPr>
        </p:nvSpPr>
        <p:spPr/>
        <p:txBody>
          <a:bodyPr>
            <a:normAutofit fontScale="77500" lnSpcReduction="20000"/>
          </a:bodyPr>
          <a:lstStyle/>
          <a:p>
            <a:pPr>
              <a:lnSpc>
                <a:spcPct val="100000"/>
              </a:lnSpc>
              <a:spcBef>
                <a:spcPts val="600"/>
              </a:spcBef>
              <a:buFont typeface="Wingdings" panose="05000000000000000000" pitchFamily="2" charset="2"/>
              <a:buChar char="ü"/>
            </a:pPr>
            <a:r>
              <a:rPr lang="ru-RU" sz="2800" dirty="0">
                <a:effectLst/>
                <a:latin typeface="Petersburg-Regular"/>
                <a:ea typeface="Times New Roman" panose="02020603050405020304" pitchFamily="18" charset="0"/>
                <a:cs typeface="Times New Roman" panose="02020603050405020304" pitchFamily="18" charset="0"/>
              </a:rPr>
              <a:t>Иностранное право применяется согласно принципам, которые действуют в соответствующем иностранном государ­стве, и таким образом, чтобы были осуществлены цели, преследуемые вене­суэльскими коллизионными нормами (ст. 2 Закона о МЧП Венесуэлы)</a:t>
            </a:r>
          </a:p>
          <a:p>
            <a:pPr>
              <a:lnSpc>
                <a:spcPct val="100000"/>
              </a:lnSpc>
              <a:spcBef>
                <a:spcPts val="600"/>
              </a:spcBef>
              <a:buFont typeface="Wingdings" panose="05000000000000000000" pitchFamily="2" charset="2"/>
              <a:buChar char="ü"/>
            </a:pPr>
            <a:r>
              <a:rPr lang="ru-RU" sz="2800" b="1" dirty="0">
                <a:effectLst/>
                <a:latin typeface="Petersburg-Regular"/>
                <a:ea typeface="Calibri" panose="020F0502020204030204" pitchFamily="34" charset="0"/>
                <a:cs typeface="Times New Roman" panose="02020603050405020304" pitchFamily="18" charset="0"/>
              </a:rPr>
              <a:t>Статья 3. </a:t>
            </a:r>
            <a:r>
              <a:rPr lang="ru-RU" sz="2800" dirty="0">
                <a:effectLst/>
                <a:latin typeface="Petersburg-Regular"/>
                <a:ea typeface="Calibri" panose="020F0502020204030204" pitchFamily="34" charset="0"/>
                <a:cs typeface="Times New Roman" panose="02020603050405020304" pitchFamily="18" charset="0"/>
              </a:rPr>
              <a:t>1. Текст, </a:t>
            </a:r>
            <a:r>
              <a:rPr lang="ru-RU" sz="2800" dirty="0" err="1">
                <a:effectLst/>
                <a:latin typeface="Petersburg-Regular"/>
                <a:ea typeface="Calibri" panose="020F0502020204030204" pitchFamily="34" charset="0"/>
                <a:cs typeface="Times New Roman" panose="02020603050405020304" pitchFamily="18" charset="0"/>
              </a:rPr>
              <a:t>действительность</a:t>
            </a:r>
            <a:r>
              <a:rPr lang="ru-RU" sz="2800" dirty="0">
                <a:effectLst/>
                <a:latin typeface="Petersburg-Regular"/>
                <a:ea typeface="Calibri" panose="020F0502020204030204" pitchFamily="34" charset="0"/>
                <a:cs typeface="Times New Roman" panose="02020603050405020304" pitchFamily="18" charset="0"/>
              </a:rPr>
              <a:t> и толкование иностранного права должны исследоваться и определяться по </a:t>
            </a:r>
            <a:r>
              <a:rPr lang="ru-RU" sz="2800" dirty="0" err="1">
                <a:effectLst/>
                <a:latin typeface="Petersburg-Regular"/>
                <a:ea typeface="Calibri" panose="020F0502020204030204" pitchFamily="34" charset="0"/>
                <a:cs typeface="Times New Roman" panose="02020603050405020304" pitchFamily="18" charset="0"/>
              </a:rPr>
              <a:t>собственнои</a:t>
            </a:r>
            <a:r>
              <a:rPr lang="ru-RU" sz="2800" dirty="0">
                <a:effectLst/>
                <a:latin typeface="Petersburg-Regular"/>
                <a:ea typeface="Calibri" panose="020F0502020204030204" pitchFamily="34" charset="0"/>
                <a:cs typeface="Times New Roman" panose="02020603050405020304" pitchFamily="18" charset="0"/>
              </a:rPr>
              <a:t>̆ инициативе судами без ущерба для сотрудничества, которое оказывают стороны. 2. </a:t>
            </a:r>
            <a:r>
              <a:rPr lang="ru-RU" sz="2800" dirty="0">
                <a:effectLst/>
                <a:highlight>
                  <a:srgbClr val="0000FF"/>
                </a:highlight>
                <a:latin typeface="Petersburg-Regular"/>
                <a:ea typeface="Calibri" panose="020F0502020204030204" pitchFamily="34" charset="0"/>
                <a:cs typeface="Times New Roman" panose="02020603050405020304" pitchFamily="18" charset="0"/>
              </a:rPr>
              <a:t>Можно прибегнуть ко всем подходящим средствам информации, допущенным в правовом порядке Республики или государства, право которого применимо. </a:t>
            </a:r>
            <a:r>
              <a:rPr lang="ru-RU" sz="2800" dirty="0">
                <a:effectLst/>
                <a:latin typeface="Petersburg-Regular"/>
                <a:ea typeface="Calibri" panose="020F0502020204030204" pitchFamily="34" charset="0"/>
                <a:cs typeface="Times New Roman" panose="02020603050405020304" pitchFamily="18" charset="0"/>
              </a:rPr>
              <a:t>.. </a:t>
            </a:r>
            <a:r>
              <a:rPr lang="ru-RU" sz="2800" b="1" dirty="0">
                <a:effectLst/>
                <a:latin typeface="Petersburg-Regular"/>
                <a:ea typeface="Calibri" panose="020F0502020204030204" pitchFamily="34" charset="0"/>
                <a:cs typeface="Times New Roman" panose="02020603050405020304" pitchFamily="18" charset="0"/>
              </a:rPr>
              <a:t>Статья 4. </a:t>
            </a:r>
            <a:r>
              <a:rPr lang="ru-RU" sz="2800" dirty="0">
                <a:effectLst/>
                <a:latin typeface="Petersburg-Regular"/>
                <a:ea typeface="Calibri" panose="020F0502020204030204" pitchFamily="34" charset="0"/>
                <a:cs typeface="Times New Roman" panose="02020603050405020304" pitchFamily="18" charset="0"/>
              </a:rPr>
              <a:t>Если необходимо применение иностранного права, то </a:t>
            </a:r>
            <a:r>
              <a:rPr lang="ru-RU" sz="2800" dirty="0">
                <a:effectLst/>
                <a:highlight>
                  <a:srgbClr val="0000FF"/>
                </a:highlight>
                <a:latin typeface="Petersburg-Regular"/>
                <a:ea typeface="Calibri" panose="020F0502020204030204" pitchFamily="34" charset="0"/>
                <a:cs typeface="Times New Roman" panose="02020603050405020304" pitchFamily="18" charset="0"/>
              </a:rPr>
              <a:t>допускаются все предусмотренные национальным законом ресурсы </a:t>
            </a:r>
            <a:r>
              <a:rPr lang="ru-RU" sz="2800" dirty="0">
                <a:effectLst/>
                <a:latin typeface="Petersburg-Regular"/>
                <a:ea typeface="Calibri" panose="020F0502020204030204" pitchFamily="34" charset="0"/>
                <a:cs typeface="Times New Roman" panose="02020603050405020304" pitchFamily="18" charset="0"/>
              </a:rPr>
              <a:t>(Закон о МЧП Уругвая)</a:t>
            </a:r>
            <a:endParaRPr lang="ru-RU" sz="2800" dirty="0">
              <a:effectLst/>
              <a:latin typeface="Petersburg-Regular"/>
              <a:ea typeface="Times New Roman" panose="02020603050405020304" pitchFamily="18" charset="0"/>
              <a:cs typeface="Times New Roman" panose="02020603050405020304" pitchFamily="18" charset="0"/>
            </a:endParaRPr>
          </a:p>
          <a:p>
            <a:pPr>
              <a:lnSpc>
                <a:spcPct val="100000"/>
              </a:lnSpc>
              <a:spcBef>
                <a:spcPts val="600"/>
              </a:spcBef>
              <a:buFont typeface="Wingdings" panose="05000000000000000000" pitchFamily="2" charset="2"/>
              <a:buChar char="ü"/>
            </a:pPr>
            <a:endParaRPr lang="ru-RU" sz="2800" dirty="0">
              <a:latin typeface="Petersburg-Regular"/>
            </a:endParaRPr>
          </a:p>
          <a:p>
            <a:endParaRPr lang="ru-RU" dirty="0"/>
          </a:p>
        </p:txBody>
      </p:sp>
    </p:spTree>
    <p:extLst>
      <p:ext uri="{BB962C8B-B14F-4D97-AF65-F5344CB8AC3E}">
        <p14:creationId xmlns:p14="http://schemas.microsoft.com/office/powerpoint/2010/main" val="71666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515F60-FA9D-406F-A6C2-2303D9685A67}"/>
              </a:ext>
            </a:extLst>
          </p:cNvPr>
          <p:cNvSpPr>
            <a:spLocks noGrp="1"/>
          </p:cNvSpPr>
          <p:nvPr>
            <p:ph type="title"/>
          </p:nvPr>
        </p:nvSpPr>
        <p:spPr>
          <a:xfrm>
            <a:off x="685801" y="111513"/>
            <a:ext cx="10131425" cy="635620"/>
          </a:xfrm>
        </p:spPr>
        <p:txBody>
          <a:bodyPr>
            <a:normAutofit fontScale="90000"/>
          </a:bodyPr>
          <a:lstStyle/>
          <a:p>
            <a:r>
              <a:rPr lang="ru-RU" b="1" dirty="0">
                <a:latin typeface="Petersberg Regular"/>
              </a:rPr>
              <a:t>Формы национальных</a:t>
            </a:r>
            <a:r>
              <a:rPr lang="en-US" b="1" dirty="0">
                <a:latin typeface="Petersberg Regular"/>
              </a:rPr>
              <a:t> </a:t>
            </a:r>
            <a:r>
              <a:rPr lang="ru-RU" b="1" dirty="0">
                <a:latin typeface="Petersberg Regular"/>
              </a:rPr>
              <a:t>кодификаций МЧП</a:t>
            </a:r>
          </a:p>
        </p:txBody>
      </p:sp>
      <p:sp>
        <p:nvSpPr>
          <p:cNvPr id="3" name="Объект 2">
            <a:extLst>
              <a:ext uri="{FF2B5EF4-FFF2-40B4-BE49-F238E27FC236}">
                <a16:creationId xmlns:a16="http://schemas.microsoft.com/office/drawing/2014/main" id="{783D58ED-7644-4758-A563-2D0A62F7FFCB}"/>
              </a:ext>
            </a:extLst>
          </p:cNvPr>
          <p:cNvSpPr>
            <a:spLocks noGrp="1"/>
          </p:cNvSpPr>
          <p:nvPr>
            <p:ph idx="1"/>
          </p:nvPr>
        </p:nvSpPr>
        <p:spPr>
          <a:xfrm>
            <a:off x="160257" y="847493"/>
            <a:ext cx="11924906" cy="5898994"/>
          </a:xfrm>
        </p:spPr>
        <p:txBody>
          <a:bodyPr anchor="t">
            <a:normAutofit fontScale="55000" lnSpcReduction="20000"/>
          </a:bodyPr>
          <a:lstStyle/>
          <a:p>
            <a:pPr>
              <a:lnSpc>
                <a:spcPct val="120000"/>
              </a:lnSpc>
              <a:spcBef>
                <a:spcPts val="600"/>
              </a:spcBef>
              <a:spcAft>
                <a:spcPts val="0"/>
              </a:spcAft>
            </a:pPr>
            <a:r>
              <a:rPr lang="ru-RU" sz="2500" b="1" dirty="0">
                <a:solidFill>
                  <a:srgbClr val="00B050"/>
                </a:solidFill>
              </a:rPr>
              <a:t>Внутриотраслевая кодификация (в рамках кодификации гражданского права)</a:t>
            </a:r>
          </a:p>
          <a:p>
            <a:pPr marL="457200" indent="-457200">
              <a:lnSpc>
                <a:spcPct val="120000"/>
              </a:lnSpc>
              <a:spcBef>
                <a:spcPts val="600"/>
              </a:spcBef>
              <a:spcAft>
                <a:spcPts val="0"/>
              </a:spcAft>
              <a:buFont typeface="+mj-lt"/>
              <a:buAutoNum type="arabicPeriod"/>
            </a:pPr>
            <a:r>
              <a:rPr lang="ru-RU" sz="2500" b="1" i="1" dirty="0"/>
              <a:t>Простая внутриотраслевая</a:t>
            </a:r>
          </a:p>
          <a:p>
            <a:pPr marL="0" indent="0">
              <a:lnSpc>
                <a:spcPct val="120000"/>
              </a:lnSpc>
              <a:spcBef>
                <a:spcPts val="600"/>
              </a:spcBef>
              <a:spcAft>
                <a:spcPts val="0"/>
              </a:spcAft>
              <a:buNone/>
            </a:pPr>
            <a:r>
              <a:rPr lang="ru-RU" sz="2500" b="1" i="1" dirty="0"/>
              <a:t>Разрозненные нормы МЧП (ФГК) (действие законов в пространстве)</a:t>
            </a:r>
          </a:p>
          <a:p>
            <a:pPr>
              <a:lnSpc>
                <a:spcPct val="120000"/>
              </a:lnSpc>
              <a:spcBef>
                <a:spcPts val="600"/>
              </a:spcBef>
              <a:spcAft>
                <a:spcPts val="0"/>
              </a:spcAft>
              <a:buFont typeface="Wingdings" panose="05000000000000000000" pitchFamily="2" charset="2"/>
              <a:buChar char="Ø"/>
            </a:pPr>
            <a:r>
              <a:rPr lang="ru-RU" sz="2500" i="0" dirty="0">
                <a:effectLst/>
              </a:rPr>
              <a:t>Чили (ГК (1855 ред. 2015), Эквадор (ГК (1857 ред. 2005)), Эль-Сальвадор (1</a:t>
            </a:r>
            <a:r>
              <a:rPr lang="en-US" sz="2500" i="0" dirty="0">
                <a:effectLst/>
              </a:rPr>
              <a:t>85</a:t>
            </a:r>
            <a:r>
              <a:rPr lang="ru-RU" sz="2500" i="0" dirty="0">
                <a:effectLst/>
              </a:rPr>
              <a:t>9</a:t>
            </a:r>
            <a:r>
              <a:rPr lang="en-US" sz="2500" i="0" dirty="0">
                <a:effectLst/>
              </a:rPr>
              <a:t> </a:t>
            </a:r>
            <a:r>
              <a:rPr lang="ru-RU" sz="2500" i="0" dirty="0">
                <a:effectLst/>
              </a:rPr>
              <a:t>ред.</a:t>
            </a:r>
            <a:r>
              <a:rPr lang="en-US" sz="2500" i="0" dirty="0">
                <a:effectLst/>
              </a:rPr>
              <a:t> 2004)</a:t>
            </a:r>
            <a:r>
              <a:rPr lang="ru-RU" sz="2500" i="0" dirty="0">
                <a:effectLst/>
              </a:rPr>
              <a:t>), Колумбия (</a:t>
            </a:r>
            <a:r>
              <a:rPr lang="en-US" sz="2500" i="0" dirty="0">
                <a:effectLst/>
              </a:rPr>
              <a:t>1873/</a:t>
            </a:r>
            <a:r>
              <a:rPr lang="ru-RU" sz="2500" i="0" dirty="0">
                <a:effectLst/>
              </a:rPr>
              <a:t>1887</a:t>
            </a:r>
            <a:r>
              <a:rPr lang="en-US" sz="2500" i="0" dirty="0">
                <a:effectLst/>
              </a:rPr>
              <a:t> </a:t>
            </a:r>
            <a:r>
              <a:rPr lang="ru-RU" sz="2500" i="0" dirty="0">
                <a:effectLst/>
              </a:rPr>
              <a:t>ред. 2003), </a:t>
            </a:r>
            <a:r>
              <a:rPr lang="ru-RU" sz="2500" dirty="0">
                <a:effectLst/>
                <a:ea typeface="Calibri" panose="020F0502020204030204" pitchFamily="34" charset="0"/>
              </a:rPr>
              <a:t>Никарагуа (ГК (1904 ред. 1995)),</a:t>
            </a:r>
            <a:r>
              <a:rPr lang="ru-RU" sz="2500" dirty="0"/>
              <a:t> Гондурас (ГК </a:t>
            </a:r>
            <a:r>
              <a:rPr lang="ru-RU" sz="2500" i="0" dirty="0">
                <a:effectLst/>
              </a:rPr>
              <a:t>(1906 ред. 2017))</a:t>
            </a:r>
            <a:endParaRPr lang="ru-RU" sz="2500" dirty="0"/>
          </a:p>
          <a:p>
            <a:pPr marL="0" indent="0">
              <a:lnSpc>
                <a:spcPct val="120000"/>
              </a:lnSpc>
              <a:spcBef>
                <a:spcPts val="600"/>
              </a:spcBef>
              <a:spcAft>
                <a:spcPts val="0"/>
              </a:spcAft>
              <a:buNone/>
            </a:pPr>
            <a:r>
              <a:rPr lang="ru-RU" sz="2500" b="1" i="1" dirty="0"/>
              <a:t>Отдельный раздел, только нормы МЧП</a:t>
            </a:r>
          </a:p>
          <a:p>
            <a:pPr>
              <a:lnSpc>
                <a:spcPct val="120000"/>
              </a:lnSpc>
              <a:spcBef>
                <a:spcPts val="600"/>
              </a:spcBef>
              <a:spcAft>
                <a:spcPts val="0"/>
              </a:spcAft>
              <a:buFont typeface="Wingdings" panose="05000000000000000000" pitchFamily="2" charset="2"/>
              <a:buChar char="Ø"/>
            </a:pPr>
            <a:r>
              <a:rPr lang="ru-RU" sz="2500" dirty="0">
                <a:effectLst/>
                <a:ea typeface="Calibri" panose="020F0502020204030204" pitchFamily="34" charset="0"/>
                <a:cs typeface="Times New Roman" panose="02020603050405020304" pitchFamily="18" charset="0"/>
              </a:rPr>
              <a:t>Коста-Рика (ГК (1885 в ред. 2000), гл. 4 ст. 23-30), </a:t>
            </a:r>
            <a:r>
              <a:rPr lang="ru-RU" sz="2500" dirty="0">
                <a:ea typeface="Calibri" panose="020F0502020204030204" pitchFamily="34" charset="0"/>
                <a:cs typeface="Times New Roman" panose="02020603050405020304" pitchFamily="18" charset="0"/>
              </a:rPr>
              <a:t>Куба (Вводная часть к ГК (1987), ст. 11-21), </a:t>
            </a:r>
            <a:r>
              <a:rPr lang="ru-RU" sz="2500" dirty="0">
                <a:effectLst/>
                <a:ea typeface="Calibri" panose="020F0502020204030204" pitchFamily="34" charset="0"/>
                <a:cs typeface="Times New Roman" panose="02020603050405020304" pitchFamily="18" charset="0"/>
              </a:rPr>
              <a:t>Мексика (Предварительные положения к ГК (1928 </a:t>
            </a:r>
            <a:r>
              <a:rPr lang="ru-RU" sz="2500" dirty="0">
                <a:ea typeface="Calibri" panose="020F0502020204030204" pitchFamily="34" charset="0"/>
                <a:cs typeface="Times New Roman" panose="02020603050405020304" pitchFamily="18" charset="0"/>
              </a:rPr>
              <a:t>ред</a:t>
            </a:r>
            <a:r>
              <a:rPr lang="ru-RU" sz="2500" dirty="0">
                <a:effectLst/>
                <a:ea typeface="Calibri" panose="020F0502020204030204" pitchFamily="34" charset="0"/>
                <a:cs typeface="Times New Roman" panose="02020603050405020304" pitchFamily="18" charset="0"/>
              </a:rPr>
              <a:t>. 2013), ст. 12-19 + отдельные нормы), Парагвай (Общие положения ГК (1985), ст. 11-27 + </a:t>
            </a:r>
            <a:r>
              <a:rPr lang="ru-RU" sz="2500" dirty="0">
                <a:effectLst/>
                <a:ea typeface="SimSun" panose="02010600030101010101" pitchFamily="2" charset="-122"/>
              </a:rPr>
              <a:t>Закон о праве, применимом к международным контрактам (2015) </a:t>
            </a:r>
            <a:r>
              <a:rPr lang="en-US" sz="2500" dirty="0">
                <a:effectLst/>
                <a:ea typeface="SimSun" panose="02010600030101010101" pitchFamily="2" charset="-122"/>
              </a:rPr>
              <a:t>[</a:t>
            </a:r>
            <a:r>
              <a:rPr lang="ru-RU" sz="2500" dirty="0">
                <a:effectLst/>
                <a:ea typeface="SimSun" panose="02010600030101010101" pitchFamily="2" charset="-122"/>
              </a:rPr>
              <a:t>полная расширенная</a:t>
            </a:r>
            <a:r>
              <a:rPr lang="en-US" sz="2500" dirty="0">
                <a:effectLst/>
                <a:ea typeface="SimSun" panose="02010600030101010101" pitchFamily="2" charset="-122"/>
              </a:rPr>
              <a:t> </a:t>
            </a:r>
            <a:r>
              <a:rPr lang="ru-RU" sz="2500" dirty="0">
                <a:effectLst/>
                <a:ea typeface="SimSun" panose="02010600030101010101" pitchFamily="2" charset="-122"/>
              </a:rPr>
              <a:t>имплементация Гаагских принципов</a:t>
            </a:r>
            <a:r>
              <a:rPr lang="en-US" sz="2500" dirty="0">
                <a:effectLst/>
                <a:ea typeface="SimSun" panose="02010600030101010101" pitchFamily="2" charset="-122"/>
              </a:rPr>
              <a:t>]</a:t>
            </a:r>
            <a:r>
              <a:rPr lang="ru-RU" sz="2500" dirty="0">
                <a:effectLst/>
                <a:ea typeface="SimSun" panose="02010600030101010101" pitchFamily="2" charset="-122"/>
              </a:rPr>
              <a:t>), Пуэрто-Рико (проект ГК (2018) глава </a:t>
            </a:r>
            <a:r>
              <a:rPr lang="en-US" sz="2500" dirty="0">
                <a:effectLst/>
                <a:ea typeface="SimSun" panose="02010600030101010101" pitchFamily="2" charset="-122"/>
              </a:rPr>
              <a:t>VI </a:t>
            </a:r>
            <a:r>
              <a:rPr lang="ru-RU" sz="2500" dirty="0">
                <a:effectLst/>
                <a:ea typeface="SimSun" panose="02010600030101010101" pitchFamily="2" charset="-122"/>
              </a:rPr>
              <a:t>Нормы международного частного права)</a:t>
            </a:r>
            <a:endParaRPr lang="ru-RU" sz="2500" dirty="0">
              <a:effectLst/>
              <a:ea typeface="Calibri" panose="020F0502020204030204" pitchFamily="34" charset="0"/>
              <a:cs typeface="Times New Roman" panose="02020603050405020304" pitchFamily="18" charset="0"/>
            </a:endParaRPr>
          </a:p>
          <a:p>
            <a:pPr marL="457200" indent="-457200">
              <a:lnSpc>
                <a:spcPct val="120000"/>
              </a:lnSpc>
              <a:spcBef>
                <a:spcPts val="600"/>
              </a:spcBef>
              <a:spcAft>
                <a:spcPts val="0"/>
              </a:spcAft>
              <a:buFont typeface="+mj-lt"/>
              <a:buAutoNum type="arabicPeriod" startAt="2"/>
            </a:pPr>
            <a:r>
              <a:rPr lang="ru-RU" sz="2500" b="1" i="1" dirty="0"/>
              <a:t>Комплексная внутриотраслевая (МЧП + МГП) </a:t>
            </a:r>
          </a:p>
          <a:p>
            <a:pPr algn="just">
              <a:lnSpc>
                <a:spcPct val="120000"/>
              </a:lnSpc>
              <a:spcBef>
                <a:spcPts val="600"/>
              </a:spcBef>
              <a:spcAft>
                <a:spcPts val="0"/>
              </a:spcAft>
              <a:buFont typeface="Wingdings" panose="05000000000000000000" pitchFamily="2" charset="2"/>
              <a:buChar char="Ø"/>
            </a:pPr>
            <a:r>
              <a:rPr lang="ru-RU" sz="2500" dirty="0"/>
              <a:t>Бразилия (ВЗ ГК (1942) ст. 1-30), Перу (</a:t>
            </a:r>
            <a:r>
              <a:rPr lang="ru-RU" sz="2500" dirty="0">
                <a:effectLst/>
                <a:ea typeface="Times New Roman" panose="02020603050405020304" pitchFamily="18" charset="0"/>
              </a:rPr>
              <a:t>ГК (1984) Книга </a:t>
            </a:r>
            <a:r>
              <a:rPr lang="en-US" sz="2500" dirty="0">
                <a:effectLst/>
                <a:ea typeface="Times New Roman" panose="02020603050405020304" pitchFamily="18" charset="0"/>
              </a:rPr>
              <a:t>X</a:t>
            </a:r>
            <a:r>
              <a:rPr lang="ru-RU" sz="2500" dirty="0">
                <a:effectLst/>
                <a:ea typeface="Times New Roman" panose="02020603050405020304" pitchFamily="18" charset="0"/>
              </a:rPr>
              <a:t> «Международное частное право» ст. 2046-2111 (общие положения – компетенция – применимое право – признание / исполнение)), </a:t>
            </a:r>
            <a:r>
              <a:rPr lang="ru-RU" sz="2500" dirty="0"/>
              <a:t>Гватемала (Закон о судебной власти (1989) гл. </a:t>
            </a:r>
            <a:r>
              <a:rPr lang="en-US" sz="2500" dirty="0"/>
              <a:t>II</a:t>
            </a:r>
            <a:r>
              <a:rPr lang="ru-RU" sz="2500" dirty="0"/>
              <a:t> Международное частное право</a:t>
            </a:r>
            <a:r>
              <a:rPr lang="en-US" sz="2500" dirty="0"/>
              <a:t> </a:t>
            </a:r>
            <a:r>
              <a:rPr lang="ru-RU" sz="2500" dirty="0"/>
              <a:t>ст. 24-35, Аргентина</a:t>
            </a:r>
            <a:r>
              <a:rPr lang="en-US" sz="2500" dirty="0"/>
              <a:t> (</a:t>
            </a:r>
            <a:r>
              <a:rPr lang="ru-RU" sz="2500" dirty="0"/>
              <a:t>ГК</a:t>
            </a:r>
            <a:r>
              <a:rPr lang="en-US" sz="2500" dirty="0"/>
              <a:t> (2014)</a:t>
            </a:r>
            <a:r>
              <a:rPr lang="ru-RU" sz="2500" dirty="0"/>
              <a:t>, </a:t>
            </a:r>
            <a:r>
              <a:rPr lang="ru-RU" sz="2500" dirty="0">
                <a:effectLst/>
                <a:ea typeface="Times New Roman" panose="02020603050405020304" pitchFamily="18" charset="0"/>
                <a:cs typeface="Times New Roman" panose="02020603050405020304" pitchFamily="18" charset="0"/>
              </a:rPr>
              <a:t>Том </a:t>
            </a:r>
            <a:r>
              <a:rPr lang="en-US" sz="2500" dirty="0">
                <a:effectLst/>
                <a:ea typeface="Times New Roman" panose="02020603050405020304" pitchFamily="18" charset="0"/>
                <a:cs typeface="Times New Roman" panose="02020603050405020304" pitchFamily="18" charset="0"/>
              </a:rPr>
              <a:t>IV</a:t>
            </a:r>
            <a:r>
              <a:rPr lang="ru-RU" sz="2500" dirty="0">
                <a:effectLst/>
                <a:ea typeface="Times New Roman" panose="02020603050405020304" pitchFamily="18" charset="0"/>
                <a:cs typeface="Times New Roman" panose="02020603050405020304" pitchFamily="18" charset="0"/>
              </a:rPr>
              <a:t> </a:t>
            </a:r>
            <a:r>
              <a:rPr lang="ru-RU" sz="2500" dirty="0">
                <a:effectLst/>
                <a:ea typeface="Times New Roman" panose="02020603050405020304" pitchFamily="18" charset="0"/>
              </a:rPr>
              <a:t>Нормы международного частного права, ст. 2594-2671 (общая часть – </a:t>
            </a:r>
            <a:r>
              <a:rPr lang="ru-RU" sz="2500" dirty="0">
                <a:effectLst/>
                <a:ea typeface="Times New Roman" panose="02020603050405020304" pitchFamily="18" charset="0"/>
                <a:cs typeface="Times New Roman" panose="02020603050405020304" pitchFamily="18" charset="0"/>
              </a:rPr>
              <a:t>международная юрисдикция – особенная часть)</a:t>
            </a:r>
            <a:endParaRPr lang="ru-RU" sz="2500" dirty="0">
              <a:effectLst/>
              <a:ea typeface="Times New Roman" panose="02020603050405020304" pitchFamily="18" charset="0"/>
            </a:endParaRPr>
          </a:p>
          <a:p>
            <a:pPr>
              <a:lnSpc>
                <a:spcPct val="120000"/>
              </a:lnSpc>
              <a:spcBef>
                <a:spcPts val="600"/>
              </a:spcBef>
              <a:spcAft>
                <a:spcPts val="0"/>
              </a:spcAft>
            </a:pPr>
            <a:r>
              <a:rPr lang="ru-RU" sz="2500" b="1" dirty="0">
                <a:solidFill>
                  <a:srgbClr val="00B050"/>
                </a:solidFill>
              </a:rPr>
              <a:t>Автономная комплексная кодификация (единый автономный закон о МЧП/МГП)</a:t>
            </a:r>
          </a:p>
          <a:p>
            <a:pPr>
              <a:lnSpc>
                <a:spcPct val="120000"/>
              </a:lnSpc>
              <a:spcBef>
                <a:spcPts val="600"/>
              </a:spcBef>
              <a:spcAft>
                <a:spcPts val="0"/>
              </a:spcAft>
              <a:buFont typeface="Wingdings" panose="05000000000000000000" pitchFamily="2" charset="2"/>
              <a:buChar char="Ø"/>
            </a:pPr>
            <a:r>
              <a:rPr lang="ru-RU" sz="2500" dirty="0"/>
              <a:t>Венесуэла (Закон (1998) 64 ст. (общие положения – применимое право – юрисдикция и компетенция – действие иностранных судебных решений)</a:t>
            </a:r>
          </a:p>
          <a:p>
            <a:pPr>
              <a:lnSpc>
                <a:spcPct val="120000"/>
              </a:lnSpc>
              <a:spcBef>
                <a:spcPts val="600"/>
              </a:spcBef>
              <a:spcAft>
                <a:spcPts val="0"/>
              </a:spcAft>
              <a:buFont typeface="Wingdings" panose="05000000000000000000" pitchFamily="2" charset="2"/>
              <a:buChar char="Ø"/>
            </a:pPr>
            <a:r>
              <a:rPr lang="ru-RU" sz="2500" dirty="0"/>
              <a:t> Доминиканская Республика (Закон (2014) 99 ст. (в</a:t>
            </a:r>
            <a:r>
              <a:rPr lang="ru-RU" sz="2500" dirty="0">
                <a:effectLst/>
                <a:ea typeface="Cambria" panose="02040503050406030204" pitchFamily="18" charset="0"/>
              </a:rPr>
              <a:t>водные положения – юрисдикция и компетенция – применимое право – трансграничное банкротство – </a:t>
            </a:r>
            <a:r>
              <a:rPr lang="ru-RU" sz="2500" dirty="0">
                <a:effectLst/>
                <a:ea typeface="Cambria" panose="02040503050406030204" pitchFamily="18" charset="0"/>
                <a:cs typeface="Times New Roman" panose="02020603050405020304" pitchFamily="18" charset="0"/>
              </a:rPr>
              <a:t>признание и исполнение иностранных решений)</a:t>
            </a:r>
          </a:p>
          <a:p>
            <a:pPr>
              <a:lnSpc>
                <a:spcPct val="120000"/>
              </a:lnSpc>
              <a:spcBef>
                <a:spcPts val="600"/>
              </a:spcBef>
              <a:spcAft>
                <a:spcPts val="0"/>
              </a:spcAft>
              <a:buFont typeface="Wingdings" panose="05000000000000000000" pitchFamily="2" charset="2"/>
              <a:buChar char="Ø"/>
            </a:pPr>
            <a:r>
              <a:rPr lang="ru-RU" sz="2500" dirty="0"/>
              <a:t>Панама (Кодекс (2015) 163 ст. (общие положения – международная подсудность – применимое право – </a:t>
            </a:r>
            <a:r>
              <a:rPr lang="ru-RU" sz="2500" dirty="0">
                <a:effectLst/>
                <a:ea typeface="Times New Roman" panose="02020603050405020304" pitchFamily="18" charset="0"/>
              </a:rPr>
              <a:t>международное судебное сотрудничество (+ по уголовным делам) – трансграничное банкротство – </a:t>
            </a:r>
            <a:r>
              <a:rPr lang="ru-RU" sz="2500" dirty="0">
                <a:effectLst/>
                <a:ea typeface="Cambria" panose="02040503050406030204" pitchFamily="18" charset="0"/>
                <a:cs typeface="Times New Roman" panose="02020603050405020304" pitchFamily="18" charset="0"/>
              </a:rPr>
              <a:t>признание и исполнение иностранных решений)</a:t>
            </a:r>
            <a:endParaRPr lang="ru-RU" sz="2500" dirty="0"/>
          </a:p>
          <a:p>
            <a:pPr>
              <a:lnSpc>
                <a:spcPct val="120000"/>
              </a:lnSpc>
              <a:spcBef>
                <a:spcPts val="600"/>
              </a:spcBef>
              <a:spcAft>
                <a:spcPts val="0"/>
              </a:spcAft>
              <a:buFont typeface="Wingdings" panose="05000000000000000000" pitchFamily="2" charset="2"/>
              <a:buChar char="Ø"/>
            </a:pPr>
            <a:r>
              <a:rPr lang="ru-RU" sz="2500" dirty="0"/>
              <a:t> Уругвай (Закон (2016) 63 ст. (общие положения – применимое право – международная юрисдикция)</a:t>
            </a:r>
          </a:p>
          <a:p>
            <a:pPr>
              <a:lnSpc>
                <a:spcPct val="120000"/>
              </a:lnSpc>
              <a:spcBef>
                <a:spcPts val="600"/>
              </a:spcBef>
              <a:spcAft>
                <a:spcPts val="0"/>
              </a:spcAft>
              <a:buFont typeface="Wingdings" panose="05000000000000000000" pitchFamily="2" charset="2"/>
              <a:buChar char="Ø"/>
            </a:pPr>
            <a:r>
              <a:rPr lang="ru-RU" sz="2500" dirty="0"/>
              <a:t>Боливия (проект (2009) 150 ст. (общие положения – применимое право – юрисдикция и компетенция – действие иностранных судебных решений)</a:t>
            </a:r>
          </a:p>
          <a:p>
            <a:pPr>
              <a:lnSpc>
                <a:spcPct val="120000"/>
              </a:lnSpc>
              <a:spcBef>
                <a:spcPts val="600"/>
              </a:spcBef>
              <a:spcAft>
                <a:spcPts val="0"/>
              </a:spcAft>
              <a:buFont typeface="Wingdings" panose="05000000000000000000" pitchFamily="2" charset="2"/>
              <a:buChar char="Ø"/>
            </a:pPr>
            <a:r>
              <a:rPr lang="ru-RU" sz="2500" dirty="0"/>
              <a:t>Мексика (проект (2018) 196 ст. (компетенция – общие положения – применимое право – процедура – признание и исполнение)</a:t>
            </a:r>
          </a:p>
          <a:p>
            <a:endParaRPr lang="ru-RU" dirty="0"/>
          </a:p>
          <a:p>
            <a:endParaRPr lang="ru-RU" dirty="0"/>
          </a:p>
        </p:txBody>
      </p:sp>
    </p:spTree>
    <p:extLst>
      <p:ext uri="{BB962C8B-B14F-4D97-AF65-F5344CB8AC3E}">
        <p14:creationId xmlns:p14="http://schemas.microsoft.com/office/powerpoint/2010/main" val="2226363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Адрес: ТехтТехтТехтТехтТехтТехтТехтТехтТехтТехтТехтТехтТехт"/>
          <p:cNvSpPr txBox="1"/>
          <p:nvPr/>
        </p:nvSpPr>
        <p:spPr>
          <a:xfrm>
            <a:off x="5684181" y="5742269"/>
            <a:ext cx="4289752" cy="2669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lgn="r" defTabSz="457200">
              <a:defRPr sz="1800">
                <a:solidFill>
                  <a:srgbClr val="FFFFFF"/>
                </a:solidFill>
                <a:latin typeface="+mn-lt"/>
                <a:ea typeface="+mn-ea"/>
                <a:cs typeface="+mn-cs"/>
                <a:sym typeface="Arial Narrow"/>
              </a:defRPr>
            </a:lvl1pPr>
          </a:lstStyle>
          <a:p>
            <a:r>
              <a:rPr sz="1266" dirty="0">
                <a:latin typeface="Arial Narrow" charset="0"/>
                <a:ea typeface="Arial Narrow" charset="0"/>
                <a:cs typeface="Arial Narrow" charset="0"/>
              </a:rPr>
              <a:t>Адрес: ТехтТехтТехтТехтТехтТехтТехтТехтТехтТехтТехтТехтТехт</a:t>
            </a:r>
          </a:p>
        </p:txBody>
      </p:sp>
      <p:sp>
        <p:nvSpPr>
          <p:cNvPr id="166" name="www.text"/>
          <p:cNvSpPr txBox="1"/>
          <p:nvPr/>
        </p:nvSpPr>
        <p:spPr>
          <a:xfrm>
            <a:off x="2218068" y="5742269"/>
            <a:ext cx="703787" cy="2669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lgn="l" defTabSz="457200">
              <a:defRPr sz="1800">
                <a:solidFill>
                  <a:srgbClr val="FFFFFF"/>
                </a:solidFill>
                <a:latin typeface="+mn-lt"/>
                <a:ea typeface="+mn-ea"/>
                <a:cs typeface="+mn-cs"/>
                <a:sym typeface="Arial Narrow"/>
              </a:defRPr>
            </a:lvl1pPr>
          </a:lstStyle>
          <a:p>
            <a:r>
              <a:rPr sz="1266" dirty="0">
                <a:latin typeface="Arial Narrow" charset="0"/>
                <a:ea typeface="Arial Narrow" charset="0"/>
                <a:cs typeface="Arial Narrow" charset="0"/>
              </a:rPr>
              <a:t>www.text</a:t>
            </a:r>
          </a:p>
        </p:txBody>
      </p:sp>
      <p:sp>
        <p:nvSpPr>
          <p:cNvPr id="167" name="Телефон.: +Х (ХХХ) ХХХ ХХХХ"/>
          <p:cNvSpPr txBox="1"/>
          <p:nvPr/>
        </p:nvSpPr>
        <p:spPr>
          <a:xfrm>
            <a:off x="3310042" y="5742269"/>
            <a:ext cx="2164127" cy="2669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lgn="l" defTabSz="457200">
              <a:defRPr sz="1800">
                <a:solidFill>
                  <a:srgbClr val="FFFFFF"/>
                </a:solidFill>
                <a:latin typeface="+mn-lt"/>
                <a:ea typeface="+mn-ea"/>
                <a:cs typeface="+mn-cs"/>
                <a:sym typeface="Arial Narrow"/>
              </a:defRPr>
            </a:lvl1pPr>
          </a:lstStyle>
          <a:p>
            <a:r>
              <a:rPr sz="1266" dirty="0">
                <a:latin typeface="Arial Narrow" charset="0"/>
                <a:ea typeface="Arial Narrow" charset="0"/>
                <a:cs typeface="Arial Narrow" charset="0"/>
              </a:rPr>
              <a:t>Телефон.: +Х (ХХХ) ХХХ ХХХХ </a:t>
            </a:r>
          </a:p>
        </p:txBody>
      </p:sp>
      <p:pic>
        <p:nvPicPr>
          <p:cNvPr id="168" name="Изображение" descr="Изображение"/>
          <p:cNvPicPr>
            <a:picLocks noChangeAspect="1"/>
          </p:cNvPicPr>
          <p:nvPr/>
        </p:nvPicPr>
        <p:blipFill>
          <a:blip r:embed="rId2"/>
          <a:stretch>
            <a:fillRect/>
          </a:stretch>
        </p:blipFill>
        <p:spPr>
          <a:xfrm>
            <a:off x="5297038" y="2460032"/>
            <a:ext cx="1597925" cy="1545030"/>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9EC7C8-F69B-438F-A580-B385AFFB7BD3}"/>
              </a:ext>
            </a:extLst>
          </p:cNvPr>
          <p:cNvSpPr>
            <a:spLocks noGrp="1"/>
          </p:cNvSpPr>
          <p:nvPr>
            <p:ph type="title"/>
          </p:nvPr>
        </p:nvSpPr>
        <p:spPr>
          <a:xfrm>
            <a:off x="685801" y="177554"/>
            <a:ext cx="10131425" cy="621436"/>
          </a:xfrm>
        </p:spPr>
        <p:txBody>
          <a:bodyPr>
            <a:normAutofit fontScale="90000"/>
          </a:bodyPr>
          <a:lstStyle/>
          <a:p>
            <a:pPr algn="ctr"/>
            <a:r>
              <a:rPr lang="ru-RU" sz="1050" b="1" i="0" dirty="0">
                <a:effectLst/>
                <a:latin typeface="Petersberg Regular"/>
              </a:rPr>
              <a:t>Организация по гармонизации коммерческого права в странах Карибского бассейна </a:t>
            </a:r>
            <a:r>
              <a:rPr lang="en-US" sz="1050" b="1" i="0" dirty="0">
                <a:effectLst/>
                <a:latin typeface="Petersberg Regular"/>
              </a:rPr>
              <a:t>(OHADAC) – </a:t>
            </a:r>
            <a:r>
              <a:rPr lang="ru-RU" sz="1050" b="1" i="0" dirty="0">
                <a:effectLst/>
                <a:latin typeface="Petersberg Regular"/>
              </a:rPr>
              <a:t>проект Типового закона о международном частном праве (2014)</a:t>
            </a:r>
            <a:br>
              <a:rPr lang="ru-RU" sz="1050" b="1" i="0" dirty="0">
                <a:effectLst/>
                <a:latin typeface="Petersberg Regular"/>
              </a:rPr>
            </a:br>
            <a:r>
              <a:rPr lang="en-US" sz="1300" b="1" i="0" cap="none" dirty="0">
                <a:effectLst/>
                <a:latin typeface="Petersberg Regular"/>
              </a:rPr>
              <a:t>Argentina</a:t>
            </a:r>
            <a:r>
              <a:rPr lang="ru-RU" sz="1300" b="1" i="0" cap="none" dirty="0">
                <a:effectLst/>
                <a:latin typeface="Petersberg Regular"/>
              </a:rPr>
              <a:t>, </a:t>
            </a:r>
            <a:r>
              <a:rPr lang="en-US" sz="1300" b="1" i="0" cap="none" dirty="0">
                <a:effectLst/>
                <a:latin typeface="Petersberg Regular"/>
              </a:rPr>
              <a:t>Belize, Bolivia, Brazil, Chile, Colombia, Costa Rica, Cuba, Dominican Republic, Ecuador, El Salvador, Guatemala, Guyana, Haiti, Honduras, Jamaica, Mexico, Nicaragua, Panama, Peru, Suriname,</a:t>
            </a:r>
            <a:r>
              <a:rPr lang="ru-RU" sz="1300" b="1" i="0" cap="none" dirty="0">
                <a:effectLst/>
                <a:latin typeface="Petersberg Regular"/>
              </a:rPr>
              <a:t> </a:t>
            </a:r>
            <a:r>
              <a:rPr lang="en-US" sz="1300" b="1" i="0" cap="none" dirty="0">
                <a:effectLst/>
                <a:latin typeface="Petersberg Regular"/>
              </a:rPr>
              <a:t>Uruguay</a:t>
            </a:r>
            <a:r>
              <a:rPr lang="ru-RU" sz="1300" b="1" i="0" cap="none" dirty="0">
                <a:effectLst/>
                <a:latin typeface="Petersberg Regular"/>
              </a:rPr>
              <a:t>, </a:t>
            </a:r>
            <a:r>
              <a:rPr lang="en-US" sz="1300" b="1" i="0" cap="none" dirty="0">
                <a:effectLst/>
                <a:latin typeface="Petersberg Regular"/>
              </a:rPr>
              <a:t>Venezuela</a:t>
            </a:r>
            <a:r>
              <a:rPr lang="en-US" sz="1300" b="1" cap="none" dirty="0">
                <a:latin typeface="Petersberg Regular"/>
              </a:rPr>
              <a:t> </a:t>
            </a:r>
            <a:br>
              <a:rPr lang="en-US" sz="1300" b="1" cap="none" dirty="0">
                <a:latin typeface="Petersberg Regular"/>
              </a:rPr>
            </a:br>
            <a:br>
              <a:rPr lang="en-US" sz="1300" b="1" i="0" cap="none" dirty="0">
                <a:effectLst/>
                <a:latin typeface="Petersberg Regular"/>
              </a:rPr>
            </a:br>
            <a:br>
              <a:rPr lang="en-US" sz="1800" b="0" i="0" cap="none" dirty="0">
                <a:effectLst/>
                <a:latin typeface="Times New Roman" panose="02020603050405020304" pitchFamily="18" charset="0"/>
              </a:rPr>
            </a:br>
            <a:br>
              <a:rPr lang="en-US" sz="1800" b="0" i="0" cap="none" dirty="0">
                <a:effectLst/>
                <a:latin typeface="Times New Roman" panose="02020603050405020304" pitchFamily="18" charset="0"/>
              </a:rPr>
            </a:br>
            <a:br>
              <a:rPr lang="en-US" sz="1800" b="0" i="0" dirty="0">
                <a:solidFill>
                  <a:srgbClr val="000000"/>
                </a:solidFill>
                <a:effectLst/>
                <a:latin typeface="Times New Roman" panose="02020603050405020304" pitchFamily="18" charset="0"/>
              </a:rPr>
            </a:br>
            <a:r>
              <a:rPr lang="ru-RU" sz="800" dirty="0"/>
              <a:t>Карибский регион – проект Типового закона о МЧП ОХАДАК</a:t>
            </a:r>
            <a:r>
              <a:rPr lang="en-US" sz="800" dirty="0"/>
              <a:t> (2014)</a:t>
            </a:r>
            <a:br>
              <a:rPr lang="ru-RU" sz="800" dirty="0"/>
            </a:br>
            <a:r>
              <a:rPr lang="en-US" sz="800" b="1" i="0" dirty="0">
                <a:effectLst/>
                <a:latin typeface="Times New Roman" panose="02020603050405020304" pitchFamily="18" charset="0"/>
              </a:rPr>
              <a:t>Organization for the Harmonization of Business Law in the Caribbean </a:t>
            </a:r>
            <a:br>
              <a:rPr lang="en-US" sz="800" b="1" i="0" dirty="0">
                <a:effectLst/>
                <a:latin typeface="Times New Roman" panose="02020603050405020304" pitchFamily="18" charset="0"/>
              </a:rPr>
            </a:br>
            <a:r>
              <a:rPr lang="en-US" sz="1100" b="0" i="0" dirty="0">
                <a:effectLst/>
                <a:latin typeface="Times New Roman" panose="02020603050405020304" pitchFamily="18" charset="0"/>
              </a:rPr>
              <a:t>Belize, Bolivia, Brazil, Chile, Colombia, Costa Rica, Cuba, Dominican Republic, Ecuador, El Salvador, Guatemala, Guyana, Haiti, Honduras, Jamaica, Mexico, Nicaragua, Panama, Peru, Suriname, Uruguay, Venezuela,</a:t>
            </a:r>
            <a:r>
              <a:rPr lang="en-US" sz="1100" dirty="0"/>
              <a:t>  </a:t>
            </a:r>
            <a:r>
              <a:rPr lang="en-US" sz="1100" b="0" i="0" dirty="0">
                <a:effectLst/>
                <a:latin typeface="Times New Roman" panose="02020603050405020304" pitchFamily="18" charset="0"/>
              </a:rPr>
              <a:t>Panama, Mexico, Argentina</a:t>
            </a:r>
            <a:r>
              <a:rPr lang="en-US" sz="1100" dirty="0"/>
              <a:t> </a:t>
            </a:r>
            <a:br>
              <a:rPr lang="en-US" dirty="0"/>
            </a:br>
            <a:br>
              <a:rPr lang="en-US" dirty="0"/>
            </a:br>
            <a:endParaRPr lang="ru-RU" dirty="0"/>
          </a:p>
        </p:txBody>
      </p:sp>
      <p:sp>
        <p:nvSpPr>
          <p:cNvPr id="3" name="Объект 2">
            <a:extLst>
              <a:ext uri="{FF2B5EF4-FFF2-40B4-BE49-F238E27FC236}">
                <a16:creationId xmlns:a16="http://schemas.microsoft.com/office/drawing/2014/main" id="{6ED1F180-C8DC-45BA-8730-20BF13545B8A}"/>
              </a:ext>
            </a:extLst>
          </p:cNvPr>
          <p:cNvSpPr>
            <a:spLocks noGrp="1"/>
          </p:cNvSpPr>
          <p:nvPr>
            <p:ph idx="1"/>
          </p:nvPr>
        </p:nvSpPr>
        <p:spPr/>
        <p:txBody>
          <a:bodyPr/>
          <a:lstStyle/>
          <a:p>
            <a:endParaRPr lang="ru-RU"/>
          </a:p>
        </p:txBody>
      </p:sp>
      <p:pic>
        <p:nvPicPr>
          <p:cNvPr id="4" name="Рисунок 3">
            <a:extLst>
              <a:ext uri="{FF2B5EF4-FFF2-40B4-BE49-F238E27FC236}">
                <a16:creationId xmlns:a16="http://schemas.microsoft.com/office/drawing/2014/main" id="{B18221A4-2A78-440F-A29D-9EB8B451E44D}"/>
              </a:ext>
            </a:extLst>
          </p:cNvPr>
          <p:cNvPicPr>
            <a:picLocks noChangeAspect="1"/>
          </p:cNvPicPr>
          <p:nvPr/>
        </p:nvPicPr>
        <p:blipFill>
          <a:blip r:embed="rId2"/>
          <a:stretch>
            <a:fillRect/>
          </a:stretch>
        </p:blipFill>
        <p:spPr>
          <a:xfrm>
            <a:off x="381740" y="932154"/>
            <a:ext cx="11670968" cy="5832629"/>
          </a:xfrm>
          <a:prstGeom prst="rect">
            <a:avLst/>
          </a:prstGeom>
        </p:spPr>
      </p:pic>
    </p:spTree>
    <p:extLst>
      <p:ext uri="{BB962C8B-B14F-4D97-AF65-F5344CB8AC3E}">
        <p14:creationId xmlns:p14="http://schemas.microsoft.com/office/powerpoint/2010/main" val="1514663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AB43C7-1BC8-4B61-ACB1-72802DDD06C7}"/>
              </a:ext>
            </a:extLst>
          </p:cNvPr>
          <p:cNvSpPr>
            <a:spLocks noGrp="1"/>
          </p:cNvSpPr>
          <p:nvPr>
            <p:ph type="title"/>
          </p:nvPr>
        </p:nvSpPr>
        <p:spPr>
          <a:xfrm>
            <a:off x="685801" y="609601"/>
            <a:ext cx="10131425" cy="1143786"/>
          </a:xfrm>
        </p:spPr>
        <p:txBody>
          <a:bodyPr>
            <a:normAutofit fontScale="90000"/>
          </a:bodyPr>
          <a:lstStyle/>
          <a:p>
            <a:r>
              <a:rPr lang="ru-RU" b="1" dirty="0">
                <a:latin typeface="Petersberg Regular"/>
              </a:rPr>
              <a:t>Остаточный принцип национального измерения МЧП</a:t>
            </a:r>
          </a:p>
        </p:txBody>
      </p:sp>
      <p:sp>
        <p:nvSpPr>
          <p:cNvPr id="3" name="Объект 2">
            <a:extLst>
              <a:ext uri="{FF2B5EF4-FFF2-40B4-BE49-F238E27FC236}">
                <a16:creationId xmlns:a16="http://schemas.microsoft.com/office/drawing/2014/main" id="{A77F95CB-FE79-457F-ADA8-008FD5C3EF56}"/>
              </a:ext>
            </a:extLst>
          </p:cNvPr>
          <p:cNvSpPr>
            <a:spLocks noGrp="1"/>
          </p:cNvSpPr>
          <p:nvPr>
            <p:ph idx="1"/>
          </p:nvPr>
        </p:nvSpPr>
        <p:spPr>
          <a:xfrm>
            <a:off x="685801" y="2142067"/>
            <a:ext cx="10748912" cy="4305867"/>
          </a:xfrm>
        </p:spPr>
        <p:txBody>
          <a:bodyPr>
            <a:normAutofit fontScale="85000" lnSpcReduction="20000"/>
          </a:bodyPr>
          <a:lstStyle/>
          <a:p>
            <a:r>
              <a:rPr lang="ru-RU" sz="2800" dirty="0">
                <a:effectLst/>
                <a:latin typeface="Petersburg-Regular"/>
                <a:ea typeface="Cambria" panose="02040503050406030204" pitchFamily="18" charset="0"/>
                <a:cs typeface="Times New Roman" panose="02020603050405020304" pitchFamily="18" charset="0"/>
              </a:rPr>
              <a:t>Положения этого Закона применяются в части, в которой они соответствуют положениям международных договоров с участием Доминиканской Республики…</a:t>
            </a:r>
            <a:r>
              <a:rPr lang="en-US" sz="2800" dirty="0">
                <a:effectLst/>
                <a:latin typeface="Petersburg-Regular"/>
                <a:ea typeface="Cambria" panose="02040503050406030204" pitchFamily="18" charset="0"/>
                <a:cs typeface="Times New Roman" panose="02020603050405020304" pitchFamily="18" charset="0"/>
              </a:rPr>
              <a:t> </a:t>
            </a:r>
            <a:r>
              <a:rPr lang="ru-RU" sz="2800" b="1" dirty="0">
                <a:effectLst/>
                <a:latin typeface="Petersburg-Regular"/>
                <a:ea typeface="Cambria" panose="02040503050406030204" pitchFamily="18" charset="0"/>
                <a:cs typeface="Times New Roman" panose="02020603050405020304" pitchFamily="18" charset="0"/>
              </a:rPr>
              <a:t>Пункт II.</a:t>
            </a:r>
            <a:r>
              <a:rPr lang="ru-RU" sz="2800" dirty="0">
                <a:effectLst/>
                <a:latin typeface="Petersburg-Regular"/>
                <a:ea typeface="Cambria" panose="02040503050406030204" pitchFamily="18" charset="0"/>
                <a:cs typeface="Times New Roman" panose="02020603050405020304" pitchFamily="18" charset="0"/>
              </a:rPr>
              <a:t> В интерпретации международных договоров будут учтены международный характер и требование единообразного применения (ст. 3 Закона о МЧП Доминиканской Республики)</a:t>
            </a:r>
          </a:p>
          <a:p>
            <a:r>
              <a:rPr lang="ru-RU" sz="2800" dirty="0">
                <a:effectLst/>
                <a:latin typeface="Petersburg-Regular"/>
                <a:ea typeface="Courier New" panose="02070309020205020404" pitchFamily="49" charset="0"/>
              </a:rPr>
              <a:t>Положения Кодекса международного частного права применяются в случае отсутствия международного договора, регулирующего соответствующее правоотношение (</a:t>
            </a:r>
            <a:r>
              <a:rPr lang="ru-RU" sz="2800" b="0" i="0" u="none" strike="noStrike" spc="0" dirty="0">
                <a:effectLst/>
                <a:latin typeface="Petersburg-Regular"/>
                <a:ea typeface="Courier New" panose="02070309020205020404" pitchFamily="49" charset="0"/>
                <a:cs typeface="Times New Roman" panose="02020603050405020304" pitchFamily="18" charset="0"/>
              </a:rPr>
              <a:t>ст. 1 Кодекса МЧП Панамы)</a:t>
            </a:r>
          </a:p>
          <a:p>
            <a:r>
              <a:rPr lang="ru-RU" sz="2800" dirty="0">
                <a:effectLst/>
                <a:latin typeface="Petersburg-Regular"/>
                <a:ea typeface="MS Mincho" panose="02020609040205080304" pitchFamily="49" charset="-128"/>
                <a:cs typeface="Times New Roman" panose="02020603050405020304" pitchFamily="18" charset="0"/>
              </a:rPr>
              <a:t>Возможные факты, связанные с иностранными правовыми системами, регулируются соответствующими нормами, установленными международными договорами, действующими в Боливии; в случае невозможности применения данных норм … применяются правила настоящего Закона </a:t>
            </a:r>
            <a:r>
              <a:rPr lang="ru-RU" sz="2800" dirty="0">
                <a:effectLst/>
                <a:latin typeface="Petersburg-Regular"/>
                <a:ea typeface="Calibri" panose="020F0502020204030204" pitchFamily="34" charset="0"/>
              </a:rPr>
              <a:t> (ст. 1 проекта Закона о МЧП Боливии)</a:t>
            </a:r>
            <a:endParaRPr lang="ru-RU" sz="2800" dirty="0">
              <a:latin typeface="Petersburg-Regular"/>
            </a:endParaRPr>
          </a:p>
          <a:p>
            <a:endParaRPr lang="ru-RU" sz="2800" b="0" i="0" u="none" strike="noStrike" spc="0" dirty="0">
              <a:effectLst/>
              <a:latin typeface="Petersburg-Regular"/>
              <a:ea typeface="Courier New" panose="02070309020205020404" pitchFamily="49"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709309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0EEAC5-A671-490F-A183-7549DCDBBCAE}"/>
              </a:ext>
            </a:extLst>
          </p:cNvPr>
          <p:cNvSpPr>
            <a:spLocks noGrp="1"/>
          </p:cNvSpPr>
          <p:nvPr>
            <p:ph type="title"/>
          </p:nvPr>
        </p:nvSpPr>
        <p:spPr>
          <a:xfrm>
            <a:off x="685801" y="609601"/>
            <a:ext cx="10131425" cy="794994"/>
          </a:xfrm>
        </p:spPr>
        <p:txBody>
          <a:bodyPr/>
          <a:lstStyle/>
          <a:p>
            <a:r>
              <a:rPr lang="ru-RU" b="1" dirty="0">
                <a:latin typeface="Petersberg Regular"/>
              </a:rPr>
              <a:t>Иностранный элемент</a:t>
            </a:r>
          </a:p>
        </p:txBody>
      </p:sp>
      <p:sp>
        <p:nvSpPr>
          <p:cNvPr id="3" name="Объект 2">
            <a:extLst>
              <a:ext uri="{FF2B5EF4-FFF2-40B4-BE49-F238E27FC236}">
                <a16:creationId xmlns:a16="http://schemas.microsoft.com/office/drawing/2014/main" id="{59D3A04B-878F-4215-AEF4-7995F042BC86}"/>
              </a:ext>
            </a:extLst>
          </p:cNvPr>
          <p:cNvSpPr>
            <a:spLocks noGrp="1"/>
          </p:cNvSpPr>
          <p:nvPr>
            <p:ph idx="1"/>
          </p:nvPr>
        </p:nvSpPr>
        <p:spPr>
          <a:xfrm>
            <a:off x="685801" y="1517715"/>
            <a:ext cx="10635791" cy="5062194"/>
          </a:xfrm>
        </p:spPr>
        <p:txBody>
          <a:bodyPr>
            <a:normAutofit fontScale="62500" lnSpcReduction="20000"/>
          </a:bodyPr>
          <a:lstStyle/>
          <a:p>
            <a:pPr>
              <a:lnSpc>
                <a:spcPct val="120000"/>
              </a:lnSpc>
            </a:pPr>
            <a:r>
              <a:rPr lang="ru-RU" sz="2900" dirty="0">
                <a:effectLst/>
                <a:ea typeface="Times New Roman" panose="02020603050405020304" pitchFamily="18" charset="0"/>
              </a:rPr>
              <a:t>Право, применимое для регулирования правоотноше­ний, связанных с иностранными правовыми системами… (ст. 2047 ГК Перу)</a:t>
            </a:r>
          </a:p>
          <a:p>
            <a:pPr>
              <a:lnSpc>
                <a:spcPct val="120000"/>
              </a:lnSpc>
            </a:pPr>
            <a:r>
              <a:rPr lang="ru-RU" sz="2900" dirty="0">
                <a:effectLst/>
                <a:ea typeface="Times New Roman" panose="02020603050405020304" pitchFamily="18" charset="0"/>
              </a:rPr>
              <a:t>Нормы, применимые к обстоятельствам, связанным с несколькими национальными правопорядками… (ст. 2594 ГТК Аргентины)</a:t>
            </a:r>
          </a:p>
          <a:p>
            <a:pPr>
              <a:lnSpc>
                <a:spcPct val="120000"/>
              </a:lnSpc>
            </a:pPr>
            <a:r>
              <a:rPr lang="ru-RU" sz="2900" dirty="0">
                <a:effectLst/>
                <a:ea typeface="Calibri" panose="020F0502020204030204" pitchFamily="34" charset="0"/>
              </a:rPr>
              <a:t>1) Отношения в ситуациях, которые касаются нескольких правовых систем… (ст. 1 Закона Уругвая)</a:t>
            </a:r>
          </a:p>
          <a:p>
            <a:pPr>
              <a:lnSpc>
                <a:spcPct val="120000"/>
              </a:lnSpc>
            </a:pPr>
            <a:r>
              <a:rPr lang="ru-RU" sz="2900" dirty="0">
                <a:effectLst/>
                <a:ea typeface="MS Mincho" panose="02020609040205080304" pitchFamily="49" charset="-128"/>
                <a:cs typeface="Times New Roman" panose="02020603050405020304" pitchFamily="18" charset="0"/>
              </a:rPr>
              <a:t>Фактические обстоятельства, связанные с иностранными правовыми системами… (ст. 1 проекта Боливии)</a:t>
            </a:r>
            <a:endParaRPr lang="ru-RU" sz="2900" dirty="0">
              <a:effectLst/>
              <a:ea typeface="Calibri" panose="020F0502020204030204" pitchFamily="34" charset="0"/>
            </a:endParaRPr>
          </a:p>
          <a:p>
            <a:pPr>
              <a:lnSpc>
                <a:spcPct val="120000"/>
              </a:lnSpc>
            </a:pPr>
            <a:r>
              <a:rPr lang="ru-RU" sz="2900" dirty="0">
                <a:effectLst/>
                <a:ea typeface="Calibri" panose="020F0502020204030204" pitchFamily="34" charset="0"/>
              </a:rPr>
              <a:t>Настоящий закон применяется к любому спору, переговорам или иному факту, имеющим место вне территории Мексики или связанным с иностранным правовым порядком (ст. 23 проекта Мексики)</a:t>
            </a:r>
          </a:p>
          <a:p>
            <a:pPr>
              <a:lnSpc>
                <a:spcPct val="120000"/>
              </a:lnSpc>
            </a:pPr>
            <a:r>
              <a:rPr lang="ru-RU" sz="2900" dirty="0">
                <a:effectLst/>
                <a:ea typeface="Times New Roman" panose="02020603050405020304" pitchFamily="18" charset="0"/>
              </a:rPr>
              <a:t>Предполагается, что существует международное правоотношение, когда юридическое действие находится под панамской юрисдикцией и когда:  1) имеется связь правоотношения с двумя или более государствами, 2) стороны по контракту имеют в качестве домициля различные государства, 3) порождаемое им отношение будет являться результатом юридических фактов или правовых актов, исполнение или осуществление которых имеет место в двух или более государствах (ст. 2 Кодекса Панамы) </a:t>
            </a:r>
          </a:p>
          <a:p>
            <a:endParaRPr lang="ru-RU" sz="2800" dirty="0">
              <a:effectLst/>
              <a:latin typeface="Petersburg-Regular"/>
              <a:ea typeface="Times New Roman" panose="02020603050405020304" pitchFamily="18" charset="0"/>
            </a:endParaRPr>
          </a:p>
          <a:p>
            <a:endParaRPr lang="ru-RU" dirty="0"/>
          </a:p>
        </p:txBody>
      </p:sp>
    </p:spTree>
    <p:extLst>
      <p:ext uri="{BB962C8B-B14F-4D97-AF65-F5344CB8AC3E}">
        <p14:creationId xmlns:p14="http://schemas.microsoft.com/office/powerpoint/2010/main" val="216376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B697C2-6AF4-4B4B-97D1-34E457B30F1A}"/>
              </a:ext>
            </a:extLst>
          </p:cNvPr>
          <p:cNvSpPr>
            <a:spLocks noGrp="1"/>
          </p:cNvSpPr>
          <p:nvPr>
            <p:ph type="title"/>
          </p:nvPr>
        </p:nvSpPr>
        <p:spPr>
          <a:xfrm>
            <a:off x="685801" y="287517"/>
            <a:ext cx="10131425" cy="834273"/>
          </a:xfrm>
        </p:spPr>
        <p:txBody>
          <a:bodyPr>
            <a:normAutofit/>
          </a:bodyPr>
          <a:lstStyle/>
          <a:p>
            <a:r>
              <a:rPr lang="ru-RU" b="1" dirty="0">
                <a:latin typeface="Petersberg Regular"/>
              </a:rPr>
              <a:t>Признание приобретенных прав</a:t>
            </a:r>
          </a:p>
        </p:txBody>
      </p:sp>
      <p:sp>
        <p:nvSpPr>
          <p:cNvPr id="3" name="Объект 2">
            <a:extLst>
              <a:ext uri="{FF2B5EF4-FFF2-40B4-BE49-F238E27FC236}">
                <a16:creationId xmlns:a16="http://schemas.microsoft.com/office/drawing/2014/main" id="{1B76BC90-F82A-4C38-A562-CA8666311727}"/>
              </a:ext>
            </a:extLst>
          </p:cNvPr>
          <p:cNvSpPr>
            <a:spLocks noGrp="1"/>
          </p:cNvSpPr>
          <p:nvPr>
            <p:ph idx="1"/>
          </p:nvPr>
        </p:nvSpPr>
        <p:spPr>
          <a:xfrm>
            <a:off x="685801" y="1432875"/>
            <a:ext cx="11031717" cy="5137608"/>
          </a:xfrm>
        </p:spPr>
        <p:txBody>
          <a:bodyPr>
            <a:normAutofit fontScale="25000" lnSpcReduction="20000"/>
          </a:bodyPr>
          <a:lstStyle/>
          <a:p>
            <a:pPr>
              <a:lnSpc>
                <a:spcPct val="120000"/>
              </a:lnSpc>
            </a:pPr>
            <a:r>
              <a:rPr lang="ru-RU" sz="7200" i="1" dirty="0">
                <a:effectLst/>
                <a:ea typeface="Cambria" panose="02040503050406030204" pitchFamily="18" charset="0"/>
              </a:rPr>
              <a:t>Признание приобретенных прав.</a:t>
            </a:r>
            <a:r>
              <a:rPr lang="ru-RU" sz="7200" dirty="0">
                <a:effectLst/>
                <a:ea typeface="Cambria" panose="02040503050406030204" pitchFamily="18" charset="0"/>
              </a:rPr>
              <a:t> Созданные правовые ситуации,  в соответствии со всеми законами, с которыми они имеют связь в момент создания, будут признаны в Доминиканской Республике, где они не  противоречат принципам общественного порядка (ст. 88 Закона ДР)</a:t>
            </a:r>
          </a:p>
          <a:p>
            <a:pPr>
              <a:lnSpc>
                <a:spcPct val="120000"/>
              </a:lnSpc>
            </a:pPr>
            <a:r>
              <a:rPr lang="ru-RU" sz="7200" dirty="0">
                <a:effectLst/>
                <a:ea typeface="Times New Roman" panose="02020603050405020304" pitchFamily="18" charset="0"/>
              </a:rPr>
              <a:t>Панамские суды признают за иностранными гражданами и юридическими лицами приобретенные ими права, без ущерба для применимого права конституционного принципа равного обращения. Приобретенные права без ущерба к применимому праву будут признаны, если только они не противоречат фундаментальным принципам панамского публичного порядка (ст. 29 Кодекса Панамы)</a:t>
            </a:r>
          </a:p>
          <a:p>
            <a:pPr>
              <a:lnSpc>
                <a:spcPct val="120000"/>
              </a:lnSpc>
              <a:spcAft>
                <a:spcPts val="1200"/>
              </a:spcAft>
            </a:pPr>
            <a:r>
              <a:rPr lang="ru-RU" sz="7200" i="1" dirty="0">
                <a:effectLst/>
                <a:ea typeface="Calibri" panose="020F0502020204030204" pitchFamily="34" charset="0"/>
                <a:cs typeface="Times New Roman" panose="02020603050405020304" pitchFamily="18" charset="0"/>
              </a:rPr>
              <a:t>Приобретенные права. </a:t>
            </a:r>
            <a:r>
              <a:rPr lang="ru-RU" sz="7200" dirty="0">
                <a:effectLst/>
                <a:ea typeface="Calibri" panose="020F0502020204030204" pitchFamily="34" charset="0"/>
              </a:rPr>
              <a:t>Права, приобретенные в иностранном государстве в соответствии с законодательством этого государства, должны быть признаны в Республике при условии, что на момент их возникновения имеется соответствующая связь с этим государством, и их признание не противоречит международному публичному порядку Республики (ст. 9 Закона Уругвая) </a:t>
            </a:r>
          </a:p>
          <a:p>
            <a:pPr>
              <a:lnSpc>
                <a:spcPct val="120000"/>
              </a:lnSpc>
              <a:spcAft>
                <a:spcPts val="1200"/>
              </a:spcAft>
            </a:pPr>
            <a:r>
              <a:rPr lang="ru-RU" sz="7200" b="1" i="0" dirty="0">
                <a:effectLst/>
              </a:rPr>
              <a:t>(Приобретенные права). </a:t>
            </a:r>
            <a:r>
              <a:rPr lang="ru-RU" sz="7200" b="0" i="0" dirty="0">
                <a:effectLst/>
              </a:rPr>
              <a:t>Правовые ситуации, правомерно созданные в соответствии с иностранным правом, которое могло бы применяться в соответствии с международно-признанными критериями, действуют в республике, если боливийский закон не обладает исключительной юрисдикцией в отношении предмета, или если иное явно несовместимо с принципами боливийского международного общественного порядка (ст. 9 проекта Закона Боливии)</a:t>
            </a:r>
            <a:r>
              <a:rPr lang="ru-RU" sz="7200" dirty="0"/>
              <a:t> </a:t>
            </a:r>
            <a:br>
              <a:rPr lang="ru-RU" sz="2300" dirty="0"/>
            </a:br>
            <a:endParaRPr lang="ru-RU" sz="2300" dirty="0">
              <a:effectLst/>
              <a:ea typeface="Times New Roman" panose="02020603050405020304" pitchFamily="18" charset="0"/>
            </a:endParaRPr>
          </a:p>
          <a:p>
            <a:endParaRPr lang="ru-RU" dirty="0"/>
          </a:p>
        </p:txBody>
      </p:sp>
    </p:spTree>
    <p:extLst>
      <p:ext uri="{BB962C8B-B14F-4D97-AF65-F5344CB8AC3E}">
        <p14:creationId xmlns:p14="http://schemas.microsoft.com/office/powerpoint/2010/main" val="1589490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A895CB-745C-4ABE-BB38-2C5B8208778E}"/>
              </a:ext>
            </a:extLst>
          </p:cNvPr>
          <p:cNvSpPr>
            <a:spLocks noGrp="1"/>
          </p:cNvSpPr>
          <p:nvPr>
            <p:ph type="title"/>
          </p:nvPr>
        </p:nvSpPr>
        <p:spPr>
          <a:xfrm>
            <a:off x="685801" y="169682"/>
            <a:ext cx="10131425" cy="1036949"/>
          </a:xfrm>
        </p:spPr>
        <p:txBody>
          <a:bodyPr>
            <a:normAutofit fontScale="90000"/>
          </a:bodyPr>
          <a:lstStyle/>
          <a:p>
            <a:r>
              <a:rPr lang="ru-RU" b="1" dirty="0">
                <a:latin typeface="Petersberg Regular"/>
              </a:rPr>
              <a:t>Доктрина и общие принципы права как источник регулирования отношений сферы МЧП</a:t>
            </a:r>
            <a:br>
              <a:rPr lang="ru-RU" dirty="0"/>
            </a:br>
            <a:endParaRPr lang="ru-RU" dirty="0"/>
          </a:p>
        </p:txBody>
      </p:sp>
      <p:sp>
        <p:nvSpPr>
          <p:cNvPr id="3" name="Объект 2">
            <a:extLst>
              <a:ext uri="{FF2B5EF4-FFF2-40B4-BE49-F238E27FC236}">
                <a16:creationId xmlns:a16="http://schemas.microsoft.com/office/drawing/2014/main" id="{1B2889FF-CF64-4B3E-B2F4-C1F0C1996970}"/>
              </a:ext>
            </a:extLst>
          </p:cNvPr>
          <p:cNvSpPr>
            <a:spLocks noGrp="1"/>
          </p:cNvSpPr>
          <p:nvPr>
            <p:ph idx="1"/>
          </p:nvPr>
        </p:nvSpPr>
        <p:spPr>
          <a:xfrm>
            <a:off x="216816" y="1300898"/>
            <a:ext cx="11708091" cy="5387420"/>
          </a:xfrm>
        </p:spPr>
        <p:txBody>
          <a:bodyPr>
            <a:normAutofit fontScale="70000" lnSpcReduction="20000"/>
          </a:bodyPr>
          <a:lstStyle/>
          <a:p>
            <a:pPr>
              <a:lnSpc>
                <a:spcPct val="120000"/>
              </a:lnSpc>
              <a:spcBef>
                <a:spcPts val="600"/>
              </a:spcBef>
              <a:spcAft>
                <a:spcPts val="0"/>
              </a:spcAft>
            </a:pPr>
            <a:r>
              <a:rPr lang="ru-RU" sz="2000" dirty="0">
                <a:effectLst/>
                <a:ea typeface="Times New Roman" panose="02020603050405020304" pitchFamily="18" charset="0"/>
              </a:rPr>
              <a:t>Право, применимое для регулирования правоотноше­ний, связанных с иностранными правовыми системами, определяется в соответствии с международными договорами, ратифицированными Пе­ру, которые являются надлежащими, и, если таковые отсутствуют, со­гласно нормам настоящей Книги. Кроме того, дополнительно являются применимыми принципы и критерии, провозглашенные </a:t>
            </a:r>
            <a:r>
              <a:rPr lang="ru-RU" sz="2000" dirty="0">
                <a:effectLst/>
                <a:highlight>
                  <a:srgbClr val="0000FF"/>
                </a:highlight>
                <a:ea typeface="Times New Roman" panose="02020603050405020304" pitchFamily="18" charset="0"/>
              </a:rPr>
              <a:t>доктриной международного частного пра­ва</a:t>
            </a:r>
            <a:r>
              <a:rPr lang="ru-RU" sz="2000" dirty="0">
                <a:effectLst/>
                <a:ea typeface="Times New Roman" panose="02020603050405020304" pitchFamily="18" charset="0"/>
              </a:rPr>
              <a:t> (ст. 2047 ГК Перу)</a:t>
            </a:r>
          </a:p>
          <a:p>
            <a:pPr>
              <a:lnSpc>
                <a:spcPct val="120000"/>
              </a:lnSpc>
              <a:spcBef>
                <a:spcPts val="600"/>
              </a:spcBef>
              <a:spcAft>
                <a:spcPts val="0"/>
              </a:spcAft>
            </a:pPr>
            <a:r>
              <a:rPr lang="ru-RU" sz="2000" dirty="0">
                <a:effectLst/>
                <a:ea typeface="Calibri" panose="020F0502020204030204" pitchFamily="34" charset="0"/>
                <a:cs typeface="Times New Roman" panose="02020603050405020304" pitchFamily="18" charset="0"/>
              </a:rPr>
              <a:t>…3. Рассматриваются как источники международного торгового права обычаи, общие принципы, применяемые к договорам и другим международным торговым отношениям, судебная практика обычных или арбитражных судов и </a:t>
            </a:r>
            <a:r>
              <a:rPr lang="ru-RU" sz="2000" dirty="0">
                <a:effectLst/>
                <a:highlight>
                  <a:srgbClr val="0000FF"/>
                </a:highlight>
                <a:ea typeface="Calibri" panose="020F0502020204030204" pitchFamily="34" charset="0"/>
                <a:cs typeface="Times New Roman" panose="02020603050405020304" pitchFamily="18" charset="0"/>
              </a:rPr>
              <a:t>наиболее принятые доктрины в праве Уругвая и сравнительном праве</a:t>
            </a:r>
            <a:r>
              <a:rPr lang="ru-RU" sz="2000" dirty="0">
                <a:effectLst/>
                <a:ea typeface="Calibri" panose="020F0502020204030204" pitchFamily="34" charset="0"/>
                <a:cs typeface="Times New Roman" panose="02020603050405020304" pitchFamily="18" charset="0"/>
              </a:rPr>
              <a:t> (ст. 13 Закона Уругвая) </a:t>
            </a:r>
          </a:p>
          <a:p>
            <a:pPr>
              <a:lnSpc>
                <a:spcPct val="120000"/>
              </a:lnSpc>
              <a:spcBef>
                <a:spcPts val="600"/>
              </a:spcBef>
              <a:spcAft>
                <a:spcPts val="0"/>
              </a:spcAft>
            </a:pPr>
            <a:r>
              <a:rPr lang="ru-RU" sz="2000" i="1" dirty="0">
                <a:effectLst/>
                <a:ea typeface="Cambria" panose="02040503050406030204" pitchFamily="18" charset="0"/>
                <a:cs typeface="Times New Roman" panose="02020603050405020304" pitchFamily="18" charset="0"/>
              </a:rPr>
              <a:t>Параметры применения коллизионных норм</a:t>
            </a:r>
            <a:r>
              <a:rPr lang="ru-RU" sz="2000" dirty="0">
                <a:effectLst/>
                <a:ea typeface="Cambria" panose="02040503050406030204" pitchFamily="18" charset="0"/>
                <a:cs typeface="Times New Roman" panose="02020603050405020304" pitchFamily="18" charset="0"/>
              </a:rPr>
              <a:t>. Суды и органы применяют право, указанное коллизионной нормой, согласно изложенному в ст. 80 </a:t>
            </a:r>
            <a:r>
              <a:rPr lang="en-US" sz="2000" dirty="0">
                <a:effectLst/>
                <a:ea typeface="Cambria" panose="02040503050406030204" pitchFamily="18" charset="0"/>
                <a:cs typeface="Times New Roman" panose="02020603050405020304" pitchFamily="18" charset="0"/>
              </a:rPr>
              <a:t>[ex officio]</a:t>
            </a:r>
            <a:r>
              <a:rPr lang="ru-RU" sz="2000" dirty="0">
                <a:effectLst/>
                <a:ea typeface="Cambria" panose="02040503050406030204" pitchFamily="18" charset="0"/>
                <a:cs typeface="Times New Roman" panose="02020603050405020304" pitchFamily="18" charset="0"/>
              </a:rPr>
              <a:t>: 1) инструменты, указанные в международных конвенциях; 2) мнения экспертов страны, чей закон должен быть применен; 3) </a:t>
            </a:r>
            <a:r>
              <a:rPr lang="ru-RU" sz="2000" dirty="0">
                <a:effectLst/>
                <a:highlight>
                  <a:srgbClr val="0000FF"/>
                </a:highlight>
                <a:ea typeface="Cambria" panose="02040503050406030204" pitchFamily="18" charset="0"/>
                <a:cs typeface="Times New Roman" panose="02020603050405020304" pitchFamily="18" charset="0"/>
              </a:rPr>
              <a:t>мнения специализированных учреждений сравнительного правоведения</a:t>
            </a:r>
            <a:r>
              <a:rPr lang="ru-RU" sz="2000" dirty="0">
                <a:effectLst/>
                <a:ea typeface="Cambria" panose="02040503050406030204" pitchFamily="18" charset="0"/>
                <a:cs typeface="Times New Roman" panose="02020603050405020304" pitchFamily="18" charset="0"/>
              </a:rPr>
              <a:t>; 4) любой другой документ, подтверждающий содержание, достоверность и приложения (ст. 81 Закона ДР)</a:t>
            </a:r>
          </a:p>
          <a:p>
            <a:pPr>
              <a:lnSpc>
                <a:spcPct val="120000"/>
              </a:lnSpc>
              <a:spcBef>
                <a:spcPts val="600"/>
              </a:spcBef>
              <a:spcAft>
                <a:spcPts val="0"/>
              </a:spcAft>
              <a:tabLst>
                <a:tab pos="180340" algn="l"/>
              </a:tabLst>
            </a:pPr>
            <a:r>
              <a:rPr lang="ru-RU" sz="2000" b="1" dirty="0">
                <a:effectLst/>
                <a:uFill>
                  <a:solidFill>
                    <a:srgbClr val="000000"/>
                  </a:solidFill>
                </a:uFill>
                <a:ea typeface="Calibri" panose="020F0502020204030204" pitchFamily="34" charset="0"/>
              </a:rPr>
              <a:t>Восполнение пробелов в законе. </a:t>
            </a:r>
            <a:r>
              <a:rPr lang="ru-RU" sz="2000" dirty="0">
                <a:effectLst/>
                <a:uFill>
                  <a:solidFill>
                    <a:srgbClr val="000000"/>
                  </a:solidFill>
                </a:uFill>
                <a:ea typeface="Calibri" panose="020F0502020204030204" pitchFamily="34" charset="0"/>
              </a:rPr>
              <a:t>При отсутствии стандарта или закона, точно применимого к спорному случаю, применяются законы, регулирующие сходные случаи или подобные ситуации, при их отсутствии применяются принципы, вытекающие из настоящего Кодекса, судебная практика, обычаи или обыкновения</a:t>
            </a:r>
            <a:r>
              <a:rPr lang="ru-RU" sz="2000" dirty="0">
                <a:effectLst/>
                <a:highlight>
                  <a:srgbClr val="0000FF"/>
                </a:highlight>
                <a:uFill>
                  <a:solidFill>
                    <a:srgbClr val="000000"/>
                  </a:solidFill>
                </a:uFill>
                <a:ea typeface="Calibri" panose="020F0502020204030204" pitchFamily="34" charset="0"/>
              </a:rPr>
              <a:t>, доктрина</a:t>
            </a:r>
            <a:r>
              <a:rPr lang="ru-RU" sz="2000" dirty="0">
                <a:effectLst/>
                <a:uFill>
                  <a:solidFill>
                    <a:srgbClr val="000000"/>
                  </a:solidFill>
                </a:uFill>
                <a:ea typeface="Calibri" panose="020F0502020204030204" pitchFamily="34" charset="0"/>
              </a:rPr>
              <a:t>, конвенции и рекомендации, принятые Международной организацией труда (МОТ) или на ее конференциях, не противоречащие законам социальной жизни Страны, </a:t>
            </a:r>
            <a:r>
              <a:rPr lang="ru-RU" sz="2000" dirty="0">
                <a:effectLst/>
                <a:highlight>
                  <a:srgbClr val="0000FF"/>
                </a:highlight>
                <a:uFill>
                  <a:solidFill>
                    <a:srgbClr val="000000"/>
                  </a:solidFill>
                </a:uFill>
                <a:ea typeface="Calibri" panose="020F0502020204030204" pitchFamily="34" charset="0"/>
              </a:rPr>
              <a:t>общие принципы права</a:t>
            </a:r>
            <a:r>
              <a:rPr lang="ru-RU" sz="2000" dirty="0">
                <a:effectLst/>
                <a:uFill>
                  <a:solidFill>
                    <a:srgbClr val="000000"/>
                  </a:solidFill>
                </a:uFill>
                <a:ea typeface="Calibri" panose="020F0502020204030204" pitchFamily="34" charset="0"/>
              </a:rPr>
              <a:t>, не противоречащие праву на Труд, все в духе справедливости (ст. 19 Трудового кодекса Колумбии (1950 ред. 2011)) </a:t>
            </a:r>
          </a:p>
          <a:p>
            <a:pPr>
              <a:lnSpc>
                <a:spcPct val="120000"/>
              </a:lnSpc>
              <a:spcBef>
                <a:spcPts val="600"/>
              </a:spcBef>
              <a:spcAft>
                <a:spcPts val="0"/>
              </a:spcAft>
            </a:pPr>
            <a:r>
              <a:rPr lang="ru-RU" sz="2000" dirty="0">
                <a:effectLst/>
                <a:ea typeface="Times New Roman" panose="02020603050405020304" pitchFamily="18" charset="0"/>
              </a:rPr>
              <a:t>Обстоятельства дела, связанные с иностранными право­выми системами, регулируются нормами международного публичного права … установленными в международных договорах… при их отсутст­вии применяются нормы венесуэльского международного частного пра­ва; за их неимением используется аналогия и, наконец, обстоятельства дела определяются </a:t>
            </a:r>
            <a:r>
              <a:rPr lang="ru-RU" sz="2000" dirty="0">
                <a:effectLst/>
                <a:highlight>
                  <a:srgbClr val="0000FF"/>
                </a:highlight>
                <a:ea typeface="Times New Roman" panose="02020603050405020304" pitchFamily="18" charset="0"/>
              </a:rPr>
              <a:t>общепринятыми принципами международного част­ного права </a:t>
            </a:r>
            <a:r>
              <a:rPr lang="ru-RU" sz="2000" dirty="0">
                <a:effectLst/>
                <a:ea typeface="Times New Roman" panose="02020603050405020304" pitchFamily="18" charset="0"/>
              </a:rPr>
              <a:t>(ст. 1 Закона о МЧП Венесуэлы (1998))</a:t>
            </a:r>
          </a:p>
          <a:p>
            <a:pPr marL="342900" lvl="0" indent="-342900">
              <a:lnSpc>
                <a:spcPct val="120000"/>
              </a:lnSpc>
              <a:spcBef>
                <a:spcPts val="600"/>
              </a:spcBef>
              <a:spcAft>
                <a:spcPts val="0"/>
              </a:spcAft>
              <a:buFont typeface="Arial" panose="020B0604020202020204" pitchFamily="34" charset="0"/>
              <a:buChar char="•"/>
              <a:tabLst>
                <a:tab pos="457200" algn="l"/>
              </a:tabLst>
            </a:pPr>
            <a:r>
              <a:rPr lang="ru-RU" sz="2000" dirty="0">
                <a:effectLst/>
                <a:ea typeface="MS Mincho" panose="02020609040205080304" pitchFamily="49" charset="-128"/>
                <a:cs typeface="Times New Roman" panose="02020603050405020304" pitchFamily="18" charset="0"/>
              </a:rPr>
              <a:t>Судьи не могут прекратить судить в случае молчания, неясности или недостаточности законов. Если проблема не может быть решена словами или духом положений настоящего Кодекса, она будет принимать во внимание положения, регулирующие дела или аналогичные вопросы, и в противном случае, перейдем к </a:t>
            </a:r>
            <a:r>
              <a:rPr lang="ru-RU" sz="2000" dirty="0">
                <a:effectLst/>
                <a:highlight>
                  <a:srgbClr val="0000FF"/>
                </a:highlight>
                <a:ea typeface="MS Mincho" panose="02020609040205080304" pitchFamily="49" charset="-128"/>
                <a:cs typeface="Times New Roman" panose="02020603050405020304" pitchFamily="18" charset="0"/>
              </a:rPr>
              <a:t>общим принципам права </a:t>
            </a:r>
            <a:r>
              <a:rPr lang="ru-RU" sz="2000" dirty="0">
                <a:effectLst/>
                <a:ea typeface="MS Mincho" panose="02020609040205080304" pitchFamily="49" charset="-128"/>
                <a:cs typeface="Times New Roman" panose="02020603050405020304" pitchFamily="18" charset="0"/>
              </a:rPr>
              <a:t>(ст. 6 ГК Парагвая)</a:t>
            </a:r>
          </a:p>
          <a:p>
            <a:pPr>
              <a:lnSpc>
                <a:spcPct val="120000"/>
              </a:lnSpc>
              <a:spcBef>
                <a:spcPts val="600"/>
              </a:spcBef>
              <a:spcAft>
                <a:spcPts val="600"/>
              </a:spcAft>
              <a:tabLst>
                <a:tab pos="180340" algn="l"/>
              </a:tabLst>
            </a:pPr>
            <a:endParaRPr lang="ru-RU" sz="2100" dirty="0">
              <a:effectLst/>
              <a:uFill>
                <a:solidFill>
                  <a:srgbClr val="000000"/>
                </a:solidFill>
              </a:uFill>
              <a:ea typeface="Calibri" panose="020F0502020204030204" pitchFamily="34" charset="0"/>
            </a:endParaRPr>
          </a:p>
          <a:p>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618156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4D9F0F-F13A-4943-8D4F-DD3A00605397}"/>
              </a:ext>
            </a:extLst>
          </p:cNvPr>
          <p:cNvSpPr>
            <a:spLocks noGrp="1"/>
          </p:cNvSpPr>
          <p:nvPr>
            <p:ph type="title"/>
          </p:nvPr>
        </p:nvSpPr>
        <p:spPr>
          <a:xfrm>
            <a:off x="348792" y="179911"/>
            <a:ext cx="11157408" cy="611941"/>
          </a:xfrm>
        </p:spPr>
        <p:txBody>
          <a:bodyPr>
            <a:normAutofit fontScale="90000"/>
          </a:bodyPr>
          <a:lstStyle/>
          <a:p>
            <a:r>
              <a:rPr lang="ru-RU" sz="3600" b="1" dirty="0">
                <a:latin typeface="Petersberg Regular"/>
              </a:rPr>
              <a:t>Применение </a:t>
            </a:r>
            <a:r>
              <a:rPr lang="en-US" sz="3600" b="1" i="0" u="none" strike="noStrike" spc="0" dirty="0">
                <a:effectLst/>
                <a:latin typeface="Petersberg Regular"/>
                <a:ea typeface="Arial Narrow" panose="020B0606020202030204" pitchFamily="34" charset="0"/>
                <a:cs typeface="Arial Narrow" panose="020B0606020202030204" pitchFamily="34" charset="0"/>
              </a:rPr>
              <a:t>lex</a:t>
            </a:r>
            <a:r>
              <a:rPr lang="ru-RU" sz="3600" b="1" i="0" u="none" strike="noStrike" spc="0" dirty="0">
                <a:effectLst/>
                <a:latin typeface="Petersberg Regular"/>
                <a:ea typeface="Arial Narrow" panose="020B0606020202030204" pitchFamily="34" charset="0"/>
                <a:cs typeface="Arial Narrow" panose="020B0606020202030204" pitchFamily="34" charset="0"/>
              </a:rPr>
              <a:t> </a:t>
            </a:r>
            <a:r>
              <a:rPr lang="en-US" sz="3600" b="1" i="0" u="none" strike="noStrike" spc="0" dirty="0" err="1">
                <a:effectLst/>
                <a:latin typeface="Petersberg Regular"/>
                <a:ea typeface="Arial Narrow" panose="020B0606020202030204" pitchFamily="34" charset="0"/>
                <a:cs typeface="Arial Narrow" panose="020B0606020202030204" pitchFamily="34" charset="0"/>
              </a:rPr>
              <a:t>mercatoria</a:t>
            </a:r>
            <a:endParaRPr lang="ru-RU" sz="2400" b="1" dirty="0">
              <a:latin typeface="Petersberg Regular"/>
            </a:endParaRPr>
          </a:p>
        </p:txBody>
      </p:sp>
      <p:sp>
        <p:nvSpPr>
          <p:cNvPr id="3" name="Объект 2">
            <a:extLst>
              <a:ext uri="{FF2B5EF4-FFF2-40B4-BE49-F238E27FC236}">
                <a16:creationId xmlns:a16="http://schemas.microsoft.com/office/drawing/2014/main" id="{F4C09FE4-6295-48C6-A235-F02A63F9BB11}"/>
              </a:ext>
            </a:extLst>
          </p:cNvPr>
          <p:cNvSpPr>
            <a:spLocks noGrp="1"/>
          </p:cNvSpPr>
          <p:nvPr>
            <p:ph idx="1"/>
          </p:nvPr>
        </p:nvSpPr>
        <p:spPr>
          <a:xfrm>
            <a:off x="216816" y="942680"/>
            <a:ext cx="11830640" cy="5735409"/>
          </a:xfrm>
        </p:spPr>
        <p:txBody>
          <a:bodyPr>
            <a:normAutofit fontScale="25000" lnSpcReduction="20000"/>
          </a:bodyPr>
          <a:lstStyle/>
          <a:p>
            <a:pPr>
              <a:lnSpc>
                <a:spcPct val="120000"/>
              </a:lnSpc>
              <a:spcBef>
                <a:spcPts val="600"/>
              </a:spcBef>
              <a:spcAft>
                <a:spcPts val="0"/>
              </a:spcAft>
            </a:pPr>
            <a:r>
              <a:rPr lang="ru-RU" sz="6400" i="1" dirty="0">
                <a:effectLst/>
                <a:ea typeface="Times New Roman" panose="02020603050405020304" pitchFamily="18" charset="0"/>
              </a:rPr>
              <a:t>25. </a:t>
            </a:r>
            <a:r>
              <a:rPr lang="en-US" sz="6400" i="1" dirty="0">
                <a:effectLst/>
                <a:ea typeface="Times New Roman" panose="02020603050405020304" pitchFamily="18" charset="0"/>
              </a:rPr>
              <a:t>Lex </a:t>
            </a:r>
            <a:r>
              <a:rPr lang="en-US" sz="6400" i="1" dirty="0" err="1">
                <a:effectLst/>
                <a:ea typeface="Times New Roman" panose="02020603050405020304" pitchFamily="18" charset="0"/>
              </a:rPr>
              <a:t>mercatoria</a:t>
            </a:r>
            <a:r>
              <a:rPr lang="ru-RU" sz="6400" i="1" dirty="0">
                <a:effectLst/>
                <a:ea typeface="Times New Roman" panose="02020603050405020304" pitchFamily="18" charset="0"/>
              </a:rPr>
              <a:t>. </a:t>
            </a:r>
            <a:r>
              <a:rPr lang="ru-RU" sz="6400" dirty="0">
                <a:effectLst/>
                <a:ea typeface="Times New Roman" panose="02020603050405020304" pitchFamily="18" charset="0"/>
              </a:rPr>
              <a:t>Латинское выражение, означающее совокупность обычаев, традиций, и устоявшихся практик, связанных с международной торговлей, применимых к отношениям сторон, если сами стороны об этом договорились (ст. 160 «Глоссарий» Кодекса Панамы)</a:t>
            </a:r>
          </a:p>
          <a:p>
            <a:pPr marL="0" indent="0">
              <a:lnSpc>
                <a:spcPct val="120000"/>
              </a:lnSpc>
              <a:spcBef>
                <a:spcPts val="600"/>
              </a:spcBef>
              <a:spcAft>
                <a:spcPts val="0"/>
              </a:spcAft>
              <a:buNone/>
            </a:pPr>
            <a:r>
              <a:rPr lang="ru-RU" sz="6400" dirty="0">
                <a:effectLst/>
                <a:ea typeface="Times New Roman" panose="02020603050405020304" pitchFamily="18" charset="0"/>
              </a:rPr>
              <a:t>Стороны вправе пользоваться Принципами международных коммерческих контрактов, разработанными Международным институтом унификации частного права, известного как UNIDROIT в сокращении на английском языке, в качестве права, субсидиарного к применимому, или в качестве рекомендаций по толкованию договоров или отношений международного коммерческого</a:t>
            </a:r>
            <a:r>
              <a:rPr lang="ru-RU" sz="6400" spc="-115" dirty="0">
                <a:effectLst/>
                <a:ea typeface="Times New Roman" panose="02020603050405020304" pitchFamily="18" charset="0"/>
              </a:rPr>
              <a:t> </a:t>
            </a:r>
            <a:r>
              <a:rPr lang="ru-RU" sz="6400" dirty="0">
                <a:effectLst/>
                <a:ea typeface="Times New Roman" panose="02020603050405020304" pitchFamily="18" charset="0"/>
              </a:rPr>
              <a:t>права для судьи или арбитра (ст. 79 Кодекса Панамы)</a:t>
            </a:r>
          </a:p>
          <a:p>
            <a:pPr>
              <a:lnSpc>
                <a:spcPct val="120000"/>
              </a:lnSpc>
              <a:spcBef>
                <a:spcPts val="600"/>
              </a:spcBef>
              <a:spcAft>
                <a:spcPts val="0"/>
              </a:spcAft>
            </a:pPr>
            <a:r>
              <a:rPr lang="ru-RU" sz="6400" b="0" i="0" u="none" strike="noStrike" spc="0" dirty="0">
                <a:effectLst/>
                <a:ea typeface="Courier New" panose="02070309020205020404" pitchFamily="49" charset="0"/>
                <a:cs typeface="Times New Roman" panose="02020603050405020304" pitchFamily="18" charset="0"/>
              </a:rPr>
              <a:t>Применяются... нормы, обы­чаи и принципы международного торгового права, общепринятые коммерческие  обыкновения и практика (ст. 30 Закона о МЧП Венесуэлы)</a:t>
            </a:r>
          </a:p>
          <a:p>
            <a:pPr>
              <a:lnSpc>
                <a:spcPct val="120000"/>
              </a:lnSpc>
              <a:spcBef>
                <a:spcPts val="600"/>
              </a:spcBef>
              <a:spcAft>
                <a:spcPts val="0"/>
              </a:spcAft>
            </a:pPr>
            <a:r>
              <a:rPr lang="ru-RU" sz="6400" b="0" u="none" strike="noStrike" spc="0" dirty="0">
                <a:effectLst/>
                <a:ea typeface="Courier New" panose="02070309020205020404" pitchFamily="49" charset="0"/>
                <a:cs typeface="Times New Roman" panose="02020603050405020304" pitchFamily="18" charset="0"/>
              </a:rPr>
              <a:t>Выбор применимого права сто­ронами договора может быть осуществлен при условии соблюдения правил общепринятой деловой практики, обычаев и принципов международного торгового права, действующих на момент заключения договора (ст. 2651(</a:t>
            </a:r>
            <a:r>
              <a:rPr lang="en-US" sz="6400" b="0" u="none" strike="noStrike" spc="0" dirty="0">
                <a:effectLst/>
                <a:ea typeface="Courier New" panose="02070309020205020404" pitchFamily="49" charset="0"/>
                <a:cs typeface="Times New Roman" panose="02020603050405020304" pitchFamily="18" charset="0"/>
              </a:rPr>
              <a:t>d</a:t>
            </a:r>
            <a:r>
              <a:rPr lang="ru-RU" sz="6400" b="0" u="none" strike="noStrike" spc="0" dirty="0">
                <a:effectLst/>
                <a:ea typeface="Courier New" panose="02070309020205020404" pitchFamily="49" charset="0"/>
                <a:cs typeface="Times New Roman" panose="02020603050405020304" pitchFamily="18" charset="0"/>
              </a:rPr>
              <a:t>) ГТК Аргентины (2014))	</a:t>
            </a:r>
          </a:p>
          <a:p>
            <a:pPr>
              <a:lnSpc>
                <a:spcPct val="120000"/>
              </a:lnSpc>
              <a:spcBef>
                <a:spcPts val="600"/>
              </a:spcBef>
              <a:spcAft>
                <a:spcPts val="0"/>
              </a:spcAft>
            </a:pPr>
            <a:r>
              <a:rPr lang="ru-RU" sz="6400" dirty="0">
                <a:effectLst/>
                <a:ea typeface="Calibri" panose="020F0502020204030204" pitchFamily="34" charset="0"/>
                <a:cs typeface="Times New Roman" panose="02020603050405020304" pitchFamily="18" charset="0"/>
              </a:rPr>
              <a:t>1. Международное торговое право признается как право особого характера. </a:t>
            </a:r>
            <a:r>
              <a:rPr lang="ru-RU" sz="6400" dirty="0">
                <a:effectLst/>
                <a:ea typeface="Calibri" panose="020F0502020204030204" pitchFamily="34" charset="0"/>
              </a:rPr>
              <a:t>2. Вопросы, связанные с международными торговыми отношениями, не разрешенные в международных конвенциях, в специальных законах или в этом Законе, разрешаются с использованием других источников международного торгового права … 4. Будут применяться, когда это необходимо, обычаи, которые будут широко известны и постоянно соблюдаться в области торговли участвующими субъектами, или общепринятые в </a:t>
            </a:r>
            <a:r>
              <a:rPr lang="ru-RU" sz="6400" dirty="0" err="1">
                <a:effectLst/>
                <a:ea typeface="Calibri" panose="020F0502020204030204" pitchFamily="34" charset="0"/>
              </a:rPr>
              <a:t>этои</a:t>
            </a:r>
            <a:r>
              <a:rPr lang="ru-RU" sz="6400" dirty="0">
                <a:effectLst/>
                <a:ea typeface="Calibri" panose="020F0502020204030204" pitchFamily="34" charset="0"/>
              </a:rPr>
              <a:t>̆ области, и </a:t>
            </a:r>
            <a:r>
              <a:rPr lang="ru-RU" sz="6400" dirty="0">
                <a:effectLst/>
                <a:highlight>
                  <a:srgbClr val="0000FF"/>
                </a:highlight>
                <a:ea typeface="Calibri" panose="020F0502020204030204" pitchFamily="34" charset="0"/>
              </a:rPr>
              <a:t>общие принципы международного торгового права, признанные международными учреждениями</a:t>
            </a:r>
            <a:r>
              <a:rPr lang="ru-RU" sz="6400" dirty="0">
                <a:effectLst/>
                <a:ea typeface="Calibri" panose="020F0502020204030204" pitchFamily="34" charset="0"/>
              </a:rPr>
              <a:t>, членом которых является </a:t>
            </a:r>
            <a:r>
              <a:rPr lang="ru-RU" sz="6400" dirty="0" err="1">
                <a:effectLst/>
                <a:ea typeface="Calibri" panose="020F0502020204030204" pitchFamily="34" charset="0"/>
              </a:rPr>
              <a:t>Уругваи</a:t>
            </a:r>
            <a:r>
              <a:rPr lang="ru-RU" sz="6400" dirty="0">
                <a:effectLst/>
                <a:ea typeface="Calibri" panose="020F0502020204030204" pitchFamily="34" charset="0"/>
              </a:rPr>
              <a:t>̆ (ст. 13 Закона Уругвая)  </a:t>
            </a:r>
          </a:p>
          <a:p>
            <a:pPr>
              <a:lnSpc>
                <a:spcPct val="120000"/>
              </a:lnSpc>
              <a:spcBef>
                <a:spcPts val="600"/>
              </a:spcBef>
              <a:spcAft>
                <a:spcPts val="0"/>
              </a:spcAft>
              <a:tabLst>
                <a:tab pos="180340" algn="l"/>
              </a:tabLst>
            </a:pPr>
            <a:r>
              <a:rPr lang="ru-RU" sz="6400" b="1" dirty="0">
                <a:effectLst/>
                <a:ea typeface="SimSun" panose="02010600030101010101" pitchFamily="2" charset="-122"/>
                <a:cs typeface="Times New Roman" panose="02020603050405020304" pitchFamily="18" charset="0"/>
              </a:rPr>
              <a:t>Нормы права. </a:t>
            </a:r>
            <a:r>
              <a:rPr lang="ru-RU" sz="6400" dirty="0">
                <a:effectLst/>
                <a:ea typeface="SimSun" panose="02010600030101010101" pitchFamily="2" charset="-122"/>
                <a:cs typeface="Times New Roman" panose="02020603050405020304" pitchFamily="18" charset="0"/>
              </a:rPr>
              <a:t>В контексте данного Закона отсылки к праву включают в себя </a:t>
            </a:r>
            <a:r>
              <a:rPr lang="ru-RU" sz="6400" dirty="0">
                <a:effectLst/>
                <a:highlight>
                  <a:srgbClr val="0000FF"/>
                </a:highlight>
                <a:ea typeface="SimSun" panose="02010600030101010101" pitchFamily="2" charset="-122"/>
                <a:cs typeface="Times New Roman" panose="02020603050405020304" pitchFamily="18" charset="0"/>
              </a:rPr>
              <a:t>нормы негосударственного происхождения, широко принятые в качестве набора нормативных предписаний нейтрального и взвешенного характера </a:t>
            </a:r>
            <a:r>
              <a:rPr lang="ru-RU" sz="6400" dirty="0">
                <a:effectLst/>
                <a:ea typeface="SimSun" panose="02010600030101010101" pitchFamily="2" charset="-122"/>
                <a:cs typeface="Times New Roman" panose="02020603050405020304" pitchFamily="18" charset="0"/>
              </a:rPr>
              <a:t>(ст. 5 Закона о коллизиях в контрактах </a:t>
            </a:r>
            <a:r>
              <a:rPr lang="ru-RU" sz="6400" dirty="0">
                <a:ea typeface="SimSun" panose="02010600030101010101" pitchFamily="2" charset="-122"/>
                <a:cs typeface="Times New Roman" panose="02020603050405020304" pitchFamily="18" charset="0"/>
              </a:rPr>
              <a:t>П</a:t>
            </a:r>
            <a:r>
              <a:rPr lang="ru-RU" sz="6400" dirty="0">
                <a:effectLst/>
                <a:ea typeface="SimSun" panose="02010600030101010101" pitchFamily="2" charset="-122"/>
                <a:cs typeface="Times New Roman" panose="02020603050405020304" pitchFamily="18" charset="0"/>
              </a:rPr>
              <a:t>арагвая)</a:t>
            </a:r>
          </a:p>
          <a:p>
            <a:pPr>
              <a:lnSpc>
                <a:spcPct val="120000"/>
              </a:lnSpc>
              <a:spcBef>
                <a:spcPts val="0"/>
              </a:spcBef>
            </a:pPr>
            <a:endParaRPr lang="ru-RU" sz="7200" dirty="0">
              <a:effectLst/>
              <a:ea typeface="Calibri" panose="020F0502020204030204" pitchFamily="34" charset="0"/>
            </a:endParaRPr>
          </a:p>
          <a:p>
            <a:pPr algn="just">
              <a:lnSpc>
                <a:spcPct val="107000"/>
              </a:lnSpc>
              <a:spcBef>
                <a:spcPts val="600"/>
              </a:spcBef>
              <a:spcAft>
                <a:spcPts val="600"/>
              </a:spcAft>
              <a:tabLst>
                <a:tab pos="180340" algn="l"/>
                <a:tab pos="581660" algn="l"/>
                <a:tab pos="1163320" algn="l"/>
                <a:tab pos="1744980" algn="l"/>
                <a:tab pos="2326640" algn="l"/>
                <a:tab pos="2908300" algn="l"/>
                <a:tab pos="3489960" algn="l"/>
                <a:tab pos="4071620" algn="l"/>
                <a:tab pos="4653280" algn="l"/>
                <a:tab pos="5234940" algn="l"/>
                <a:tab pos="5619115" algn="l"/>
                <a:tab pos="5619115" algn="l"/>
                <a:tab pos="5619115" algn="l"/>
                <a:tab pos="5619115" algn="l"/>
                <a:tab pos="5619115" algn="l"/>
                <a:tab pos="5619115" algn="l"/>
                <a:tab pos="5619115" algn="l"/>
              </a:tabLst>
            </a:pPr>
            <a:endParaRPr lang="ru-RU"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endParaRPr lang="ru-RU" dirty="0"/>
          </a:p>
        </p:txBody>
      </p:sp>
    </p:spTree>
    <p:extLst>
      <p:ext uri="{BB962C8B-B14F-4D97-AF65-F5344CB8AC3E}">
        <p14:creationId xmlns:p14="http://schemas.microsoft.com/office/powerpoint/2010/main" val="2839595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FF0A60-8BDA-4A3C-88A0-3AA5FC9914CE}"/>
              </a:ext>
            </a:extLst>
          </p:cNvPr>
          <p:cNvSpPr>
            <a:spLocks noGrp="1"/>
          </p:cNvSpPr>
          <p:nvPr>
            <p:ph type="title"/>
          </p:nvPr>
        </p:nvSpPr>
        <p:spPr>
          <a:xfrm>
            <a:off x="685801" y="377072"/>
            <a:ext cx="10131425" cy="980389"/>
          </a:xfrm>
        </p:spPr>
        <p:txBody>
          <a:bodyPr>
            <a:normAutofit fontScale="90000"/>
          </a:bodyPr>
          <a:lstStyle/>
          <a:p>
            <a:r>
              <a:rPr lang="ru-RU" b="1" dirty="0">
                <a:latin typeface="Petersberg Regular"/>
              </a:rPr>
              <a:t>Предварительные и побочные коллизионные вопросы</a:t>
            </a:r>
          </a:p>
        </p:txBody>
      </p:sp>
      <p:sp>
        <p:nvSpPr>
          <p:cNvPr id="3" name="Объект 2">
            <a:extLst>
              <a:ext uri="{FF2B5EF4-FFF2-40B4-BE49-F238E27FC236}">
                <a16:creationId xmlns:a16="http://schemas.microsoft.com/office/drawing/2014/main" id="{9144DD26-E205-4959-BDAB-940E072FF8FC}"/>
              </a:ext>
            </a:extLst>
          </p:cNvPr>
          <p:cNvSpPr>
            <a:spLocks noGrp="1"/>
          </p:cNvSpPr>
          <p:nvPr>
            <p:ph idx="1"/>
          </p:nvPr>
        </p:nvSpPr>
        <p:spPr>
          <a:xfrm>
            <a:off x="685801" y="1583703"/>
            <a:ext cx="11173119" cy="4897225"/>
          </a:xfrm>
        </p:spPr>
        <p:txBody>
          <a:bodyPr>
            <a:normAutofit fontScale="92500" lnSpcReduction="10000"/>
          </a:bodyPr>
          <a:lstStyle/>
          <a:p>
            <a:pPr>
              <a:lnSpc>
                <a:spcPct val="110000"/>
              </a:lnSpc>
              <a:spcBef>
                <a:spcPts val="600"/>
              </a:spcBef>
              <a:spcAft>
                <a:spcPts val="0"/>
              </a:spcAft>
            </a:pPr>
            <a:r>
              <a:rPr lang="ru-RU" i="1" dirty="0">
                <a:effectLst/>
                <a:ea typeface="Times New Roman" panose="02020603050405020304" pitchFamily="18" charset="0"/>
              </a:rPr>
              <a:t>10. Предшествующие, предварительные и побочные вопросы. </a:t>
            </a:r>
            <a:r>
              <a:rPr lang="ru-RU" dirty="0">
                <a:effectLst/>
                <a:ea typeface="Times New Roman" panose="02020603050405020304" pitchFamily="18" charset="0"/>
              </a:rPr>
              <a:t>Вопросы, решение которых логически связано с основным вопросом, исследуемым судом, в отношении которых может быть применимым право иное, чем то, которое применимо к основному вопросу (ст. 160 Кодекса Панамы)   </a:t>
            </a:r>
          </a:p>
          <a:p>
            <a:pPr>
              <a:lnSpc>
                <a:spcPct val="110000"/>
              </a:lnSpc>
              <a:spcBef>
                <a:spcPts val="600"/>
              </a:spcBef>
              <a:spcAft>
                <a:spcPts val="0"/>
              </a:spcAft>
              <a:buFont typeface="Wingdings" panose="05000000000000000000" pitchFamily="2" charset="2"/>
              <a:buChar char="ü"/>
            </a:pPr>
            <a:r>
              <a:rPr lang="ru-RU" b="1" dirty="0">
                <a:effectLst/>
                <a:ea typeface="Times New Roman" panose="02020603050405020304" pitchFamily="18" charset="0"/>
              </a:rPr>
              <a:t>Независимый метод</a:t>
            </a:r>
          </a:p>
          <a:p>
            <a:pPr marL="64770">
              <a:lnSpc>
                <a:spcPct val="110000"/>
              </a:lnSpc>
              <a:spcBef>
                <a:spcPts val="600"/>
              </a:spcBef>
              <a:spcAft>
                <a:spcPts val="0"/>
              </a:spcAft>
              <a:tabLst>
                <a:tab pos="180340" algn="l"/>
              </a:tabLst>
            </a:pPr>
            <a:r>
              <a:rPr lang="en-US" sz="1800" dirty="0">
                <a:effectLst/>
                <a:ea typeface="Times New Roman" panose="02020603050405020304" pitchFamily="18" charset="0"/>
              </a:rPr>
              <a:t>IV</a:t>
            </a:r>
            <a:r>
              <a:rPr lang="ru-RU" sz="1800" dirty="0">
                <a:effectLst/>
                <a:ea typeface="Times New Roman" panose="02020603050405020304" pitchFamily="18" charset="0"/>
              </a:rPr>
              <a:t>. Вопросы предшествующие, предварительные или побочные, ко­торые могут возникнуть по поводу основного вопроса, не должны раз­решаться необходимым образом в соответствии с правом, которое регу­лирует этот последний вопрос (ст. 14 ГК Мексики (1928))</a:t>
            </a:r>
          </a:p>
          <a:p>
            <a:pPr marL="64770">
              <a:lnSpc>
                <a:spcPct val="110000"/>
              </a:lnSpc>
              <a:spcBef>
                <a:spcPts val="600"/>
              </a:spcBef>
              <a:spcAft>
                <a:spcPts val="0"/>
              </a:spcAft>
              <a:tabLst>
                <a:tab pos="180340" algn="l"/>
              </a:tabLst>
            </a:pPr>
            <a:r>
              <a:rPr lang="ru-RU" dirty="0">
                <a:effectLst/>
                <a:ea typeface="Times New Roman" panose="02020603050405020304" pitchFamily="18" charset="0"/>
              </a:rPr>
              <a:t>Предшествующие, предварительные и побочные вопросы, которые могут возникнуть в связи с основным вопросом, должны решаться в соответствии с правом, на применение которого указывают коллизионные нормы Республики Панама, вне зависимости от того, каким материальным право регулируется основной вопрос (ст. 8 Кодекса Панамы)  </a:t>
            </a:r>
          </a:p>
          <a:p>
            <a:pPr>
              <a:lnSpc>
                <a:spcPct val="110000"/>
              </a:lnSpc>
              <a:spcBef>
                <a:spcPts val="600"/>
              </a:spcBef>
              <a:spcAft>
                <a:spcPts val="0"/>
              </a:spcAft>
            </a:pPr>
            <a:r>
              <a:rPr lang="ru-RU" dirty="0">
                <a:effectLst/>
                <a:ea typeface="Calibri" panose="020F0502020204030204" pitchFamily="34" charset="0"/>
                <a:cs typeface="Times New Roman" panose="02020603050405020304" pitchFamily="18" charset="0"/>
              </a:rPr>
              <a:t>… </a:t>
            </a:r>
            <a:r>
              <a:rPr lang="en-US" dirty="0">
                <a:effectLst/>
                <a:ea typeface="Calibri" panose="020F0502020204030204" pitchFamily="34" charset="0"/>
                <a:cs typeface="Times New Roman" panose="02020603050405020304" pitchFamily="18" charset="0"/>
              </a:rPr>
              <a:t>e</a:t>
            </a:r>
            <a:r>
              <a:rPr lang="ru-RU" dirty="0">
                <a:effectLst/>
                <a:ea typeface="Calibri" panose="020F0502020204030204" pitchFamily="34" charset="0"/>
                <a:cs typeface="Times New Roman" panose="02020603050405020304" pitchFamily="18" charset="0"/>
              </a:rPr>
              <a:t>) Предварительные, первичные и промежуточные вопросы, которые могут возникнуть в связи с основным вопросом, не должны обязательно решаться согласно правопорядку основного вопроса…</a:t>
            </a:r>
            <a:r>
              <a:rPr lang="ru-RU" dirty="0">
                <a:effectLst/>
                <a:ea typeface="Times New Roman" panose="02020603050405020304" pitchFamily="18" charset="0"/>
              </a:rPr>
              <a:t> (ст. 5 проекта Закона о МЧП Мексики)</a:t>
            </a:r>
          </a:p>
          <a:p>
            <a:pPr>
              <a:lnSpc>
                <a:spcPct val="110000"/>
              </a:lnSpc>
              <a:spcBef>
                <a:spcPts val="600"/>
              </a:spcBef>
              <a:spcAft>
                <a:spcPts val="0"/>
              </a:spcAft>
            </a:pPr>
            <a:r>
              <a:rPr lang="ru-RU" sz="1800" dirty="0">
                <a:effectLst/>
                <a:ea typeface="Times New Roman" panose="02020603050405020304" pitchFamily="18" charset="0"/>
              </a:rPr>
              <a:t>Предшествующие, предварительные или случайные вопросы, которые могут возникнуть в связи с основным вопросом, должны решаться в соответствии с правом, указанным нормами настоящего Закона, вне зависимости от того, каким правом регулируется основной вопрос (ст. 6 проекта Закона Боливии) </a:t>
            </a:r>
          </a:p>
          <a:p>
            <a:pPr>
              <a:lnSpc>
                <a:spcPct val="120000"/>
              </a:lnSpc>
              <a:spcBef>
                <a:spcPts val="600"/>
              </a:spcBef>
              <a:spcAft>
                <a:spcPts val="0"/>
              </a:spcAft>
            </a:pPr>
            <a:endParaRPr lang="ru-RU" dirty="0">
              <a:effectLst/>
              <a:ea typeface="Times New Roman" panose="02020603050405020304" pitchFamily="18" charset="0"/>
            </a:endParaRPr>
          </a:p>
          <a:p>
            <a:endParaRPr lang="ru-RU" dirty="0"/>
          </a:p>
        </p:txBody>
      </p:sp>
    </p:spTree>
    <p:extLst>
      <p:ext uri="{BB962C8B-B14F-4D97-AF65-F5344CB8AC3E}">
        <p14:creationId xmlns:p14="http://schemas.microsoft.com/office/powerpoint/2010/main" val="11166565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ебесная">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Небес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Небесная">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
  <TotalTime>1653</TotalTime>
  <Words>5230</Words>
  <Application>Microsoft Office PowerPoint</Application>
  <PresentationFormat>Широкоэкранный</PresentationFormat>
  <Paragraphs>140</Paragraphs>
  <Slides>20</Slides>
  <Notes>0</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20</vt:i4>
      </vt:variant>
    </vt:vector>
  </HeadingPairs>
  <TitlesOfParts>
    <vt:vector size="31" baseType="lpstr">
      <vt:lpstr>Arial</vt:lpstr>
      <vt:lpstr>Arial Narrow</vt:lpstr>
      <vt:lpstr>Calibri</vt:lpstr>
      <vt:lpstr>Calibri Light</vt:lpstr>
      <vt:lpstr>Cambria</vt:lpstr>
      <vt:lpstr>Petersberg regular</vt:lpstr>
      <vt:lpstr>Petersberg regular</vt:lpstr>
      <vt:lpstr>Petersburg-Regular</vt:lpstr>
      <vt:lpstr>Times New Roman</vt:lpstr>
      <vt:lpstr>Wingdings</vt:lpstr>
      <vt:lpstr>Небесная</vt:lpstr>
      <vt:lpstr>Презентация PowerPoint</vt:lpstr>
      <vt:lpstr>Формы национальных кодификаций МЧП</vt:lpstr>
      <vt:lpstr>Организация по гармонизации коммерческого права в странах Карибского бассейна (OHADAC) – проект Типового закона о международном частном праве (2014) Argentina, Belize, Bolivia, Brazil, Chile, Colombia, Costa Rica, Cuba, Dominican Republic, Ecuador, El Salvador, Guatemala, Guyana, Haiti, Honduras, Jamaica, Mexico, Nicaragua, Panama, Peru, Suriname, Uruguay, Venezuela      Карибский регион – проект Типового закона о МЧП ОХАДАК (2014) Organization for the Harmonization of Business Law in the Caribbean  Belize, Bolivia, Brazil, Chile, Colombia, Costa Rica, Cuba, Dominican Republic, Ecuador, El Salvador, Guatemala, Guyana, Haiti, Honduras, Jamaica, Mexico, Nicaragua, Panama, Peru, Suriname, Uruguay, Venezuela,  Panama, Mexico, Argentina   </vt:lpstr>
      <vt:lpstr>Остаточный принцип национального измерения МЧП</vt:lpstr>
      <vt:lpstr>Иностранный элемент</vt:lpstr>
      <vt:lpstr>Признание приобретенных прав</vt:lpstr>
      <vt:lpstr>Доктрина и общие принципы права как источник регулирования отношений сферы МЧП </vt:lpstr>
      <vt:lpstr>Применение lex mercatoria</vt:lpstr>
      <vt:lpstr>Предварительные и побочные коллизионные вопросы</vt:lpstr>
      <vt:lpstr>Расщепление статута (dépeçage)</vt:lpstr>
      <vt:lpstr>адаптация</vt:lpstr>
      <vt:lpstr>Автономия воли сторон</vt:lpstr>
      <vt:lpstr>ГТК Аргентины (2014)</vt:lpstr>
      <vt:lpstr>Интертемпоральные коллизии</vt:lpstr>
      <vt:lpstr>Институт обратной отсылки</vt:lpstr>
      <vt:lpstr>Международный публичный порядок</vt:lpstr>
      <vt:lpstr>Иные Защитные оговорки</vt:lpstr>
      <vt:lpstr>Установление содержания иностранного права</vt:lpstr>
      <vt:lpstr>Применение иностранного права</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Ирина Павлова</dc:creator>
  <cp:lastModifiedBy>Ирина Павлова</cp:lastModifiedBy>
  <cp:revision>84</cp:revision>
  <dcterms:created xsi:type="dcterms:W3CDTF">2020-11-13T21:21:01Z</dcterms:created>
  <dcterms:modified xsi:type="dcterms:W3CDTF">2020-11-25T11:48:18Z</dcterms:modified>
</cp:coreProperties>
</file>