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12"/>
  </p:notesMasterIdLst>
  <p:sldIdLst>
    <p:sldId id="257" r:id="rId2"/>
    <p:sldId id="258" r:id="rId3"/>
    <p:sldId id="270" r:id="rId4"/>
    <p:sldId id="279" r:id="rId5"/>
    <p:sldId id="278" r:id="rId6"/>
    <p:sldId id="261" r:id="rId7"/>
    <p:sldId id="262" r:id="rId8"/>
    <p:sldId id="265" r:id="rId9"/>
    <p:sldId id="266" r:id="rId10"/>
    <p:sldId id="269" r:id="rId1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20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947A3-34AC-41CD-96BE-C795F68BF513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5ACC96-A811-4F9D-8C2D-C94D29B44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48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8BC2-CFEF-4317-B0FA-AB494DF0DBBB}" type="datetime1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884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96B9-A551-4FB7-BA5E-B67594A0928F}" type="datetime1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40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F583-98DB-47A1-8D84-89F33A1582C0}" type="datetime1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80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962AF-706F-4BC2-8EC6-F55FD6A886CC}" type="datetime1">
              <a:rPr lang="ru-RU" smtClean="0"/>
              <a:t>24.04.2018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528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8CB7-D9EA-4B90-B083-C31ABB5DD5A7}" type="datetime1">
              <a:rPr lang="ru-RU" smtClean="0"/>
              <a:t>24.04.2018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690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FCC7-E380-45AE-B9F8-ED1EDAE4837E}" type="datetime1">
              <a:rPr lang="ru-RU" smtClean="0"/>
              <a:t>24.04.2018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068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3D9C2-6A2F-47FA-B094-E27BA053D631}" type="datetime1">
              <a:rPr lang="ru-RU" smtClean="0"/>
              <a:t>24.04.2018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599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6AB5C-E6B3-44CE-8D01-53B0DA0AF096}" type="datetime1">
              <a:rPr lang="ru-RU" smtClean="0"/>
              <a:t>24.04.2018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8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B174-7EED-480D-A1A8-2C8DCA0C5A79}" type="datetime1">
              <a:rPr lang="ru-RU" smtClean="0"/>
              <a:t>24.04.2018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003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61D7-2281-4E6E-812F-9157987362D2}" type="datetime1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427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E85BD-9453-4DD8-9926-5244893FE2C2}" type="datetime1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630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37663-00F6-415D-BCC2-1128F4BC18B9}" type="datetime1">
              <a:rPr lang="ru-RU" smtClean="0"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7799D-92CC-4B88-9B65-56B8961AE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442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ILazutina\YandexDisk\Вестник МО\2018\№1(2018)\Верстка и обложка\Логотил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28429" y="1412775"/>
            <a:ext cx="8887141" cy="31683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ru-RU" sz="50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Вестник международных организаций:</a:t>
            </a:r>
          </a:p>
          <a:p>
            <a:pPr algn="ctr"/>
            <a:r>
              <a:rPr lang="ru-RU" sz="50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 </a:t>
            </a:r>
            <a:br>
              <a:rPr lang="ru-RU" sz="5000" dirty="0" smtClean="0">
                <a:solidFill>
                  <a:srgbClr val="006699"/>
                </a:solidFill>
                <a:latin typeface="Cambria" panose="02040503050406030204" pitchFamily="18" charset="0"/>
              </a:rPr>
            </a:br>
            <a:r>
              <a:rPr lang="ru-RU" sz="50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путь интернационализации</a:t>
            </a:r>
            <a:br>
              <a:rPr lang="ru-RU" sz="5000" dirty="0" smtClean="0">
                <a:solidFill>
                  <a:srgbClr val="006699"/>
                </a:solidFill>
                <a:latin typeface="Cambria" panose="02040503050406030204" pitchFamily="18" charset="0"/>
              </a:rPr>
            </a:br>
            <a:r>
              <a:rPr lang="ru-RU" sz="3900" dirty="0" smtClean="0">
                <a:solidFill>
                  <a:srgbClr val="006699"/>
                </a:solidFill>
                <a:latin typeface="Cambria" panose="02040503050406030204" pitchFamily="18" charset="0"/>
              </a:rPr>
              <a:t/>
            </a:r>
            <a:br>
              <a:rPr lang="ru-RU" sz="3900" dirty="0" smtClean="0">
                <a:solidFill>
                  <a:srgbClr val="006699"/>
                </a:solidFill>
                <a:latin typeface="Cambria" panose="02040503050406030204" pitchFamily="18" charset="0"/>
              </a:rPr>
            </a:b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/>
            </a:r>
            <a:b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</a:br>
            <a:endParaRPr lang="ru-RU" dirty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9" name="Picture 14" descr="C:\Users\ILazutina\YandexDisk\Вестник МО\2018\Круглый стол АНРИ и НЭИКОН\logo_hse_blac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165304"/>
            <a:ext cx="4248472" cy="540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995936" y="45811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cap="none" dirty="0" smtClean="0">
                <a:solidFill>
                  <a:srgbClr val="006699"/>
                </a:solidFill>
                <a:latin typeface="Cambria" panose="02040503050406030204" pitchFamily="18" charset="0"/>
              </a:rPr>
              <a:t>Марина Владимировна Ларионова,</a:t>
            </a:r>
            <a:br>
              <a:rPr lang="ru-RU" b="1" cap="none" dirty="0" smtClean="0">
                <a:solidFill>
                  <a:srgbClr val="006699"/>
                </a:solidFill>
                <a:latin typeface="Cambria" panose="02040503050406030204" pitchFamily="18" charset="0"/>
              </a:rPr>
            </a:br>
            <a:r>
              <a:rPr lang="ru-RU" b="1" cap="none" dirty="0" smtClean="0">
                <a:solidFill>
                  <a:srgbClr val="006699"/>
                </a:solidFill>
                <a:latin typeface="Cambria" panose="02040503050406030204" pitchFamily="18" charset="0"/>
              </a:rPr>
              <a:t>главный редактор</a:t>
            </a:r>
            <a:endParaRPr lang="ru-RU" dirty="0" smtClean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906" y="2636912"/>
            <a:ext cx="593306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Издается с 2006 года. С 2009 года публикуется 4 тематических номера в год. 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Двойное анонимное рецензирование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Архив в открытом доступе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006699"/>
                </a:solidFill>
                <a:latin typeface="Cambria" panose="02040503050406030204" pitchFamily="18" charset="0"/>
              </a:rPr>
              <a:t>В ред. совете 10 российских и 8 зарубежных экспертов из Канады, Бельгии, Великобритании, Китая, Нидерландов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Входит в перечень ВАК (с 2010 года)</a:t>
            </a:r>
          </a:p>
          <a:p>
            <a:pPr marL="285750" lvl="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Индексируется </a:t>
            </a:r>
            <a:r>
              <a:rPr lang="ru-RU" sz="1600" dirty="0">
                <a:solidFill>
                  <a:srgbClr val="006699"/>
                </a:solidFill>
                <a:latin typeface="Cambria" panose="02040503050406030204" pitchFamily="18" charset="0"/>
              </a:rPr>
              <a:t>в РИНЦ, </a:t>
            </a:r>
            <a:r>
              <a:rPr lang="en-US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Emerging Sources Citation Index Web </a:t>
            </a:r>
            <a:r>
              <a:rPr lang="en-US" sz="1600" dirty="0">
                <a:solidFill>
                  <a:srgbClr val="006699"/>
                </a:solidFill>
                <a:latin typeface="Cambria" panose="02040503050406030204" pitchFamily="18" charset="0"/>
              </a:rPr>
              <a:t>of Science  (</a:t>
            </a:r>
            <a:r>
              <a:rPr lang="ru-RU" sz="1600" dirty="0">
                <a:solidFill>
                  <a:srgbClr val="006699"/>
                </a:solidFill>
                <a:latin typeface="Cambria" panose="02040503050406030204" pitchFamily="18" charset="0"/>
              </a:rPr>
              <a:t>с</a:t>
            </a:r>
            <a:r>
              <a:rPr lang="en-US" sz="1600" dirty="0">
                <a:solidFill>
                  <a:srgbClr val="006699"/>
                </a:solidFill>
                <a:latin typeface="Cambria" panose="02040503050406030204" pitchFamily="18" charset="0"/>
              </a:rPr>
              <a:t> 2015 </a:t>
            </a:r>
            <a:r>
              <a:rPr lang="ru-RU" sz="1600" dirty="0">
                <a:solidFill>
                  <a:srgbClr val="006699"/>
                </a:solidFill>
                <a:latin typeface="Cambria" panose="02040503050406030204" pitchFamily="18" charset="0"/>
              </a:rPr>
              <a:t>года</a:t>
            </a:r>
            <a:r>
              <a:rPr lang="en-US" sz="1600" dirty="0">
                <a:solidFill>
                  <a:srgbClr val="006699"/>
                </a:solidFill>
                <a:latin typeface="Cambria" panose="02040503050406030204" pitchFamily="18" charset="0"/>
              </a:rPr>
              <a:t>) </a:t>
            </a: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и </a:t>
            </a:r>
            <a:r>
              <a:rPr lang="en-US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Scopus</a:t>
            </a:r>
            <a:r>
              <a:rPr lang="en-US" sz="1600" dirty="0">
                <a:solidFill>
                  <a:srgbClr val="006699"/>
                </a:solidFill>
                <a:latin typeface="Cambria" panose="02040503050406030204" pitchFamily="18" charset="0"/>
              </a:rPr>
              <a:t> (</a:t>
            </a:r>
            <a:r>
              <a:rPr lang="ru-RU" sz="1600" dirty="0">
                <a:solidFill>
                  <a:srgbClr val="006699"/>
                </a:solidFill>
                <a:latin typeface="Cambria" panose="02040503050406030204" pitchFamily="18" charset="0"/>
              </a:rPr>
              <a:t>с</a:t>
            </a:r>
            <a:r>
              <a:rPr lang="en-US" sz="1600" dirty="0">
                <a:solidFill>
                  <a:srgbClr val="006699"/>
                </a:solidFill>
                <a:latin typeface="Cambria" panose="02040503050406030204" pitchFamily="18" charset="0"/>
              </a:rPr>
              <a:t> 2017 </a:t>
            </a:r>
            <a:r>
              <a:rPr lang="ru-RU" sz="1600" dirty="0">
                <a:solidFill>
                  <a:srgbClr val="006699"/>
                </a:solidFill>
                <a:latin typeface="Cambria" panose="02040503050406030204" pitchFamily="18" charset="0"/>
              </a:rPr>
              <a:t>года</a:t>
            </a:r>
            <a:r>
              <a:rPr lang="en-US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)</a:t>
            </a:r>
            <a:r>
              <a:rPr lang="en-US" sz="1600" dirty="0">
                <a:solidFill>
                  <a:srgbClr val="006699"/>
                </a:solidFill>
                <a:latin typeface="Cambria" panose="02040503050406030204" pitchFamily="18" charset="0"/>
              </a:rPr>
              <a:t> </a:t>
            </a:r>
            <a:endParaRPr lang="ru-RU" sz="1600" dirty="0">
              <a:solidFill>
                <a:srgbClr val="006699"/>
              </a:solidFill>
              <a:latin typeface="Cambria" panose="0204050305040603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939335"/>
            <a:ext cx="302433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>
                <a:solidFill>
                  <a:srgbClr val="006699"/>
                </a:solidFill>
                <a:latin typeface="Cambria" panose="02040503050406030204" pitchFamily="18" charset="0"/>
              </a:rPr>
              <a:t>О журнале</a:t>
            </a:r>
            <a:endParaRPr lang="ru-RU" sz="2500" b="1" dirty="0"/>
          </a:p>
        </p:txBody>
      </p:sp>
      <p:pic>
        <p:nvPicPr>
          <p:cNvPr id="3074" name="Picture 2" descr="C:\Users\ILazutina\Desktop\Рисунок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501008"/>
            <a:ext cx="2779712" cy="281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ILazutina\YandexDisk\Вестник МО\2018\№1(2018)\Верстка и обложка\Логотил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23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6512" y="0"/>
            <a:ext cx="9153628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solidFill>
                  <a:srgbClr val="006699"/>
                </a:solidFill>
                <a:latin typeface="Cambria" panose="02040503050406030204" pitchFamily="18" charset="0"/>
              </a:rPr>
              <a:t>Развитие и интернационализация журнала: изменения в редакционной политике </a:t>
            </a:r>
            <a:endParaRPr lang="ru-RU" sz="1700" b="1" dirty="0">
              <a:solidFill>
                <a:srgbClr val="006699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62" y="519107"/>
            <a:ext cx="7378849" cy="6683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rgbClr val="006699"/>
                </a:solidFill>
                <a:latin typeface="Cambria" panose="02040503050406030204" pitchFamily="18" charset="0"/>
              </a:rPr>
              <a:t>2006-2008</a:t>
            </a: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 – становление журнала 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7-8 номеров в год на русском языке </a:t>
            </a:r>
            <a:r>
              <a:rPr lang="ru-RU" sz="1600" dirty="0">
                <a:solidFill>
                  <a:srgbClr val="006699"/>
                </a:solidFill>
                <a:latin typeface="Cambria" panose="02040503050406030204" pitchFamily="18" charset="0"/>
              </a:rPr>
              <a:t>(тираж 500 экз.)</a:t>
            </a:r>
            <a:endParaRPr lang="ru-RU" sz="1600" dirty="0" smtClean="0">
              <a:solidFill>
                <a:srgbClr val="006699"/>
              </a:solidFill>
              <a:latin typeface="Cambria" panose="02040503050406030204" pitchFamily="18" charset="0"/>
            </a:endParaRP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Публикация оригинальных статей, переводов, обзоров проектов, саммитов, конференций, литературы</a:t>
            </a:r>
          </a:p>
          <a:p>
            <a:pPr>
              <a:lnSpc>
                <a:spcPts val="2600"/>
              </a:lnSpc>
              <a:spcAft>
                <a:spcPts val="600"/>
              </a:spcAft>
            </a:pPr>
            <a:endParaRPr lang="ru-RU" sz="1600" b="1" dirty="0" smtClean="0">
              <a:solidFill>
                <a:srgbClr val="006699"/>
              </a:solidFill>
              <a:latin typeface="Cambria" panose="02040503050406030204" pitchFamily="18" charset="0"/>
            </a:endParaRPr>
          </a:p>
          <a:p>
            <a:pPr>
              <a:lnSpc>
                <a:spcPts val="26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rgbClr val="006699"/>
                </a:solidFill>
                <a:latin typeface="Cambria" panose="02040503050406030204" pitchFamily="18" charset="0"/>
              </a:rPr>
              <a:t>2009 – 2013 </a:t>
            </a: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– развитие журнала как международного академического издания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4 номера в год на русском языке </a:t>
            </a:r>
            <a:r>
              <a:rPr lang="ru-RU" sz="1600" dirty="0">
                <a:solidFill>
                  <a:srgbClr val="006699"/>
                </a:solidFill>
                <a:latin typeface="Cambria" panose="02040503050406030204" pitchFamily="18" charset="0"/>
              </a:rPr>
              <a:t>(тираж 500 экз</a:t>
            </a: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.)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006699"/>
                </a:solidFill>
                <a:latin typeface="Cambria" panose="02040503050406030204" pitchFamily="18" charset="0"/>
              </a:rPr>
              <a:t>Публикация оригинальных </a:t>
            </a: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статей, переводов (до 5 в год)</a:t>
            </a:r>
            <a:endParaRPr lang="ru-RU" sz="1600" b="1" dirty="0" smtClean="0">
              <a:solidFill>
                <a:srgbClr val="006699"/>
              </a:solidFill>
              <a:latin typeface="Cambria" panose="02040503050406030204" pitchFamily="18" charset="0"/>
            </a:endParaRPr>
          </a:p>
          <a:p>
            <a:pPr>
              <a:lnSpc>
                <a:spcPts val="2600"/>
              </a:lnSpc>
              <a:spcAft>
                <a:spcPts val="600"/>
              </a:spcAft>
            </a:pPr>
            <a:endParaRPr lang="ru-RU" sz="1600" b="1" dirty="0" smtClean="0">
              <a:solidFill>
                <a:srgbClr val="006699"/>
              </a:solidFill>
              <a:latin typeface="Cambria" panose="02040503050406030204" pitchFamily="18" charset="0"/>
            </a:endParaRPr>
          </a:p>
          <a:p>
            <a:pPr>
              <a:lnSpc>
                <a:spcPts val="2600"/>
              </a:lnSpc>
              <a:spcAft>
                <a:spcPts val="600"/>
              </a:spcAft>
            </a:pPr>
            <a:r>
              <a:rPr lang="ru-RU" sz="1600" b="1" dirty="0" smtClean="0">
                <a:solidFill>
                  <a:srgbClr val="006699"/>
                </a:solidFill>
                <a:latin typeface="Cambria" panose="02040503050406030204" pitchFamily="18" charset="0"/>
              </a:rPr>
              <a:t>С 2014 </a:t>
            </a: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– реализация программы развития журнала и издание на двух языках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006699"/>
                </a:solidFill>
                <a:latin typeface="Cambria" panose="02040503050406030204" pitchFamily="18" charset="0"/>
              </a:rPr>
              <a:t>4 номера на русском </a:t>
            </a: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(тираж 500 экз.) и </a:t>
            </a:r>
            <a:r>
              <a:rPr lang="ru-RU" sz="1600" dirty="0">
                <a:solidFill>
                  <a:srgbClr val="006699"/>
                </a:solidFill>
                <a:latin typeface="Cambria" panose="02040503050406030204" pitchFamily="18" charset="0"/>
              </a:rPr>
              <a:t>4 на английском в </a:t>
            </a: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год</a:t>
            </a:r>
            <a:r>
              <a:rPr lang="ru-RU" sz="1600" dirty="0">
                <a:solidFill>
                  <a:srgbClr val="006699"/>
                </a:solidFill>
                <a:latin typeface="Cambria" panose="02040503050406030204" pitchFamily="18" charset="0"/>
              </a:rPr>
              <a:t> </a:t>
            </a: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(тираж </a:t>
            </a:r>
            <a:r>
              <a:rPr lang="ru-RU" sz="1600" dirty="0">
                <a:solidFill>
                  <a:srgbClr val="006699"/>
                </a:solidFill>
                <a:latin typeface="Cambria" panose="02040503050406030204" pitchFamily="18" charset="0"/>
              </a:rPr>
              <a:t>одного английского номера в год – 150-200 экз</a:t>
            </a: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.) 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006699"/>
                </a:solidFill>
                <a:latin typeface="Cambria" panose="02040503050406030204" pitchFamily="18" charset="0"/>
              </a:rPr>
              <a:t>Публикация оригинальных </a:t>
            </a: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статей</a:t>
            </a:r>
            <a:r>
              <a:rPr lang="en-US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 </a:t>
            </a: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и рецензий/обзоров, переводов (до 2 в год)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Индексирование в </a:t>
            </a:r>
            <a:r>
              <a:rPr lang="en-US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Scopus </a:t>
            </a: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(с 2017 г.) и </a:t>
            </a:r>
            <a:r>
              <a:rPr lang="en-US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Web of Science</a:t>
            </a:r>
            <a:r>
              <a:rPr lang="ru-RU" sz="16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 (с 2015 г.)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ru-RU" sz="1600" dirty="0">
              <a:solidFill>
                <a:srgbClr val="006699"/>
              </a:solidFill>
              <a:latin typeface="Cambria" panose="02040503050406030204" pitchFamily="18" charset="0"/>
            </a:endParaRPr>
          </a:p>
        </p:txBody>
      </p:sp>
      <p:pic>
        <p:nvPicPr>
          <p:cNvPr id="11" name="Picture 4" descr="C:\Users\ILazutina\YandexDisk\Вестник МО\2017\№4 (2017)\Обложка и верстка\На русском\для сайт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823457"/>
            <a:ext cx="1736804" cy="246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ILazutina\YandexDisk\Вестник МО\2017\№4 (2017)\Обложка и верстка\На английском\VESTNIK Т12(4)20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861048"/>
            <a:ext cx="173680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90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9" t="36675" r="15306" b="29306"/>
          <a:stretch/>
        </p:blipFill>
        <p:spPr bwMode="auto">
          <a:xfrm>
            <a:off x="179512" y="493443"/>
            <a:ext cx="8728450" cy="3079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333" y="14082"/>
            <a:ext cx="8895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6699"/>
                </a:solidFill>
                <a:latin typeface="Cambria" panose="02040503050406030204" pitchFamily="18" charset="0"/>
              </a:rPr>
              <a:t>Изменения в составе авторов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4</a:t>
            </a:fld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89040"/>
            <a:ext cx="8728450" cy="2399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79712" y="6479059"/>
            <a:ext cx="34624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Cambria" panose="02040503050406030204" pitchFamily="18" charset="0"/>
              </a:rPr>
              <a:t>Количество зарубежных авторов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34180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431006"/>
            <a:ext cx="8208911" cy="2852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16632"/>
            <a:ext cx="871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6699"/>
                </a:solidFill>
                <a:latin typeface="Cambria" panose="02040503050406030204" pitchFamily="18" charset="0"/>
              </a:rPr>
              <a:t>Динамика количества статей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19" y="3595457"/>
            <a:ext cx="84969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6699"/>
                </a:solidFill>
                <a:latin typeface="Cambria" panose="02040503050406030204" pitchFamily="18" charset="0"/>
              </a:rPr>
              <a:t>Динамика объема </a:t>
            </a:r>
            <a:r>
              <a:rPr lang="ru-RU" sz="1600" b="1" dirty="0" smtClean="0">
                <a:solidFill>
                  <a:srgbClr val="006699"/>
                </a:solidFill>
                <a:latin typeface="Cambria" panose="02040503050406030204" pitchFamily="18" charset="0"/>
              </a:rPr>
              <a:t>номеров (русской версии), </a:t>
            </a:r>
            <a:r>
              <a:rPr lang="ru-RU" sz="1600" b="1" dirty="0">
                <a:solidFill>
                  <a:srgbClr val="006699"/>
                </a:solidFill>
                <a:latin typeface="Cambria" panose="02040503050406030204" pitchFamily="18" charset="0"/>
              </a:rPr>
              <a:t>в уч.- изд. л.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59" t="37886" r="16074" b="33908"/>
          <a:stretch/>
        </p:blipFill>
        <p:spPr bwMode="auto">
          <a:xfrm>
            <a:off x="179511" y="4005064"/>
            <a:ext cx="8784977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363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233" y="508115"/>
            <a:ext cx="6291983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ts val="27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6699"/>
                </a:solidFill>
                <a:latin typeface="Cambria" panose="02040503050406030204" pitchFamily="18" charset="0"/>
              </a:rPr>
              <a:t>Индивидуальное приглашение </a:t>
            </a:r>
            <a:endParaRPr lang="ru-RU" dirty="0" smtClean="0">
              <a:solidFill>
                <a:srgbClr val="006699"/>
              </a:solidFill>
              <a:latin typeface="Cambria" panose="02040503050406030204" pitchFamily="18" charset="0"/>
            </a:endParaRPr>
          </a:p>
          <a:p>
            <a:pPr marL="285750" lvl="0" indent="-285750">
              <a:lnSpc>
                <a:spcPts val="27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Электронная </a:t>
            </a:r>
            <a:r>
              <a:rPr lang="ru-RU" dirty="0">
                <a:solidFill>
                  <a:srgbClr val="006699"/>
                </a:solidFill>
                <a:latin typeface="Cambria" panose="02040503050406030204" pitchFamily="18" charset="0"/>
              </a:rPr>
              <a:t>рассылка анонсов номеров </a:t>
            </a:r>
          </a:p>
          <a:p>
            <a:pPr marL="285750" lvl="0" indent="-285750">
              <a:lnSpc>
                <a:spcPts val="27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6699"/>
                </a:solidFill>
                <a:latin typeface="Cambria" panose="02040503050406030204" pitchFamily="18" charset="0"/>
              </a:rPr>
              <a:t>Работа с соредакторами тематических номеров </a:t>
            </a:r>
          </a:p>
          <a:p>
            <a:pPr marL="285750" indent="-285750">
              <a:lnSpc>
                <a:spcPts val="27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6699"/>
                </a:solidFill>
                <a:latin typeface="Cambria" panose="02040503050406030204" pitchFamily="18" charset="0"/>
              </a:rPr>
              <a:t>Отбор актуальных материалов для перевода и публикация переводов в русской версии </a:t>
            </a:r>
          </a:p>
          <a:p>
            <a:pPr marL="285750" lvl="0" indent="-285750">
              <a:lnSpc>
                <a:spcPts val="27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Организация </a:t>
            </a:r>
            <a:r>
              <a:rPr lang="ru-RU" dirty="0">
                <a:solidFill>
                  <a:srgbClr val="006699"/>
                </a:solidFill>
                <a:latin typeface="Cambria" panose="02040503050406030204" pitchFamily="18" charset="0"/>
              </a:rPr>
              <a:t>научных мероприятий при участии/при поддержке журнала </a:t>
            </a:r>
            <a:endParaRPr lang="ru-RU" dirty="0" smtClean="0">
              <a:solidFill>
                <a:srgbClr val="006699"/>
              </a:solidFill>
              <a:latin typeface="Cambria" panose="02040503050406030204" pitchFamily="18" charset="0"/>
            </a:endParaRPr>
          </a:p>
          <a:p>
            <a:pPr marL="285750" lvl="0" indent="-285750">
              <a:lnSpc>
                <a:spcPts val="27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С 2014 года опубликованы статьи авторов из 15 стран</a:t>
            </a:r>
            <a:endParaRPr lang="ru-RU" dirty="0">
              <a:solidFill>
                <a:srgbClr val="006699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4233" y="116632"/>
            <a:ext cx="4500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6699"/>
                </a:solidFill>
                <a:latin typeface="Cambria" panose="02040503050406030204" pitchFamily="18" charset="0"/>
              </a:rPr>
              <a:t>Привлечение зарубежных авторов</a:t>
            </a:r>
            <a:endParaRPr lang="ru-RU" sz="2000" dirty="0"/>
          </a:p>
        </p:txBody>
      </p:sp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980728"/>
            <a:ext cx="2541586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6</a:t>
            </a:fld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3" y="4194848"/>
            <a:ext cx="8728450" cy="266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48469" y="3874732"/>
            <a:ext cx="34624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6699"/>
                </a:solidFill>
                <a:latin typeface="Cambria" panose="02040503050406030204" pitchFamily="18" charset="0"/>
              </a:rPr>
              <a:t>Количество зарубежных авторов</a:t>
            </a:r>
          </a:p>
        </p:txBody>
      </p:sp>
    </p:spTree>
    <p:extLst>
      <p:ext uri="{BB962C8B-B14F-4D97-AF65-F5344CB8AC3E}">
        <p14:creationId xmlns:p14="http://schemas.microsoft.com/office/powerpoint/2010/main" val="395430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88640"/>
            <a:ext cx="4540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6699"/>
                </a:solidFill>
                <a:latin typeface="Cambria" panose="02040503050406030204" pitchFamily="18" charset="0"/>
              </a:rPr>
              <a:t>Обеспечение качества публикаций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2012" y="692696"/>
            <a:ext cx="7776864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ts val="27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Приглашение  соредактора для подготовки тематических номеров</a:t>
            </a:r>
            <a:endParaRPr lang="en-US" dirty="0">
              <a:solidFill>
                <a:srgbClr val="006699"/>
              </a:solidFill>
              <a:latin typeface="Cambria" panose="02040503050406030204" pitchFamily="18" charset="0"/>
            </a:endParaRPr>
          </a:p>
          <a:p>
            <a:pPr marL="285750" lvl="0" indent="-285750">
              <a:lnSpc>
                <a:spcPts val="27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Сотрудничество с зарубежными редакторами, имеющими опыт работы с научными текстами в области мировой экономики и международных отношений</a:t>
            </a:r>
          </a:p>
          <a:p>
            <a:pPr marL="285750" lvl="0" indent="-285750">
              <a:lnSpc>
                <a:spcPts val="27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Сотрудничество с переводчиками, работающими в тематической сфере журнала (а не с универсальными переводчиками).</a:t>
            </a:r>
            <a:endParaRPr lang="ru-RU" dirty="0">
              <a:solidFill>
                <a:srgbClr val="006699"/>
              </a:solidFill>
              <a:latin typeface="Cambria" panose="0204050305040603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92080" y="3356992"/>
            <a:ext cx="32786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6699"/>
                </a:solidFill>
                <a:latin typeface="Cambria" panose="02040503050406030204" pitchFamily="18" charset="0"/>
              </a:rPr>
              <a:t>Количество рецензентов</a:t>
            </a:r>
            <a:endParaRPr lang="ru-RU" sz="20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904" y="4005064"/>
            <a:ext cx="4602163" cy="246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2012" y="3223721"/>
            <a:ext cx="4572000" cy="20331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lnSpc>
                <a:spcPts val="31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Расширение базы рецензентов через партнеров и  зарубежного редактора, членов ред. совета, поиск рецензентов в открытом доступе и на конференциях, среди авторов.</a:t>
            </a:r>
            <a:endParaRPr lang="ru-RU" dirty="0">
              <a:solidFill>
                <a:srgbClr val="006699"/>
              </a:solidFill>
              <a:latin typeface="Cambria" panose="020405030504060302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56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55023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6699"/>
                </a:solidFill>
                <a:latin typeface="Cambria" panose="02040503050406030204" pitchFamily="18" charset="0"/>
              </a:rPr>
              <a:t>Распространение и продвижение журнала 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845" y="613612"/>
            <a:ext cx="8670772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31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В</a:t>
            </a:r>
            <a:r>
              <a:rPr lang="en-US" dirty="0" smtClean="0">
                <a:solidFill>
                  <a:srgbClr val="006699"/>
                </a:solidFill>
                <a:latin typeface="Cambria" panose="02040503050406030204" pitchFamily="18" charset="0"/>
              </a:rPr>
              <a:t> 2015 </a:t>
            </a: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году Вестник вошел в базу </a:t>
            </a:r>
            <a:r>
              <a:rPr lang="en-US" b="1" dirty="0" smtClean="0">
                <a:solidFill>
                  <a:srgbClr val="006699"/>
                </a:solidFill>
                <a:latin typeface="Cambria" panose="02040503050406030204" pitchFamily="18" charset="0"/>
              </a:rPr>
              <a:t>Emerging Sources Citation Index (ESCI)</a:t>
            </a:r>
            <a:r>
              <a:rPr lang="ru-RU" b="1" dirty="0" smtClean="0">
                <a:solidFill>
                  <a:srgbClr val="006699"/>
                </a:solidFill>
                <a:latin typeface="Cambria" panose="02040503050406030204" pitchFamily="18" charset="0"/>
              </a:rPr>
              <a:t> </a:t>
            </a:r>
            <a:r>
              <a:rPr lang="en-US" b="1" dirty="0" smtClean="0">
                <a:solidFill>
                  <a:srgbClr val="006699"/>
                </a:solidFill>
                <a:latin typeface="Cambria" panose="02040503050406030204" pitchFamily="18" charset="0"/>
              </a:rPr>
              <a:t>Web of Science</a:t>
            </a:r>
            <a:r>
              <a:rPr lang="en-US" dirty="0" smtClean="0">
                <a:solidFill>
                  <a:srgbClr val="006699"/>
                </a:solidFill>
                <a:latin typeface="Cambria" panose="02040503050406030204" pitchFamily="18" charset="0"/>
              </a:rPr>
              <a:t>. </a:t>
            </a:r>
            <a:r>
              <a:rPr lang="ru-RU" dirty="0">
                <a:solidFill>
                  <a:srgbClr val="006699"/>
                </a:solidFill>
                <a:latin typeface="Cambria" panose="02040503050406030204" pitchFamily="18" charset="0"/>
              </a:rPr>
              <a:t>С</a:t>
            </a: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 2017 года журнал начал индексироваться в </a:t>
            </a:r>
            <a:r>
              <a:rPr lang="en-US" b="1" dirty="0" smtClean="0">
                <a:solidFill>
                  <a:srgbClr val="006699"/>
                </a:solidFill>
                <a:latin typeface="Cambria" panose="02040503050406030204" pitchFamily="18" charset="0"/>
              </a:rPr>
              <a:t>S</a:t>
            </a:r>
            <a:r>
              <a:rPr lang="en-US" b="1" dirty="0">
                <a:solidFill>
                  <a:srgbClr val="006699"/>
                </a:solidFill>
                <a:latin typeface="Cambria" panose="02040503050406030204" pitchFamily="18" charset="0"/>
              </a:rPr>
              <a:t>copus</a:t>
            </a: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. </a:t>
            </a:r>
          </a:p>
          <a:p>
            <a:pPr marL="285750" indent="-285750">
              <a:lnSpc>
                <a:spcPts val="31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Презентация </a:t>
            </a:r>
            <a:r>
              <a:rPr lang="ru-RU" dirty="0">
                <a:solidFill>
                  <a:srgbClr val="006699"/>
                </a:solidFill>
                <a:latin typeface="Cambria" panose="02040503050406030204" pitchFamily="18" charset="0"/>
              </a:rPr>
              <a:t>журнала на мероприятиях в России и за рубежом, распространение печатных экземпляров и брошюр на английском </a:t>
            </a: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языке.</a:t>
            </a:r>
            <a:endParaRPr lang="en-US" dirty="0" smtClean="0">
              <a:solidFill>
                <a:srgbClr val="006699"/>
              </a:solidFill>
              <a:latin typeface="Cambria" panose="02040503050406030204" pitchFamily="18" charset="0"/>
            </a:endParaRPr>
          </a:p>
          <a:p>
            <a:pPr marL="285750" indent="-285750">
              <a:lnSpc>
                <a:spcPts val="31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Распространение </a:t>
            </a:r>
            <a:r>
              <a:rPr lang="ru-RU" dirty="0">
                <a:solidFill>
                  <a:srgbClr val="006699"/>
                </a:solidFill>
                <a:latin typeface="Cambria" panose="02040503050406030204" pitchFamily="18" charset="0"/>
              </a:rPr>
              <a:t>журнала через почтовую и электронную </a:t>
            </a: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рассылку</a:t>
            </a:r>
          </a:p>
          <a:p>
            <a:pPr marL="285750" indent="-285750">
              <a:lnSpc>
                <a:spcPts val="31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Поддержка сайта журнала на английском языке.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6089" y="3603700"/>
            <a:ext cx="43774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6699"/>
                </a:solidFill>
                <a:latin typeface="Cambria" panose="02040503050406030204" pitchFamily="18" charset="0"/>
              </a:rPr>
              <a:t>Статистика сайта журнала на английском языке</a:t>
            </a:r>
            <a:endParaRPr lang="ru-RU" sz="1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911477"/>
            <a:ext cx="5760639" cy="282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43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19" y="460703"/>
            <a:ext cx="871296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Увеличение потока подаваемых в редакцию статей от российских авторов.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Возрастание нагрузки на рецензентов (за год редакция готовит более 100 рецензий).  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6699"/>
                </a:solidFill>
                <a:latin typeface="Cambria" panose="02040503050406030204" pitchFamily="18" charset="0"/>
              </a:rPr>
              <a:t>Увеличение публикационного цикла (от момента подачи статьи до ее публикации проходит от 6 до 12 месяцев) и «очереди» на </a:t>
            </a: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публикацию.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Привлечение </a:t>
            </a:r>
            <a:r>
              <a:rPr lang="ru-RU" dirty="0">
                <a:solidFill>
                  <a:srgbClr val="006699"/>
                </a:solidFill>
                <a:latin typeface="Cambria" panose="02040503050406030204" pitchFamily="18" charset="0"/>
              </a:rPr>
              <a:t>зарубежных авторов и поддержание стабильного количества зарубежных оригинальных публикаций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Высокая </a:t>
            </a:r>
            <a:r>
              <a:rPr lang="ru-RU" dirty="0">
                <a:solidFill>
                  <a:srgbClr val="006699"/>
                </a:solidFill>
                <a:latin typeface="Cambria" panose="02040503050406030204" pitchFamily="18" charset="0"/>
              </a:rPr>
              <a:t>стоимость распространения печатных версий журнала за рубежом.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19" y="60593"/>
            <a:ext cx="40315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6699"/>
                </a:solidFill>
                <a:latin typeface="Cambria" panose="02040503050406030204" pitchFamily="18" charset="0"/>
              </a:rPr>
              <a:t>Трудности и пути преодоления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3816628"/>
            <a:ext cx="878497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6699"/>
                </a:solidFill>
                <a:latin typeface="Cambria" panose="02040503050406030204" pitchFamily="18" charset="0"/>
              </a:rPr>
              <a:t>Развитие практики препринтов – публиковать тексты на сайте, прошедшие рецензирование и доработанные авторами, но еще ожидающими публикацию в печатном номере. </a:t>
            </a:r>
            <a:endParaRPr lang="ru-RU" dirty="0" smtClean="0">
              <a:solidFill>
                <a:srgbClr val="006699"/>
              </a:solidFill>
              <a:latin typeface="Cambria" panose="02040503050406030204" pitchFamily="18" charset="0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Более жесткий отбор статей. Отказ от существенной доработки текстов. 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Увеличение количества адресов электронной рассылки и снижения печатной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6699"/>
                </a:solidFill>
                <a:latin typeface="Cambria" panose="02040503050406030204" pitchFamily="18" charset="0"/>
              </a:rPr>
              <a:t>Распространение брошюр о журнале на английском языке и презентации на международных мероприятиях.</a:t>
            </a:r>
            <a:endParaRPr lang="ru-RU" dirty="0">
              <a:solidFill>
                <a:srgbClr val="006699"/>
              </a:solidFill>
              <a:latin typeface="Cambria" panose="02040503050406030204" pitchFamily="18" charset="0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6699"/>
                </a:solidFill>
                <a:latin typeface="Cambria" panose="02040503050406030204" pitchFamily="18" charset="0"/>
              </a:rPr>
              <a:t>Переход на платформу </a:t>
            </a:r>
            <a:r>
              <a:rPr lang="en-US" dirty="0">
                <a:solidFill>
                  <a:srgbClr val="006699"/>
                </a:solidFill>
                <a:latin typeface="Cambria" panose="02040503050406030204" pitchFamily="18" charset="0"/>
              </a:rPr>
              <a:t>Open Journal Systems</a:t>
            </a:r>
            <a:r>
              <a:rPr lang="ru-RU" dirty="0">
                <a:solidFill>
                  <a:srgbClr val="006699"/>
                </a:solidFill>
                <a:latin typeface="Cambria" panose="02040503050406030204" pitchFamily="18" charset="0"/>
              </a:rPr>
              <a:t>.  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4123371" y="3384580"/>
            <a:ext cx="484632" cy="432048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11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ILazutina\YandexDisk\Вестник МО\2018\№1(2018)\Верстка и обложка\Логотил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94246" y="1916832"/>
            <a:ext cx="8887141" cy="57606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100" dirty="0" smtClean="0">
                <a:solidFill>
                  <a:srgbClr val="006699"/>
                </a:solidFill>
                <a:latin typeface="Cambria" panose="02040503050406030204" pitchFamily="18" charset="0"/>
              </a:rPr>
              <a:t>Благодарим за внимание!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9" name="Picture 14" descr="C:\Users\ILazutina\YandexDisk\Вестник МО\2018\Круглый стол АНРИ и НЭИКОН\logo_hse_blac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165304"/>
            <a:ext cx="4248472" cy="540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8570" y="2947793"/>
            <a:ext cx="85678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cap="none" dirty="0" smtClean="0">
                <a:solidFill>
                  <a:srgbClr val="006699"/>
                </a:solidFill>
                <a:latin typeface="Cambria" panose="02040503050406030204" pitchFamily="18" charset="0"/>
              </a:rPr>
              <a:t>Ларионова Марина Владимировна,</a:t>
            </a:r>
            <a:br>
              <a:rPr lang="ru-RU" b="1" cap="none" dirty="0" smtClean="0">
                <a:solidFill>
                  <a:srgbClr val="006699"/>
                </a:solidFill>
                <a:latin typeface="Cambria" panose="02040503050406030204" pitchFamily="18" charset="0"/>
              </a:rPr>
            </a:br>
            <a:r>
              <a:rPr lang="ru-RU" b="1" cap="none" dirty="0" smtClean="0">
                <a:solidFill>
                  <a:srgbClr val="006699"/>
                </a:solidFill>
                <a:latin typeface="Cambria" panose="02040503050406030204" pitchFamily="18" charset="0"/>
              </a:rPr>
              <a:t>главный редактор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</a:rPr>
              <a:t/>
            </a:r>
            <a:b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</a:rPr>
            </a:br>
            <a:endParaRPr lang="ru-RU" dirty="0" smtClean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4245" y="4552263"/>
            <a:ext cx="42955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b="1" cap="none" dirty="0" smtClean="0">
                <a:solidFill>
                  <a:srgbClr val="006699"/>
                </a:solidFill>
                <a:latin typeface="Cambria" panose="02040503050406030204" pitchFamily="18" charset="0"/>
              </a:rPr>
              <a:t>Редакция журнала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</a:rPr>
              <a:t/>
            </a:r>
            <a:b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</a:rPr>
            </a:br>
            <a:endParaRPr lang="ru-RU" dirty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02274" y="3132459"/>
            <a:ext cx="32461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solidFill>
                  <a:srgbClr val="006699"/>
                </a:solidFill>
                <a:latin typeface="Cambria" panose="02040503050406030204" pitchFamily="18" charset="0"/>
              </a:rPr>
              <a:t>larionova-mv@ranepa.ru</a:t>
            </a:r>
            <a:endParaRPr lang="ru-RU" b="1" dirty="0">
              <a:solidFill>
                <a:srgbClr val="006699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18782" y="4544252"/>
            <a:ext cx="33902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ru-RU" b="1" dirty="0">
                <a:solidFill>
                  <a:srgbClr val="006699"/>
                </a:solidFill>
                <a:latin typeface="Cambria" panose="02040503050406030204" pitchFamily="18" charset="0"/>
              </a:rPr>
              <a:t>Сайт </a:t>
            </a:r>
            <a:r>
              <a:rPr lang="en-US" b="1" u="sng" dirty="0">
                <a:solidFill>
                  <a:srgbClr val="006699"/>
                </a:solidFill>
                <a:latin typeface="Cambria" panose="02040503050406030204" pitchFamily="18" charset="0"/>
              </a:rPr>
              <a:t>iorj.hse.ru</a:t>
            </a:r>
            <a:r>
              <a:rPr lang="ru-RU" b="1" dirty="0">
                <a:solidFill>
                  <a:srgbClr val="006699"/>
                </a:solidFill>
                <a:latin typeface="Cambria" panose="02040503050406030204" pitchFamily="18" charset="0"/>
              </a:rPr>
              <a:t/>
            </a:r>
            <a:br>
              <a:rPr lang="ru-RU" b="1" dirty="0">
                <a:solidFill>
                  <a:srgbClr val="006699"/>
                </a:solidFill>
                <a:latin typeface="Cambria" panose="02040503050406030204" pitchFamily="18" charset="0"/>
              </a:rPr>
            </a:br>
            <a:r>
              <a:rPr lang="ru-RU" b="1" dirty="0">
                <a:solidFill>
                  <a:srgbClr val="006699"/>
                </a:solidFill>
                <a:latin typeface="Cambria" panose="02040503050406030204" pitchFamily="18" charset="0"/>
              </a:rPr>
              <a:t>Почта </a:t>
            </a:r>
            <a:r>
              <a:rPr lang="en-US" b="1" u="sng" dirty="0">
                <a:solidFill>
                  <a:srgbClr val="006699"/>
                </a:solidFill>
                <a:latin typeface="Cambria" panose="02040503050406030204" pitchFamily="18" charset="0"/>
              </a:rPr>
              <a:t>iorj@hse.ru</a:t>
            </a:r>
            <a:endParaRPr lang="ru-RU" b="1" u="sng" dirty="0">
              <a:solidFill>
                <a:srgbClr val="006699"/>
              </a:solidFill>
              <a:latin typeface="Cambria" panose="020405030504060302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799D-92CC-4B88-9B65-56B8961AEC7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25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4662</TotalTime>
  <Words>573</Words>
  <Application>Microsoft Office PowerPoint</Application>
  <PresentationFormat>Экран (4:3)</PresentationFormat>
  <Paragraphs>73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Лазутина Ирина Викторовна</dc:creator>
  <cp:lastModifiedBy>Сафонкина Елизавета Андреевна</cp:lastModifiedBy>
  <cp:revision>85</cp:revision>
  <cp:lastPrinted>2018-04-24T15:19:26Z</cp:lastPrinted>
  <dcterms:created xsi:type="dcterms:W3CDTF">2018-04-16T09:55:12Z</dcterms:created>
  <dcterms:modified xsi:type="dcterms:W3CDTF">2018-04-24T15:19:40Z</dcterms:modified>
</cp:coreProperties>
</file>