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414" r:id="rId3"/>
    <p:sldId id="412" r:id="rId4"/>
    <p:sldId id="400" r:id="rId5"/>
    <p:sldId id="403" r:id="rId6"/>
    <p:sldId id="408" r:id="rId7"/>
    <p:sldId id="409" r:id="rId8"/>
    <p:sldId id="413" r:id="rId9"/>
  </p:sldIdLst>
  <p:sldSz cx="9906000" cy="6858000" type="A4"/>
  <p:notesSz cx="6797675" cy="9928225"/>
  <p:defaultTextStyle>
    <a:defPPr>
      <a:defRPr lang="ru-RU"/>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DFCD"/>
    <a:srgbClr val="FF9999"/>
    <a:srgbClr val="E62B25"/>
    <a:srgbClr val="F26724"/>
    <a:srgbClr val="F99B1C"/>
    <a:srgbClr val="F18420"/>
    <a:srgbClr val="E78E24"/>
    <a:srgbClr val="FFFF00"/>
    <a:srgbClr val="951A1D"/>
    <a:srgbClr val="921A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p:scale>
          <a:sx n="100" d="100"/>
          <a:sy n="100" d="100"/>
        </p:scale>
        <p:origin x="-864" y="222"/>
      </p:cViewPr>
      <p:guideLst>
        <p:guide orient="horz" pos="812"/>
        <p:guide pos="558"/>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ru-RU"/>
          </a:p>
        </p:txBody>
      </p:sp>
      <p:sp>
        <p:nvSpPr>
          <p:cNvPr id="4099" name="Rectangle 3"/>
          <p:cNvSpPr>
            <a:spLocks noGrp="1" noChangeArrowheads="1"/>
          </p:cNvSpPr>
          <p:nvPr>
            <p:ph type="dt" sz="quarter" idx="1"/>
          </p:nvPr>
        </p:nvSpPr>
        <p:spPr bwMode="auto">
          <a:xfrm>
            <a:off x="3852016"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4100" name="Rectangle 4"/>
          <p:cNvSpPr>
            <a:spLocks noGrp="1" noChangeArrowheads="1"/>
          </p:cNvSpPr>
          <p:nvPr>
            <p:ph type="ftr" sz="quarter" idx="2"/>
          </p:nvPr>
        </p:nvSpPr>
        <p:spPr bwMode="auto">
          <a:xfrm>
            <a:off x="0" y="9431814"/>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ru-RU"/>
          </a:p>
        </p:txBody>
      </p:sp>
      <p:sp>
        <p:nvSpPr>
          <p:cNvPr id="4101" name="Rectangle 5"/>
          <p:cNvSpPr>
            <a:spLocks noGrp="1" noChangeArrowheads="1"/>
          </p:cNvSpPr>
          <p:nvPr>
            <p:ph type="sldNum" sz="quarter" idx="3"/>
          </p:nvPr>
        </p:nvSpPr>
        <p:spPr bwMode="auto">
          <a:xfrm>
            <a:off x="3852016" y="9431814"/>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CAD1885-E098-4B7A-990F-592BFF924F96}" type="slidenum">
              <a:rPr lang="ru-RU"/>
              <a:pPr/>
              <a:t>‹#›</a:t>
            </a:fld>
            <a:endParaRPr lang="ru-RU"/>
          </a:p>
        </p:txBody>
      </p:sp>
    </p:spTree>
    <p:extLst>
      <p:ext uri="{BB962C8B-B14F-4D97-AF65-F5344CB8AC3E}">
        <p14:creationId xmlns:p14="http://schemas.microsoft.com/office/powerpoint/2010/main" val="25729191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F2245306-B2CB-4645-898C-C2FCC6886318}" type="datetimeFigureOut">
              <a:rPr lang="ru-RU" smtClean="0"/>
              <a:pPr/>
              <a:t>15.09.2017</a:t>
            </a:fld>
            <a:endParaRPr lang="ru-RU"/>
          </a:p>
        </p:txBody>
      </p:sp>
      <p:sp>
        <p:nvSpPr>
          <p:cNvPr id="4" name="Образ слайда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3B4F20C5-343F-447E-95CE-BEBA09498CFE}" type="slidenum">
              <a:rPr lang="ru-RU" smtClean="0"/>
              <a:pPr/>
              <a:t>‹#›</a:t>
            </a:fld>
            <a:endParaRPr lang="ru-RU"/>
          </a:p>
        </p:txBody>
      </p:sp>
    </p:spTree>
    <p:extLst>
      <p:ext uri="{BB962C8B-B14F-4D97-AF65-F5344CB8AC3E}">
        <p14:creationId xmlns:p14="http://schemas.microsoft.com/office/powerpoint/2010/main" val="278266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1</a:t>
            </a:fld>
            <a:endParaRPr lang="ru-R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2</a:t>
            </a:fld>
            <a:endParaRPr lang="ru-R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4</a:t>
            </a:fld>
            <a:endParaRPr lang="ru-R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5</a:t>
            </a:fld>
            <a:endParaRPr lang="ru-RU"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6</a:t>
            </a:fld>
            <a:endParaRPr lang="ru-RU"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7</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42950" y="2130425"/>
            <a:ext cx="84201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E741858-E3CA-4C30-9D94-B3E7454F7347}" type="slidenum">
              <a:rPr lang="ru-RU"/>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DE355F6-8B83-4D65-896D-3EEBFD751116}" type="slidenum">
              <a:rPr lang="ru-RU"/>
              <a:pPr/>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058025" y="609600"/>
            <a:ext cx="2105025"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742950" y="609600"/>
            <a:ext cx="6162675"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ECA39E0-91F1-4BC9-BE67-AB32F1E71E63}"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3933E49-F42B-4B24-8ECA-067FDC6D3F0A}"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2638" y="4406900"/>
            <a:ext cx="84201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1DD68EA-4154-45CC-BBE3-438B7F56B3E5}"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74295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02920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B269AF0C-A13A-461F-987E-CD43E91FF7F6}"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8"/>
            <a:ext cx="89154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020306DE-A36F-4B98-B5B7-872FDA113A29}"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D233BCCF-00E1-43E0-A013-7B74FDB6F766}"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027F3A33-6A4A-4395-8324-C6DCD486F135}" type="slidenum">
              <a:rPr lang="ru-RU"/>
              <a:pPr/>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3050"/>
            <a:ext cx="3259138"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C1DF35FE-C004-4173-8268-FCF9B3B392AF}" type="slidenum">
              <a:rPr lang="ru-RU"/>
              <a:pPr/>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1513" y="4800600"/>
            <a:ext cx="59436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CD75E57B-67AF-45F9-A9C5-5C088F397C07}"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742950" y="1981200"/>
            <a:ext cx="84201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endParaRPr lang="ru-RU"/>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8654A06-2576-4317-9918-DE5666745605}"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6" y="854094"/>
            <a:ext cx="2540005" cy="7909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Прямоугольник 7"/>
          <p:cNvSpPr>
            <a:spLocks noChangeArrowheads="1"/>
          </p:cNvSpPr>
          <p:nvPr/>
        </p:nvSpPr>
        <p:spPr bwMode="auto">
          <a:xfrm flipH="1">
            <a:off x="-2" y="2640555"/>
            <a:ext cx="3079561" cy="1537745"/>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defTabSz="1042988"/>
            <a:endParaRPr lang="ru-RU" dirty="0"/>
          </a:p>
        </p:txBody>
      </p:sp>
      <p:sp>
        <p:nvSpPr>
          <p:cNvPr id="2071" name="Text Box 23"/>
          <p:cNvSpPr txBox="1">
            <a:spLocks noChangeArrowheads="1"/>
          </p:cNvSpPr>
          <p:nvPr/>
        </p:nvSpPr>
        <p:spPr bwMode="auto">
          <a:xfrm>
            <a:off x="3373679" y="2640554"/>
            <a:ext cx="6309163" cy="1938992"/>
          </a:xfrm>
          <a:prstGeom prst="rect">
            <a:avLst/>
          </a:prstGeom>
          <a:noFill/>
          <a:ln w="9525">
            <a:noFill/>
            <a:miter lim="800000"/>
            <a:headEnd/>
            <a:tailEnd/>
          </a:ln>
          <a:effectLst/>
        </p:spPr>
        <p:txBody>
          <a:bodyPr wrap="square">
            <a:spAutoFit/>
          </a:bodyPr>
          <a:lstStyle/>
          <a:p>
            <a:r>
              <a:rPr lang="en-US" sz="3200" dirty="0">
                <a:latin typeface="Tahoma" panose="020B0604030504040204" pitchFamily="34" charset="0"/>
                <a:ea typeface="Tahoma" panose="020B0604030504040204" pitchFamily="34" charset="0"/>
                <a:cs typeface="Tahoma" panose="020B0604030504040204" pitchFamily="34" charset="0"/>
              </a:rPr>
              <a:t>G20, BRICS and APEC in the System of International Institutions</a:t>
            </a:r>
            <a:r>
              <a:rPr lang="ru-RU" sz="1800" dirty="0" smtClean="0"/>
              <a:t> </a:t>
            </a:r>
          </a:p>
          <a:p>
            <a:r>
              <a:rPr lang="ru-RU" sz="1200" dirty="0"/>
              <a:t> </a:t>
            </a:r>
          </a:p>
          <a:p>
            <a:endParaRPr lang="ru-RU" sz="1200" dirty="0"/>
          </a:p>
        </p:txBody>
      </p:sp>
      <p:sp>
        <p:nvSpPr>
          <p:cNvPr id="10" name="Text Box 23"/>
          <p:cNvSpPr txBox="1">
            <a:spLocks noChangeArrowheads="1"/>
          </p:cNvSpPr>
          <p:nvPr/>
        </p:nvSpPr>
        <p:spPr bwMode="auto">
          <a:xfrm>
            <a:off x="265196" y="5259865"/>
            <a:ext cx="9259804" cy="646331"/>
          </a:xfrm>
          <a:prstGeom prst="rect">
            <a:avLst/>
          </a:prstGeom>
          <a:noFill/>
          <a:ln w="9525">
            <a:noFill/>
            <a:miter lim="800000"/>
            <a:headEnd/>
            <a:tailEnd/>
          </a:ln>
          <a:effectLst/>
        </p:spPr>
        <p:txBody>
          <a:bodyPr wrap="square">
            <a:spAutoFit/>
          </a:bodyPr>
          <a:lstStyle/>
          <a:p>
            <a:pPr algn="l">
              <a:spcBef>
                <a:spcPts val="0"/>
              </a:spcBef>
            </a:pPr>
            <a:r>
              <a:rPr lang="en-US" sz="1800" dirty="0">
                <a:latin typeface="Tahoma" pitchFamily="34" charset="0"/>
                <a:ea typeface="Tahoma" pitchFamily="34" charset="0"/>
                <a:cs typeface="Tahoma" pitchFamily="34" charset="0"/>
              </a:rPr>
              <a:t>Marina Larionova, Head of the Center for International Institutions Research (CIIR), </a:t>
            </a:r>
            <a:endParaRPr lang="ru-RU" sz="1800" dirty="0" smtClean="0">
              <a:latin typeface="Tahoma" pitchFamily="34" charset="0"/>
              <a:ea typeface="Tahoma" pitchFamily="34" charset="0"/>
              <a:cs typeface="Tahoma" pitchFamily="34" charset="0"/>
            </a:endParaRPr>
          </a:p>
          <a:p>
            <a:pPr algn="l">
              <a:spcBef>
                <a:spcPts val="0"/>
              </a:spcBef>
            </a:pPr>
            <a:r>
              <a:rPr lang="en-US" sz="1800" dirty="0" smtClean="0">
                <a:latin typeface="Tahoma" pitchFamily="34" charset="0"/>
                <a:ea typeface="Tahoma" pitchFamily="34" charset="0"/>
                <a:cs typeface="Tahoma" pitchFamily="34" charset="0"/>
              </a:rPr>
              <a:t>Russian </a:t>
            </a:r>
            <a:r>
              <a:rPr lang="en-US" sz="1800" dirty="0">
                <a:latin typeface="Tahoma" pitchFamily="34" charset="0"/>
                <a:ea typeface="Tahoma" pitchFamily="34" charset="0"/>
                <a:cs typeface="Tahoma" pitchFamily="34" charset="0"/>
              </a:rPr>
              <a:t>Presidential Academy of National Economy and Public Administration (RANEPA)</a:t>
            </a:r>
            <a:endParaRPr lang="ru-RU" sz="1800" dirty="0">
              <a:latin typeface="Tahoma" pitchFamily="34" charset="0"/>
              <a:ea typeface="Tahoma" pitchFamily="34" charset="0"/>
              <a:cs typeface="Tahoma" pitchFamily="34" charset="0"/>
            </a:endParaRPr>
          </a:p>
        </p:txBody>
      </p:sp>
    </p:spTree>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370" y="145676"/>
            <a:ext cx="1164169" cy="362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 Box 23"/>
          <p:cNvSpPr txBox="1">
            <a:spLocks noChangeArrowheads="1"/>
          </p:cNvSpPr>
          <p:nvPr/>
        </p:nvSpPr>
        <p:spPr bwMode="auto">
          <a:xfrm>
            <a:off x="0" y="1293314"/>
            <a:ext cx="9324975" cy="369332"/>
          </a:xfrm>
          <a:prstGeom prst="rect">
            <a:avLst/>
          </a:prstGeom>
          <a:noFill/>
          <a:ln w="9525">
            <a:noFill/>
            <a:miter lim="800000"/>
            <a:headEnd/>
            <a:tailEnd/>
          </a:ln>
          <a:effectLst/>
        </p:spPr>
        <p:txBody>
          <a:bodyPr wrap="square">
            <a:spAutoFit/>
          </a:bodyPr>
          <a:lstStyle/>
          <a:p>
            <a:pPr algn="l">
              <a:spcBef>
                <a:spcPct val="50000"/>
              </a:spcBef>
            </a:pPr>
            <a:r>
              <a:rPr lang="ru-RU" sz="1800" dirty="0" smtClean="0">
                <a:solidFill>
                  <a:schemeClr val="bg1"/>
                </a:solidFill>
                <a:latin typeface="Tahoma" pitchFamily="34" charset="0"/>
                <a:ea typeface="Tahoma" pitchFamily="34" charset="0"/>
                <a:cs typeface="Tahoma" pitchFamily="34" charset="0"/>
              </a:rPr>
              <a:t>ОБЩИЕ СВЕДЕНИЯ О ВЫПОЛНЯЕМОЙ НАУЧНО-ИССЛЕДОВАТЕЛЬСКОЙ РАБОТЕ:</a:t>
            </a:r>
            <a:endParaRPr lang="ru-RU" sz="1800" dirty="0">
              <a:solidFill>
                <a:schemeClr val="bg1">
                  <a:lumMod val="75000"/>
                </a:schemeClr>
              </a:solidFill>
              <a:latin typeface="Tahoma" pitchFamily="34" charset="0"/>
              <a:ea typeface="Tahoma" pitchFamily="34" charset="0"/>
              <a:cs typeface="Tahoma" pitchFamily="34" charset="0"/>
            </a:endParaRPr>
          </a:p>
        </p:txBody>
      </p:sp>
      <p:sp>
        <p:nvSpPr>
          <p:cNvPr id="15" name="Text Box 23"/>
          <p:cNvSpPr txBox="1">
            <a:spLocks noChangeArrowheads="1"/>
          </p:cNvSpPr>
          <p:nvPr/>
        </p:nvSpPr>
        <p:spPr bwMode="auto">
          <a:xfrm>
            <a:off x="125189" y="511594"/>
            <a:ext cx="9495061" cy="6571030"/>
          </a:xfrm>
          <a:prstGeom prst="rect">
            <a:avLst/>
          </a:prstGeom>
          <a:noFill/>
          <a:ln w="9525">
            <a:noFill/>
            <a:miter lim="800000"/>
            <a:headEnd/>
            <a:tailEnd/>
          </a:ln>
          <a:effectLst/>
        </p:spPr>
        <p:txBody>
          <a:bodyPr wrap="square">
            <a:spAutoFit/>
          </a:bodyPr>
          <a:lstStyle/>
          <a:p>
            <a:pPr>
              <a:spcBef>
                <a:spcPct val="50000"/>
              </a:spcBef>
            </a:pPr>
            <a:r>
              <a:rPr lang="en-US" sz="2200" b="1" dirty="0" smtClean="0">
                <a:solidFill>
                  <a:srgbClr val="C00000"/>
                </a:solidFill>
                <a:latin typeface="Tahoma" panose="020B0604030504040204" pitchFamily="34" charset="0"/>
                <a:ea typeface="Tahoma" panose="020B0604030504040204" pitchFamily="34" charset="0"/>
                <a:cs typeface="Tahoma" panose="020B0604030504040204" pitchFamily="34" charset="0"/>
              </a:rPr>
              <a:t>Rise of New Institutions</a:t>
            </a:r>
          </a:p>
          <a:p>
            <a:pPr marL="342900" indent="-342900" algn="just">
              <a:spcBef>
                <a:spcPct val="50000"/>
              </a:spcBef>
              <a:buClr>
                <a:srgbClr val="C00000"/>
              </a:buClr>
              <a:buFont typeface="Arial" panose="020B0604020202020204" pitchFamily="34" charset="0"/>
              <a:buChar char="•"/>
            </a:pPr>
            <a:r>
              <a:rPr lang="en-US" sz="22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Anxiety over the future of traditional system of global governance</a:t>
            </a:r>
          </a:p>
          <a:p>
            <a:pPr marL="342900" indent="-342900" algn="just">
              <a:spcBef>
                <a:spcPct val="50000"/>
              </a:spcBef>
              <a:buClr>
                <a:srgbClr val="C00000"/>
              </a:buClr>
              <a:buFont typeface="Arial" panose="020B0604020202020204" pitchFamily="34" charset="0"/>
              <a:buChar char="•"/>
            </a:pPr>
            <a:r>
              <a:rPr lang="en-US" sz="22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Fears of fragmentation</a:t>
            </a:r>
          </a:p>
          <a:p>
            <a:pPr marL="342900" indent="-342900" algn="just">
              <a:spcBef>
                <a:spcPct val="50000"/>
              </a:spcBef>
              <a:buClr>
                <a:srgbClr val="C00000"/>
              </a:buClr>
              <a:buFont typeface="Arial" panose="020B0604020202020204" pitchFamily="34" charset="0"/>
              <a:buChar char="•"/>
            </a:pPr>
            <a:r>
              <a:rPr lang="en-US" sz="22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Demand for more effective</a:t>
            </a:r>
            <a:r>
              <a:rPr lang="en-US" sz="22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 </a:t>
            </a:r>
            <a:r>
              <a:rPr lang="en-US" sz="22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and inclusive governance in the “multiplex” world</a:t>
            </a:r>
          </a:p>
          <a:p>
            <a:pPr marL="342900" indent="-342900" algn="just">
              <a:spcBef>
                <a:spcPct val="50000"/>
              </a:spcBef>
              <a:buClr>
                <a:srgbClr val="C00000"/>
              </a:buClr>
              <a:buFont typeface="Arial" panose="020B0604020202020204" pitchFamily="34" charset="0"/>
              <a:buChar char="•"/>
            </a:pPr>
            <a:r>
              <a:rPr lang="en-US" sz="22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Challenge of attaining effective global policy coordination</a:t>
            </a:r>
          </a:p>
          <a:p>
            <a:pPr>
              <a:spcBef>
                <a:spcPct val="50000"/>
              </a:spcBef>
            </a:pPr>
            <a:r>
              <a:rPr lang="en-US" sz="2200" b="1" dirty="0" smtClean="0">
                <a:solidFill>
                  <a:srgbClr val="C00000"/>
                </a:solidFill>
                <a:latin typeface="Tahoma" panose="020B0604030504040204" pitchFamily="34" charset="0"/>
                <a:ea typeface="Tahoma" panose="020B0604030504040204" pitchFamily="34" charset="0"/>
                <a:cs typeface="Tahoma" panose="020B0604030504040204" pitchFamily="34" charset="0"/>
              </a:rPr>
              <a:t>G20, BRICS and APEC </a:t>
            </a:r>
          </a:p>
          <a:p>
            <a:pPr marL="342900" indent="-342900" algn="l">
              <a:spcBef>
                <a:spcPct val="50000"/>
              </a:spcBef>
              <a:buClr>
                <a:srgbClr val="C00000"/>
              </a:buClr>
              <a:buFont typeface="Arial" panose="020B0604020202020204" pitchFamily="34" charset="0"/>
              <a:buChar char="•"/>
            </a:pPr>
            <a:r>
              <a:rPr lang="en-US" sz="22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Summit institutions share </a:t>
            </a:r>
            <a:r>
              <a:rPr lang="en-US" sz="22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common </a:t>
            </a:r>
            <a:r>
              <a:rPr lang="en-US" sz="22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features of: </a:t>
            </a:r>
            <a:r>
              <a:rPr lang="en-US" sz="22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voluntary </a:t>
            </a:r>
            <a:r>
              <a:rPr lang="en-US" sz="22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nature, recognition of the major developing countries’ role in global governance, deep embeddedness into the system of international institutions </a:t>
            </a:r>
          </a:p>
          <a:p>
            <a:pPr marL="342900" indent="-342900" algn="l">
              <a:spcBef>
                <a:spcPct val="50000"/>
              </a:spcBef>
              <a:buClr>
                <a:srgbClr val="C00000"/>
              </a:buClr>
              <a:buFont typeface="Arial" panose="020B0604020202020204" pitchFamily="34" charset="0"/>
              <a:buChar char="•"/>
            </a:pPr>
            <a:r>
              <a:rPr lang="en-US" sz="2200" b="1"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Engagement </a:t>
            </a:r>
            <a:r>
              <a:rPr lang="en-US" sz="2200" b="1"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with IOs stimulates division of </a:t>
            </a:r>
            <a:r>
              <a:rPr lang="en-US" sz="2200" b="1" dirty="0" err="1">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labour</a:t>
            </a:r>
            <a:r>
              <a:rPr lang="en-US" sz="2200" b="1"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 mitigates risks of fragmentation and competition, facilitates coordination, coherence, accountability and effectiveness </a:t>
            </a:r>
            <a:r>
              <a:rPr lang="en-US" sz="2200" b="1" dirty="0">
                <a:solidFill>
                  <a:schemeClr val="tx1">
                    <a:lumMod val="75000"/>
                    <a:lumOff val="25000"/>
                  </a:schemeClr>
                </a:solidFill>
              </a:rPr>
              <a:t>of global governance</a:t>
            </a:r>
            <a:endParaRPr lang="en-US" sz="2200" b="1" dirty="0">
              <a:solidFill>
                <a:schemeClr val="tx1">
                  <a:lumMod val="75000"/>
                  <a:lumOff val="25000"/>
                </a:schemeClr>
              </a:solidFill>
              <a:latin typeface="Tahoma" pitchFamily="34" charset="0"/>
              <a:ea typeface="Tahoma" pitchFamily="34" charset="0"/>
              <a:cs typeface="Tahoma" pitchFamily="34" charset="0"/>
            </a:endParaRPr>
          </a:p>
          <a:p>
            <a:pPr marL="342900" indent="-342900" algn="just">
              <a:spcBef>
                <a:spcPct val="50000"/>
              </a:spcBef>
              <a:buFont typeface="Arial" panose="020B0604020202020204" pitchFamily="34" charset="0"/>
              <a:buChar char="•"/>
            </a:pPr>
            <a:endParaRPr lang="en-US" dirty="0" smtClean="0">
              <a:latin typeface="Tahoma" panose="020B0604030504040204" pitchFamily="34" charset="0"/>
              <a:ea typeface="Tahoma" panose="020B0604030504040204" pitchFamily="34" charset="0"/>
              <a:cs typeface="Tahoma" panose="020B0604030504040204" pitchFamily="34" charset="0"/>
            </a:endParaRPr>
          </a:p>
        </p:txBody>
      </p:sp>
      <p:sp>
        <p:nvSpPr>
          <p:cNvPr id="2" name="Номер слайда 1"/>
          <p:cNvSpPr>
            <a:spLocks noGrp="1"/>
          </p:cNvSpPr>
          <p:nvPr>
            <p:ph type="sldNum" sz="quarter" idx="12"/>
          </p:nvPr>
        </p:nvSpPr>
        <p:spPr>
          <a:xfrm>
            <a:off x="7442200" y="6400800"/>
            <a:ext cx="2063750" cy="457200"/>
          </a:xfrm>
        </p:spPr>
        <p:txBody>
          <a:bodyPr/>
          <a:lstStyle/>
          <a:p>
            <a:fld id="{027F3A33-6A4A-4395-8324-C6DCD486F135}" type="slidenum">
              <a:rPr lang="ru-RU" smtClean="0"/>
              <a:pPr/>
              <a:t>2</a:t>
            </a:fld>
            <a:endParaRPr lang="ru-RU" dirty="0"/>
          </a:p>
        </p:txBody>
      </p:sp>
    </p:spTree>
    <p:extLst>
      <p:ext uri="{BB962C8B-B14F-4D97-AF65-F5344CB8AC3E}">
        <p14:creationId xmlns:p14="http://schemas.microsoft.com/office/powerpoint/2010/main" val="1753361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167120" y="717733"/>
            <a:ext cx="2880880" cy="4682941"/>
          </a:xfrm>
        </p:spPr>
        <p:txBody>
          <a:bodyPr/>
          <a:lstStyle/>
          <a:p>
            <a:pPr marL="0" indent="0" algn="ctr">
              <a:spcBef>
                <a:spcPct val="50000"/>
              </a:spcBef>
              <a:buNone/>
            </a:pPr>
            <a:r>
              <a:rPr lang="en-US" sz="1800" dirty="0" smtClean="0">
                <a:solidFill>
                  <a:srgbClr val="C00000"/>
                </a:solidFill>
                <a:latin typeface="Tahoma" pitchFamily="34" charset="0"/>
                <a:ea typeface="Tahoma" pitchFamily="34" charset="0"/>
                <a:cs typeface="Tahoma" pitchFamily="34" charset="0"/>
              </a:rPr>
              <a:t>G20 (2008)</a:t>
            </a:r>
            <a:endParaRPr lang="ru-RU" sz="1800" dirty="0" smtClean="0">
              <a:solidFill>
                <a:srgbClr val="C00000"/>
              </a:solidFill>
              <a:latin typeface="Tahoma" pitchFamily="34" charset="0"/>
              <a:ea typeface="Tahoma" pitchFamily="34" charset="0"/>
              <a:cs typeface="Tahoma" pitchFamily="34" charset="0"/>
            </a:endParaRPr>
          </a:p>
          <a:p>
            <a:pPr marL="0" indent="0" algn="just">
              <a:spcBef>
                <a:spcPct val="50000"/>
              </a:spcBef>
              <a:buNone/>
            </a:pPr>
            <a:endParaRPr lang="en-US" sz="1800" dirty="0" smtClean="0">
              <a:solidFill>
                <a:schemeClr val="tx1">
                  <a:lumMod val="75000"/>
                  <a:lumOff val="25000"/>
                </a:schemeClr>
              </a:solidFill>
              <a:latin typeface="Tahoma" pitchFamily="34" charset="0"/>
              <a:ea typeface="Tahoma" pitchFamily="34" charset="0"/>
              <a:cs typeface="Tahoma" pitchFamily="34" charset="0"/>
            </a:endParaRPr>
          </a:p>
          <a:p>
            <a:pPr marL="0" indent="0" algn="just">
              <a:spcBef>
                <a:spcPct val="50000"/>
              </a:spcBef>
              <a:buNone/>
            </a:pPr>
            <a:r>
              <a:rPr lang="en-US" sz="1800" dirty="0" smtClean="0">
                <a:solidFill>
                  <a:schemeClr val="tx1">
                    <a:lumMod val="75000"/>
                    <a:lumOff val="25000"/>
                  </a:schemeClr>
                </a:solidFill>
                <a:latin typeface="Tahoma" pitchFamily="34" charset="0"/>
                <a:ea typeface="Tahoma" pitchFamily="34" charset="0"/>
                <a:cs typeface="Tahoma" pitchFamily="34" charset="0"/>
              </a:rPr>
              <a:t>To manage </a:t>
            </a:r>
            <a:r>
              <a:rPr lang="en-US" sz="1800" dirty="0">
                <a:solidFill>
                  <a:schemeClr val="tx1">
                    <a:lumMod val="75000"/>
                    <a:lumOff val="25000"/>
                  </a:schemeClr>
                </a:solidFill>
                <a:latin typeface="Tahoma" pitchFamily="34" charset="0"/>
                <a:ea typeface="Tahoma" pitchFamily="34" charset="0"/>
                <a:cs typeface="Tahoma" pitchFamily="34" charset="0"/>
              </a:rPr>
              <a:t>the crisis, reform the international architecture (IFIs) and devise a new global </a:t>
            </a:r>
            <a:r>
              <a:rPr lang="en-US" sz="1800" dirty="0" smtClean="0">
                <a:solidFill>
                  <a:schemeClr val="tx1">
                    <a:lumMod val="75000"/>
                    <a:lumOff val="25000"/>
                  </a:schemeClr>
                </a:solidFill>
                <a:latin typeface="Tahoma" pitchFamily="34" charset="0"/>
                <a:ea typeface="Tahoma" pitchFamily="34" charset="0"/>
                <a:cs typeface="Tahoma" pitchFamily="34" charset="0"/>
              </a:rPr>
              <a:t>consensus</a:t>
            </a:r>
          </a:p>
          <a:p>
            <a:pPr marL="0" indent="0" algn="just">
              <a:spcBef>
                <a:spcPct val="50000"/>
              </a:spcBef>
              <a:buNone/>
            </a:pPr>
            <a:endParaRPr lang="en-US" sz="1800" dirty="0">
              <a:solidFill>
                <a:schemeClr val="tx1">
                  <a:lumMod val="75000"/>
                  <a:lumOff val="25000"/>
                </a:schemeClr>
              </a:solidFill>
              <a:latin typeface="Tahoma" pitchFamily="34" charset="0"/>
              <a:ea typeface="Tahoma" pitchFamily="34" charset="0"/>
              <a:cs typeface="Tahoma" pitchFamily="34" charset="0"/>
            </a:endParaRPr>
          </a:p>
          <a:p>
            <a:pPr marL="0" indent="0" algn="just">
              <a:spcBef>
                <a:spcPct val="50000"/>
              </a:spcBef>
              <a:buNone/>
            </a:pPr>
            <a:endParaRPr lang="en-US" sz="1800" dirty="0">
              <a:solidFill>
                <a:schemeClr val="tx1">
                  <a:lumMod val="75000"/>
                  <a:lumOff val="25000"/>
                </a:schemeClr>
              </a:solidFill>
              <a:latin typeface="Tahoma" pitchFamily="34" charset="0"/>
              <a:ea typeface="Tahoma" pitchFamily="34" charset="0"/>
              <a:cs typeface="Tahoma" pitchFamily="34" charset="0"/>
            </a:endParaRPr>
          </a:p>
          <a:p>
            <a:pPr marL="0" indent="0" algn="just">
              <a:spcBef>
                <a:spcPct val="50000"/>
              </a:spcBef>
              <a:buNone/>
            </a:pPr>
            <a:r>
              <a:rPr lang="en-US" sz="1800" dirty="0" smtClean="0">
                <a:solidFill>
                  <a:schemeClr val="tx1">
                    <a:lumMod val="75000"/>
                    <a:lumOff val="25000"/>
                  </a:schemeClr>
                </a:solidFill>
                <a:latin typeface="Tahoma" pitchFamily="34" charset="0"/>
                <a:ea typeface="Tahoma" pitchFamily="34" charset="0"/>
                <a:cs typeface="Tahoma" pitchFamily="34" charset="0"/>
              </a:rPr>
              <a:t>A failed promise of greater  governance coherence  with questioned </a:t>
            </a:r>
            <a:r>
              <a:rPr lang="en-US" sz="1800" dirty="0">
                <a:solidFill>
                  <a:schemeClr val="tx1">
                    <a:lumMod val="75000"/>
                    <a:lumOff val="25000"/>
                  </a:schemeClr>
                </a:solidFill>
                <a:latin typeface="Tahoma" pitchFamily="34" charset="0"/>
                <a:ea typeface="Tahoma" pitchFamily="34" charset="0"/>
                <a:cs typeface="Tahoma" pitchFamily="34" charset="0"/>
              </a:rPr>
              <a:t>effectiveness and legitimacy</a:t>
            </a:r>
          </a:p>
          <a:p>
            <a:pPr marL="0" indent="0" algn="just">
              <a:spcBef>
                <a:spcPct val="50000"/>
              </a:spcBef>
              <a:buNone/>
            </a:pPr>
            <a:endParaRPr lang="ru-RU" sz="1800" dirty="0">
              <a:solidFill>
                <a:srgbClr val="C00000"/>
              </a:solidFill>
              <a:latin typeface="Tahoma" pitchFamily="34" charset="0"/>
              <a:ea typeface="Tahoma" pitchFamily="34" charset="0"/>
              <a:cs typeface="Tahoma" pitchFamily="34" charset="0"/>
            </a:endParaRPr>
          </a:p>
        </p:txBody>
      </p:sp>
      <p:sp>
        <p:nvSpPr>
          <p:cNvPr id="4" name="Объект 3"/>
          <p:cNvSpPr>
            <a:spLocks noGrp="1"/>
          </p:cNvSpPr>
          <p:nvPr>
            <p:ph sz="half" idx="2"/>
          </p:nvPr>
        </p:nvSpPr>
        <p:spPr>
          <a:xfrm>
            <a:off x="6429375" y="781050"/>
            <a:ext cx="3114675" cy="4667250"/>
          </a:xfrm>
        </p:spPr>
        <p:txBody>
          <a:bodyPr/>
          <a:lstStyle/>
          <a:p>
            <a:pPr marL="0" indent="0" algn="ctr">
              <a:buNone/>
            </a:pPr>
            <a:r>
              <a:rPr lang="en-US" sz="1800" dirty="0" smtClean="0">
                <a:solidFill>
                  <a:srgbClr val="C00000"/>
                </a:solidFill>
                <a:latin typeface="Tahoma" pitchFamily="34" charset="0"/>
                <a:ea typeface="Tahoma" pitchFamily="34" charset="0"/>
                <a:cs typeface="Tahoma" pitchFamily="34" charset="0"/>
              </a:rPr>
              <a:t>APEC (1989)</a:t>
            </a:r>
          </a:p>
          <a:p>
            <a:pPr marL="0" indent="0">
              <a:buNone/>
            </a:pPr>
            <a:endParaRPr lang="en-US" sz="1800" dirty="0" smtClean="0">
              <a:solidFill>
                <a:schemeClr val="tx1">
                  <a:lumMod val="75000"/>
                  <a:lumOff val="25000"/>
                </a:schemeClr>
              </a:solidFill>
              <a:latin typeface="Tahoma" pitchFamily="34" charset="0"/>
              <a:ea typeface="Tahoma" pitchFamily="34" charset="0"/>
              <a:cs typeface="Tahoma" pitchFamily="34" charset="0"/>
            </a:endParaRPr>
          </a:p>
          <a:p>
            <a:pPr marL="0" indent="0">
              <a:buNone/>
            </a:pPr>
            <a:r>
              <a:rPr lang="en-US" sz="1800" dirty="0" smtClean="0">
                <a:solidFill>
                  <a:schemeClr val="tx1">
                    <a:lumMod val="75000"/>
                    <a:lumOff val="25000"/>
                  </a:schemeClr>
                </a:solidFill>
                <a:latin typeface="Tahoma" pitchFamily="34" charset="0"/>
                <a:ea typeface="Tahoma" pitchFamily="34" charset="0"/>
                <a:cs typeface="Tahoma" pitchFamily="34" charset="0"/>
              </a:rPr>
              <a:t>To facilitate </a:t>
            </a:r>
            <a:r>
              <a:rPr lang="en-US" sz="1800" dirty="0">
                <a:solidFill>
                  <a:schemeClr val="tx1">
                    <a:lumMod val="75000"/>
                    <a:lumOff val="25000"/>
                  </a:schemeClr>
                </a:solidFill>
                <a:latin typeface="Tahoma" pitchFamily="34" charset="0"/>
                <a:ea typeface="Tahoma" pitchFamily="34" charset="0"/>
                <a:cs typeface="Tahoma" pitchFamily="34" charset="0"/>
              </a:rPr>
              <a:t>sustainable economic growth in the Asia-Pacific region through trade and investment </a:t>
            </a:r>
            <a:r>
              <a:rPr lang="en-US" sz="1800" dirty="0" smtClean="0">
                <a:solidFill>
                  <a:schemeClr val="tx1">
                    <a:lumMod val="75000"/>
                    <a:lumOff val="25000"/>
                  </a:schemeClr>
                </a:solidFill>
                <a:latin typeface="Tahoma" pitchFamily="34" charset="0"/>
                <a:ea typeface="Tahoma" pitchFamily="34" charset="0"/>
                <a:cs typeface="Tahoma" pitchFamily="34" charset="0"/>
              </a:rPr>
              <a:t>liberalization</a:t>
            </a:r>
          </a:p>
          <a:p>
            <a:pPr marL="0" indent="0">
              <a:buNone/>
            </a:pPr>
            <a:endParaRPr lang="en-US" sz="1800" dirty="0">
              <a:solidFill>
                <a:schemeClr val="tx1">
                  <a:lumMod val="75000"/>
                  <a:lumOff val="25000"/>
                </a:schemeClr>
              </a:solidFill>
              <a:latin typeface="Tahoma" pitchFamily="34" charset="0"/>
              <a:ea typeface="Tahoma" pitchFamily="34" charset="0"/>
              <a:cs typeface="Tahoma" pitchFamily="34" charset="0"/>
            </a:endParaRPr>
          </a:p>
          <a:p>
            <a:pPr marL="0" indent="0">
              <a:buNone/>
            </a:pPr>
            <a:r>
              <a:rPr lang="en-US" sz="1800" dirty="0" smtClean="0">
                <a:solidFill>
                  <a:schemeClr val="tx1">
                    <a:lumMod val="75000"/>
                    <a:lumOff val="25000"/>
                  </a:schemeClr>
                </a:solidFill>
                <a:latin typeface="Tahoma" pitchFamily="34" charset="0"/>
                <a:ea typeface="Tahoma" pitchFamily="34" charset="0"/>
                <a:cs typeface="Tahoma" pitchFamily="34" charset="0"/>
              </a:rPr>
              <a:t>A venue handicapped by</a:t>
            </a:r>
            <a:endParaRPr lang="en-US" sz="1800" dirty="0">
              <a:solidFill>
                <a:schemeClr val="tx1">
                  <a:lumMod val="75000"/>
                  <a:lumOff val="25000"/>
                </a:schemeClr>
              </a:solidFill>
              <a:latin typeface="Tahoma" pitchFamily="34" charset="0"/>
              <a:ea typeface="Tahoma" pitchFamily="34" charset="0"/>
              <a:cs typeface="Tahoma" pitchFamily="34" charset="0"/>
            </a:endParaRPr>
          </a:p>
          <a:p>
            <a:pPr marL="0" indent="0">
              <a:buNone/>
            </a:pPr>
            <a:r>
              <a:rPr lang="en-US" sz="1800" dirty="0">
                <a:solidFill>
                  <a:schemeClr val="tx1">
                    <a:lumMod val="75000"/>
                    <a:lumOff val="25000"/>
                  </a:schemeClr>
                </a:solidFill>
                <a:latin typeface="Tahoma" pitchFamily="34" charset="0"/>
                <a:ea typeface="Tahoma" pitchFamily="34" charset="0"/>
                <a:cs typeface="Tahoma" pitchFamily="34" charset="0"/>
              </a:rPr>
              <a:t>p</a:t>
            </a:r>
            <a:r>
              <a:rPr lang="en-US" sz="1800" dirty="0" smtClean="0">
                <a:solidFill>
                  <a:schemeClr val="tx1">
                    <a:lumMod val="75000"/>
                    <a:lumOff val="25000"/>
                  </a:schemeClr>
                </a:solidFill>
                <a:latin typeface="Tahoma" pitchFamily="34" charset="0"/>
                <a:ea typeface="Tahoma" pitchFamily="34" charset="0"/>
                <a:cs typeface="Tahoma" pitchFamily="34" charset="0"/>
              </a:rPr>
              <a:t>olitical </a:t>
            </a:r>
            <a:r>
              <a:rPr lang="en-US" sz="1800" dirty="0">
                <a:solidFill>
                  <a:schemeClr val="tx1">
                    <a:lumMod val="75000"/>
                    <a:lumOff val="25000"/>
                  </a:schemeClr>
                </a:solidFill>
                <a:latin typeface="Tahoma" pitchFamily="34" charset="0"/>
                <a:ea typeface="Tahoma" pitchFamily="34" charset="0"/>
                <a:cs typeface="Tahoma" pitchFamily="34" charset="0"/>
              </a:rPr>
              <a:t>and economic diversity of member </a:t>
            </a:r>
            <a:r>
              <a:rPr lang="en-US" sz="1800" dirty="0" smtClean="0">
                <a:solidFill>
                  <a:schemeClr val="tx1">
                    <a:lumMod val="75000"/>
                    <a:lumOff val="25000"/>
                  </a:schemeClr>
                </a:solidFill>
                <a:latin typeface="Tahoma" pitchFamily="34" charset="0"/>
                <a:ea typeface="Tahoma" pitchFamily="34" charset="0"/>
                <a:cs typeface="Tahoma" pitchFamily="34" charset="0"/>
              </a:rPr>
              <a:t>states,  </a:t>
            </a:r>
            <a:r>
              <a:rPr lang="en-US" sz="1800" dirty="0">
                <a:solidFill>
                  <a:schemeClr val="tx1">
                    <a:lumMod val="75000"/>
                    <a:lumOff val="25000"/>
                  </a:schemeClr>
                </a:solidFill>
                <a:latin typeface="Tahoma" pitchFamily="34" charset="0"/>
                <a:ea typeface="Tahoma" pitchFamily="34" charset="0"/>
                <a:cs typeface="Tahoma" pitchFamily="34" charset="0"/>
              </a:rPr>
              <a:t>absence of a benevolent dominant state or coalition of </a:t>
            </a:r>
            <a:r>
              <a:rPr lang="en-US" sz="1800" dirty="0" smtClean="0">
                <a:solidFill>
                  <a:schemeClr val="tx1">
                    <a:lumMod val="75000"/>
                    <a:lumOff val="25000"/>
                  </a:schemeClr>
                </a:solidFill>
                <a:latin typeface="Tahoma" pitchFamily="34" charset="0"/>
                <a:ea typeface="Tahoma" pitchFamily="34" charset="0"/>
                <a:cs typeface="Tahoma" pitchFamily="34" charset="0"/>
              </a:rPr>
              <a:t>states, and character of volunteerism</a:t>
            </a:r>
            <a:endParaRPr lang="en-US" sz="1800" dirty="0">
              <a:solidFill>
                <a:schemeClr val="tx1">
                  <a:lumMod val="75000"/>
                  <a:lumOff val="25000"/>
                </a:schemeClr>
              </a:solidFill>
              <a:latin typeface="Tahoma" pitchFamily="34" charset="0"/>
              <a:ea typeface="Tahoma" pitchFamily="34" charset="0"/>
              <a:cs typeface="Tahoma" pitchFamily="34" charset="0"/>
            </a:endParaRPr>
          </a:p>
          <a:p>
            <a:pPr marL="0" indent="0">
              <a:buNone/>
            </a:pPr>
            <a:endParaRPr lang="ru-RU" dirty="0">
              <a:solidFill>
                <a:srgbClr val="C00000"/>
              </a:solidFill>
              <a:latin typeface="Tahoma" pitchFamily="34" charset="0"/>
              <a:ea typeface="Tahoma" pitchFamily="34" charset="0"/>
              <a:cs typeface="Tahoma" pitchFamily="34" charset="0"/>
            </a:endParaRPr>
          </a:p>
        </p:txBody>
      </p:sp>
      <p:sp>
        <p:nvSpPr>
          <p:cNvPr id="5" name="Номер слайда 4"/>
          <p:cNvSpPr>
            <a:spLocks noGrp="1"/>
          </p:cNvSpPr>
          <p:nvPr>
            <p:ph type="sldNum" sz="quarter" idx="12"/>
          </p:nvPr>
        </p:nvSpPr>
        <p:spPr/>
        <p:txBody>
          <a:bodyPr/>
          <a:lstStyle/>
          <a:p>
            <a:fld id="{B269AF0C-A13A-461F-987E-CD43E91FF7F6}" type="slidenum">
              <a:rPr lang="ru-RU" smtClean="0"/>
              <a:pPr/>
              <a:t>3</a:t>
            </a:fld>
            <a:endParaRPr lang="ru-RU"/>
          </a:p>
        </p:txBody>
      </p:sp>
      <p:pic>
        <p:nvPicPr>
          <p:cNvPr id="6"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120" y="155201"/>
            <a:ext cx="1280680" cy="362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Объект 3"/>
          <p:cNvSpPr txBox="1">
            <a:spLocks/>
          </p:cNvSpPr>
          <p:nvPr/>
        </p:nvSpPr>
        <p:spPr bwMode="auto">
          <a:xfrm>
            <a:off x="3228974" y="781049"/>
            <a:ext cx="3114675" cy="47799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sz="1800">
                <a:solidFill>
                  <a:schemeClr val="tx1"/>
                </a:solidFill>
                <a:latin typeface="+mn-lt"/>
              </a:defRPr>
            </a:lvl4pPr>
            <a:lvl5pPr marL="2057400" indent="-228600" algn="l" rtl="0" fontAlgn="base">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algn="ctr">
              <a:buNone/>
            </a:pPr>
            <a:r>
              <a:rPr lang="en-US" sz="1800" dirty="0" smtClean="0">
                <a:solidFill>
                  <a:srgbClr val="C00000"/>
                </a:solidFill>
                <a:latin typeface="Tahoma" pitchFamily="34" charset="0"/>
                <a:ea typeface="Tahoma" pitchFamily="34" charset="0"/>
                <a:cs typeface="Tahoma" pitchFamily="34" charset="0"/>
              </a:rPr>
              <a:t>BRICS (2009)</a:t>
            </a:r>
            <a:endParaRPr lang="ru-RU" sz="1800" dirty="0">
              <a:solidFill>
                <a:srgbClr val="C00000"/>
              </a:solidFill>
              <a:latin typeface="Tahoma" pitchFamily="34" charset="0"/>
              <a:ea typeface="Tahoma" pitchFamily="34" charset="0"/>
              <a:cs typeface="Tahoma" pitchFamily="34" charset="0"/>
            </a:endParaRPr>
          </a:p>
          <a:p>
            <a:pPr marL="0" indent="0">
              <a:buNone/>
            </a:pPr>
            <a:endParaRPr lang="en-US" sz="1800" dirty="0" smtClean="0">
              <a:solidFill>
                <a:schemeClr val="tx1">
                  <a:lumMod val="75000"/>
                  <a:lumOff val="25000"/>
                </a:schemeClr>
              </a:solidFill>
              <a:latin typeface="Tahoma" pitchFamily="34" charset="0"/>
              <a:ea typeface="Tahoma" pitchFamily="34" charset="0"/>
              <a:cs typeface="Tahoma" pitchFamily="34" charset="0"/>
            </a:endParaRPr>
          </a:p>
          <a:p>
            <a:pPr marL="0" indent="0">
              <a:buNone/>
            </a:pPr>
            <a:r>
              <a:rPr lang="en-US" sz="1800" dirty="0" smtClean="0">
                <a:solidFill>
                  <a:schemeClr val="tx1">
                    <a:lumMod val="75000"/>
                    <a:lumOff val="25000"/>
                  </a:schemeClr>
                </a:solidFill>
                <a:latin typeface="Tahoma" pitchFamily="34" charset="0"/>
                <a:ea typeface="Tahoma" pitchFamily="34" charset="0"/>
                <a:cs typeface="Tahoma" pitchFamily="34" charset="0"/>
              </a:rPr>
              <a:t>To foster </a:t>
            </a:r>
            <a:r>
              <a:rPr lang="en-US" sz="1800" dirty="0">
                <a:solidFill>
                  <a:schemeClr val="tx1">
                    <a:lumMod val="75000"/>
                    <a:lumOff val="25000"/>
                  </a:schemeClr>
                </a:solidFill>
                <a:latin typeface="Tahoma" pitchFamily="34" charset="0"/>
                <a:ea typeface="Tahoma" pitchFamily="34" charset="0"/>
                <a:cs typeface="Tahoma" pitchFamily="34" charset="0"/>
              </a:rPr>
              <a:t>cooperation, policy coordination and political dialogue regarding international economic and financial </a:t>
            </a:r>
            <a:r>
              <a:rPr lang="en-US" sz="1800" dirty="0" smtClean="0">
                <a:solidFill>
                  <a:schemeClr val="tx1">
                    <a:lumMod val="75000"/>
                    <a:lumOff val="25000"/>
                  </a:schemeClr>
                </a:solidFill>
                <a:latin typeface="Tahoma" pitchFamily="34" charset="0"/>
                <a:ea typeface="Tahoma" pitchFamily="34" charset="0"/>
                <a:cs typeface="Tahoma" pitchFamily="34" charset="0"/>
              </a:rPr>
              <a:t>matters</a:t>
            </a:r>
          </a:p>
          <a:p>
            <a:pPr marL="0" indent="0">
              <a:buNone/>
            </a:pPr>
            <a:endParaRPr lang="en-US" sz="1800" kern="0" dirty="0">
              <a:solidFill>
                <a:schemeClr val="tx1">
                  <a:lumMod val="75000"/>
                  <a:lumOff val="25000"/>
                </a:schemeClr>
              </a:solidFill>
              <a:latin typeface="Tahoma" pitchFamily="34" charset="0"/>
              <a:ea typeface="Tahoma" pitchFamily="34" charset="0"/>
              <a:cs typeface="Tahoma" pitchFamily="34" charset="0"/>
            </a:endParaRPr>
          </a:p>
          <a:p>
            <a:pPr marL="0" indent="0">
              <a:buNone/>
            </a:pPr>
            <a:endParaRPr lang="en-US" sz="1800" kern="0" dirty="0" smtClean="0">
              <a:solidFill>
                <a:schemeClr val="tx1">
                  <a:lumMod val="75000"/>
                  <a:lumOff val="25000"/>
                </a:schemeClr>
              </a:solidFill>
              <a:latin typeface="Tahoma" pitchFamily="34" charset="0"/>
              <a:ea typeface="Tahoma" pitchFamily="34" charset="0"/>
              <a:cs typeface="Tahoma" pitchFamily="34" charset="0"/>
            </a:endParaRPr>
          </a:p>
          <a:p>
            <a:pPr marL="0" indent="0">
              <a:buNone/>
            </a:pPr>
            <a:r>
              <a:rPr lang="en-US" sz="18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A challenge to liberal international order with questioned </a:t>
            </a:r>
            <a:r>
              <a:rPr lang="en-US" sz="18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collective identity, capability to forge a positive agenda, make </a:t>
            </a:r>
            <a:r>
              <a:rPr lang="en-US" sz="18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and implement collective </a:t>
            </a:r>
            <a:r>
              <a:rPr lang="en-US" sz="18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decisions </a:t>
            </a:r>
            <a:r>
              <a:rPr lang="en-US" sz="18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commitments</a:t>
            </a:r>
            <a:endParaRPr lang="en-US" sz="18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ru-RU" sz="1800" kern="0" dirty="0"/>
          </a:p>
        </p:txBody>
      </p:sp>
      <p:sp>
        <p:nvSpPr>
          <p:cNvPr id="9" name="Прямоугольник 8"/>
          <p:cNvSpPr/>
          <p:nvPr/>
        </p:nvSpPr>
        <p:spPr>
          <a:xfrm>
            <a:off x="2820442" y="1100436"/>
            <a:ext cx="3931738" cy="369332"/>
          </a:xfrm>
          <a:prstGeom prst="rect">
            <a:avLst/>
          </a:prstGeom>
        </p:spPr>
        <p:txBody>
          <a:bodyPr wrap="square">
            <a:spAutoFit/>
          </a:bodyPr>
          <a:lstStyle/>
          <a:p>
            <a:r>
              <a:rPr lang="en-US" sz="1800" dirty="0" smtClean="0">
                <a:solidFill>
                  <a:srgbClr val="C00000"/>
                </a:solidFill>
                <a:latin typeface="Tahoma" pitchFamily="34" charset="0"/>
                <a:ea typeface="Tahoma" pitchFamily="34" charset="0"/>
                <a:cs typeface="Tahoma" pitchFamily="34" charset="0"/>
              </a:rPr>
              <a:t>MISSION</a:t>
            </a:r>
            <a:endParaRPr lang="ru-RU" sz="1800" dirty="0">
              <a:solidFill>
                <a:srgbClr val="C00000"/>
              </a:solidFill>
            </a:endParaRPr>
          </a:p>
        </p:txBody>
      </p:sp>
      <p:sp>
        <p:nvSpPr>
          <p:cNvPr id="10" name="Прямоугольник 9"/>
          <p:cNvSpPr/>
          <p:nvPr/>
        </p:nvSpPr>
        <p:spPr>
          <a:xfrm>
            <a:off x="4268299" y="3207693"/>
            <a:ext cx="1217001" cy="369332"/>
          </a:xfrm>
          <a:prstGeom prst="rect">
            <a:avLst/>
          </a:prstGeom>
        </p:spPr>
        <p:txBody>
          <a:bodyPr wrap="none">
            <a:spAutoFit/>
          </a:bodyPr>
          <a:lstStyle/>
          <a:p>
            <a:r>
              <a:rPr lang="en-US" sz="1800" dirty="0" smtClean="0">
                <a:solidFill>
                  <a:srgbClr val="C00000"/>
                </a:solidFill>
                <a:latin typeface="Tahoma" pitchFamily="34" charset="0"/>
                <a:ea typeface="Tahoma" pitchFamily="34" charset="0"/>
                <a:cs typeface="Tahoma" pitchFamily="34" charset="0"/>
              </a:rPr>
              <a:t>CRITIQUE</a:t>
            </a:r>
            <a:endParaRPr lang="ru-RU" sz="1800" dirty="0">
              <a:solidFill>
                <a:srgbClr val="C00000"/>
              </a:solidFill>
            </a:endParaRPr>
          </a:p>
        </p:txBody>
      </p:sp>
      <p:cxnSp>
        <p:nvCxnSpPr>
          <p:cNvPr id="11" name="Прямая соединительная линия 10"/>
          <p:cNvCxnSpPr/>
          <p:nvPr/>
        </p:nvCxnSpPr>
        <p:spPr bwMode="auto">
          <a:xfrm flipV="1">
            <a:off x="169284" y="5560963"/>
            <a:ext cx="9567429" cy="19050"/>
          </a:xfrm>
          <a:prstGeom prst="line">
            <a:avLst/>
          </a:prstGeom>
          <a:noFill/>
          <a:ln w="25400" cap="flat" cmpd="sng" algn="ctr">
            <a:solidFill>
              <a:srgbClr val="FF0000"/>
            </a:solidFill>
            <a:prstDash val="solid"/>
            <a:round/>
            <a:headEnd type="none" w="med" len="med"/>
            <a:tailEnd type="none" w="med" len="med"/>
          </a:ln>
          <a:effectLst/>
        </p:spPr>
      </p:cxnSp>
      <p:cxnSp>
        <p:nvCxnSpPr>
          <p:cNvPr id="12" name="Прямая соединительная линия 11"/>
          <p:cNvCxnSpPr/>
          <p:nvPr/>
        </p:nvCxnSpPr>
        <p:spPr bwMode="auto">
          <a:xfrm flipV="1">
            <a:off x="245484" y="3198168"/>
            <a:ext cx="9567429" cy="19050"/>
          </a:xfrm>
          <a:prstGeom prst="line">
            <a:avLst/>
          </a:prstGeom>
          <a:noFill/>
          <a:ln w="25400" cap="flat" cmpd="sng" algn="ctr">
            <a:solidFill>
              <a:srgbClr val="FF0000"/>
            </a:solidFill>
            <a:prstDash val="solid"/>
            <a:round/>
            <a:headEnd type="none" w="med" len="med"/>
            <a:tailEnd type="none" w="med" len="med"/>
          </a:ln>
          <a:effectLst/>
        </p:spPr>
      </p:cxnSp>
      <p:cxnSp>
        <p:nvCxnSpPr>
          <p:cNvPr id="13" name="Прямая соединительная линия 12"/>
          <p:cNvCxnSpPr/>
          <p:nvPr/>
        </p:nvCxnSpPr>
        <p:spPr bwMode="auto">
          <a:xfrm flipV="1">
            <a:off x="245483" y="1100436"/>
            <a:ext cx="9567429" cy="19050"/>
          </a:xfrm>
          <a:prstGeom prst="line">
            <a:avLst/>
          </a:prstGeom>
          <a:noFill/>
          <a:ln w="25400" cap="flat" cmpd="sng" algn="ctr">
            <a:solidFill>
              <a:srgbClr val="FF0000"/>
            </a:solidFill>
            <a:prstDash val="solid"/>
            <a:round/>
            <a:headEnd type="none" w="med" len="med"/>
            <a:tailEnd type="none" w="med" len="med"/>
          </a:ln>
          <a:effectLst/>
        </p:spPr>
      </p:cxnSp>
      <p:sp>
        <p:nvSpPr>
          <p:cNvPr id="14" name="Прямоугольник 13"/>
          <p:cNvSpPr/>
          <p:nvPr/>
        </p:nvSpPr>
        <p:spPr>
          <a:xfrm>
            <a:off x="343942" y="5580013"/>
            <a:ext cx="8857208" cy="646331"/>
          </a:xfrm>
          <a:prstGeom prst="rect">
            <a:avLst/>
          </a:prstGeom>
        </p:spPr>
        <p:txBody>
          <a:bodyPr wrap="square">
            <a:spAutoFit/>
          </a:bodyPr>
          <a:lstStyle/>
          <a:p>
            <a:pPr algn="just"/>
            <a:r>
              <a:rPr lang="en-US" sz="1800" b="1"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G20, BRICS and APEC engagement </a:t>
            </a:r>
            <a:r>
              <a:rPr lang="en-US" sz="1800" b="1"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with </a:t>
            </a:r>
            <a:r>
              <a:rPr lang="en-US" sz="1800" b="1"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IOs </a:t>
            </a:r>
            <a:r>
              <a:rPr lang="en-US" sz="1800" b="1"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stimulates enhances legitimacy and representation of the summit institutions</a:t>
            </a:r>
            <a:endParaRPr lang="en-US" sz="1800" b="1" dirty="0">
              <a:solidFill>
                <a:schemeClr val="tx1">
                  <a:lumMod val="75000"/>
                  <a:lumOff val="25000"/>
                </a:schemeClr>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553839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370" y="145676"/>
            <a:ext cx="1164169" cy="362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 Box 23"/>
          <p:cNvSpPr txBox="1">
            <a:spLocks noChangeArrowheads="1"/>
          </p:cNvSpPr>
          <p:nvPr/>
        </p:nvSpPr>
        <p:spPr bwMode="auto">
          <a:xfrm>
            <a:off x="0" y="1293314"/>
            <a:ext cx="9324975" cy="369332"/>
          </a:xfrm>
          <a:prstGeom prst="rect">
            <a:avLst/>
          </a:prstGeom>
          <a:noFill/>
          <a:ln w="9525">
            <a:noFill/>
            <a:miter lim="800000"/>
            <a:headEnd/>
            <a:tailEnd/>
          </a:ln>
          <a:effectLst/>
        </p:spPr>
        <p:txBody>
          <a:bodyPr wrap="square">
            <a:spAutoFit/>
          </a:bodyPr>
          <a:lstStyle/>
          <a:p>
            <a:pPr algn="l">
              <a:spcBef>
                <a:spcPct val="50000"/>
              </a:spcBef>
            </a:pPr>
            <a:r>
              <a:rPr lang="ru-RU" sz="1800" dirty="0" smtClean="0">
                <a:solidFill>
                  <a:schemeClr val="bg1"/>
                </a:solidFill>
                <a:latin typeface="Tahoma" pitchFamily="34" charset="0"/>
                <a:ea typeface="Tahoma" pitchFamily="34" charset="0"/>
                <a:cs typeface="Tahoma" pitchFamily="34" charset="0"/>
              </a:rPr>
              <a:t>ОБЩИЕ СВЕДЕНИЯ О ВЫПОЛНЯЕМОЙ НАУЧНО-ИССЛЕДОВАТЕЛЬСКОЙ РАБОТЕ:</a:t>
            </a:r>
            <a:endParaRPr lang="ru-RU" sz="1800" dirty="0">
              <a:solidFill>
                <a:schemeClr val="bg1">
                  <a:lumMod val="75000"/>
                </a:schemeClr>
              </a:solidFill>
              <a:latin typeface="Tahoma" pitchFamily="34" charset="0"/>
              <a:ea typeface="Tahoma" pitchFamily="34" charset="0"/>
              <a:cs typeface="Tahoma" pitchFamily="34" charset="0"/>
            </a:endParaRPr>
          </a:p>
        </p:txBody>
      </p:sp>
      <p:sp>
        <p:nvSpPr>
          <p:cNvPr id="15" name="Text Box 23"/>
          <p:cNvSpPr txBox="1">
            <a:spLocks noChangeArrowheads="1"/>
          </p:cNvSpPr>
          <p:nvPr/>
        </p:nvSpPr>
        <p:spPr bwMode="auto">
          <a:xfrm>
            <a:off x="125189" y="656553"/>
            <a:ext cx="9495061" cy="5909310"/>
          </a:xfrm>
          <a:prstGeom prst="rect">
            <a:avLst/>
          </a:prstGeom>
          <a:noFill/>
          <a:ln w="9525">
            <a:noFill/>
            <a:miter lim="800000"/>
            <a:headEnd/>
            <a:tailEnd/>
          </a:ln>
          <a:effectLst/>
        </p:spPr>
        <p:txBody>
          <a:bodyPr wrap="square">
            <a:spAutoFit/>
          </a:bodyPr>
          <a:lstStyle/>
          <a:p>
            <a:pPr algn="just">
              <a:spcBef>
                <a:spcPct val="50000"/>
              </a:spcBef>
            </a:pPr>
            <a:r>
              <a:rPr lang="en-US" sz="1800" dirty="0">
                <a:solidFill>
                  <a:srgbClr val="C00000"/>
                </a:solidFill>
                <a:latin typeface="Tahoma" pitchFamily="34" charset="0"/>
                <a:ea typeface="Tahoma" pitchFamily="34" charset="0"/>
                <a:cs typeface="Tahoma" pitchFamily="34" charset="0"/>
              </a:rPr>
              <a:t>Assumption</a:t>
            </a:r>
            <a:r>
              <a:rPr lang="ru-RU" sz="1800" dirty="0" smtClean="0">
                <a:solidFill>
                  <a:srgbClr val="C00000"/>
                </a:solidFill>
                <a:latin typeface="Tahoma" pitchFamily="34" charset="0"/>
                <a:ea typeface="Tahoma" pitchFamily="34" charset="0"/>
                <a:cs typeface="Tahoma" pitchFamily="34" charset="0"/>
              </a:rPr>
              <a:t>:</a:t>
            </a:r>
            <a:r>
              <a:rPr lang="en-US" sz="1800" dirty="0" smtClean="0">
                <a:solidFill>
                  <a:srgbClr val="C00000"/>
                </a:solidFill>
                <a:latin typeface="Tahoma" pitchFamily="34" charset="0"/>
                <a:ea typeface="Tahoma" pitchFamily="34" charset="0"/>
                <a:cs typeface="Tahoma" pitchFamily="34" charset="0"/>
              </a:rPr>
              <a:t> </a:t>
            </a:r>
          </a:p>
          <a:p>
            <a:pPr algn="just">
              <a:spcBef>
                <a:spcPct val="50000"/>
              </a:spcBef>
            </a:pPr>
            <a:r>
              <a:rPr lang="en-US" sz="1800" dirty="0" smtClean="0">
                <a:latin typeface="Tahoma" pitchFamily="34" charset="0"/>
                <a:ea typeface="Tahoma" pitchFamily="34" charset="0"/>
                <a:cs typeface="Tahoma" pitchFamily="34" charset="0"/>
              </a:rPr>
              <a:t>Founders of summit </a:t>
            </a:r>
            <a:r>
              <a:rPr lang="en-US" sz="1800" dirty="0">
                <a:latin typeface="Tahoma" panose="020B0604030504040204" pitchFamily="34" charset="0"/>
                <a:ea typeface="Tahoma" panose="020B0604030504040204" pitchFamily="34" charset="0"/>
                <a:cs typeface="Tahoma" panose="020B0604030504040204" pitchFamily="34" charset="0"/>
              </a:rPr>
              <a:t>institutions’ </a:t>
            </a:r>
            <a:r>
              <a:rPr lang="en-US" sz="1800" dirty="0" smtClean="0">
                <a:latin typeface="Tahoma" panose="020B0604030504040204" pitchFamily="34" charset="0"/>
                <a:ea typeface="Tahoma" panose="020B0604030504040204" pitchFamily="34" charset="0"/>
                <a:cs typeface="Tahoma" panose="020B0604030504040204" pitchFamily="34" charset="0"/>
              </a:rPr>
              <a:t>may choose to engage with IOs to attain their goals; their preferred </a:t>
            </a:r>
            <a:r>
              <a:rPr lang="en-US" sz="1800" dirty="0">
                <a:latin typeface="Tahoma" panose="020B0604030504040204" pitchFamily="34" charset="0"/>
                <a:ea typeface="Tahoma" panose="020B0604030504040204" pitchFamily="34" charset="0"/>
                <a:cs typeface="Tahoma" panose="020B0604030504040204" pitchFamily="34" charset="0"/>
              </a:rPr>
              <a:t>choice of </a:t>
            </a:r>
            <a:r>
              <a:rPr lang="en-US" sz="1800" dirty="0" smtClean="0">
                <a:latin typeface="Tahoma" panose="020B0604030504040204" pitchFamily="34" charset="0"/>
                <a:ea typeface="Tahoma" panose="020B0604030504040204" pitchFamily="34" charset="0"/>
                <a:cs typeface="Tahoma" panose="020B0604030504040204" pitchFamily="34" charset="0"/>
              </a:rPr>
              <a:t>partners and engagement </a:t>
            </a:r>
            <a:r>
              <a:rPr lang="en-US" sz="1800" dirty="0">
                <a:latin typeface="Tahoma" panose="020B0604030504040204" pitchFamily="34" charset="0"/>
                <a:ea typeface="Tahoma" panose="020B0604030504040204" pitchFamily="34" charset="0"/>
                <a:cs typeface="Tahoma" panose="020B0604030504040204" pitchFamily="34" charset="0"/>
              </a:rPr>
              <a:t>model with IOs reflects their mission and role in the system of international institutions which may change over time</a:t>
            </a:r>
          </a:p>
          <a:p>
            <a:pPr algn="just">
              <a:spcBef>
                <a:spcPct val="50000"/>
              </a:spcBef>
            </a:pPr>
            <a:r>
              <a:rPr lang="en-US" sz="1800" dirty="0" smtClean="0">
                <a:solidFill>
                  <a:srgbClr val="C00000"/>
                </a:solidFill>
                <a:latin typeface="Tahoma" pitchFamily="34" charset="0"/>
                <a:ea typeface="Tahoma" pitchFamily="34" charset="0"/>
                <a:cs typeface="Tahoma" pitchFamily="34" charset="0"/>
              </a:rPr>
              <a:t>Modes of engagement</a:t>
            </a:r>
            <a:r>
              <a:rPr lang="ru-RU" sz="1800" dirty="0" smtClean="0">
                <a:solidFill>
                  <a:srgbClr val="C00000"/>
                </a:solidFill>
                <a:latin typeface="Tahoma" pitchFamily="34" charset="0"/>
                <a:ea typeface="Tahoma" pitchFamily="34" charset="0"/>
                <a:cs typeface="Tahoma" pitchFamily="34" charset="0"/>
              </a:rPr>
              <a:t>:</a:t>
            </a:r>
          </a:p>
          <a:p>
            <a:pPr marL="179388" indent="-179388" algn="just">
              <a:spcBef>
                <a:spcPct val="50000"/>
              </a:spcBef>
              <a:buClr>
                <a:srgbClr val="C00000"/>
              </a:buClr>
              <a:buFont typeface="Wingdings" pitchFamily="2" charset="2"/>
              <a:buChar char="§"/>
            </a:pPr>
            <a:r>
              <a:rPr lang="en-US" sz="1800" dirty="0" smtClean="0">
                <a:latin typeface="Tahoma" panose="020B0604030504040204" pitchFamily="34" charset="0"/>
                <a:ea typeface="Tahoma" panose="020B0604030504040204" pitchFamily="34" charset="0"/>
                <a:cs typeface="Tahoma" panose="020B0604030504040204" pitchFamily="34" charset="0"/>
              </a:rPr>
              <a:t>“Catalyst”: exerting </a:t>
            </a:r>
            <a:r>
              <a:rPr lang="en-US" sz="1800" dirty="0">
                <a:latin typeface="Tahoma" panose="020B0604030504040204" pitchFamily="34" charset="0"/>
                <a:ea typeface="Tahoma" panose="020B0604030504040204" pitchFamily="34" charset="0"/>
                <a:cs typeface="Tahoma" panose="020B0604030504040204" pitchFamily="34" charset="0"/>
              </a:rPr>
              <a:t>a powerful influence for change in international organizations through </a:t>
            </a:r>
            <a:r>
              <a:rPr lang="en-US" sz="1800" dirty="0" smtClean="0">
                <a:latin typeface="Tahoma" panose="020B0604030504040204" pitchFamily="34" charset="0"/>
                <a:ea typeface="Tahoma" panose="020B0604030504040204" pitchFamily="34" charset="0"/>
                <a:cs typeface="Tahoma" panose="020B0604030504040204" pitchFamily="34" charset="0"/>
              </a:rPr>
              <a:t>endorsement, </a:t>
            </a:r>
            <a:r>
              <a:rPr lang="en-US" sz="1800" dirty="0">
                <a:latin typeface="Tahoma" panose="020B0604030504040204" pitchFamily="34" charset="0"/>
                <a:ea typeface="Tahoma" panose="020B0604030504040204" pitchFamily="34" charset="0"/>
                <a:cs typeface="Tahoma" panose="020B0604030504040204" pitchFamily="34" charset="0"/>
              </a:rPr>
              <a:t>stimulus or compellence</a:t>
            </a:r>
            <a:endParaRPr lang="en-US" sz="1800" dirty="0" smtClean="0">
              <a:latin typeface="Tahoma" panose="020B0604030504040204" pitchFamily="34" charset="0"/>
              <a:ea typeface="Tahoma" panose="020B0604030504040204" pitchFamily="34" charset="0"/>
              <a:cs typeface="Tahoma" panose="020B0604030504040204" pitchFamily="34" charset="0"/>
            </a:endParaRPr>
          </a:p>
          <a:p>
            <a:pPr marL="179388" indent="-179388" algn="just">
              <a:spcBef>
                <a:spcPct val="50000"/>
              </a:spcBef>
              <a:buClr>
                <a:srgbClr val="C00000"/>
              </a:buClr>
              <a:buFont typeface="Wingdings" pitchFamily="2" charset="2"/>
              <a:buChar char="§"/>
            </a:pPr>
            <a:r>
              <a:rPr lang="en-US" sz="1800" dirty="0" smtClean="0">
                <a:latin typeface="Tahoma" panose="020B0604030504040204" pitchFamily="34" charset="0"/>
                <a:ea typeface="Tahoma" panose="020B0604030504040204" pitchFamily="34" charset="0"/>
                <a:cs typeface="Tahoma" panose="020B0604030504040204" pitchFamily="34" charset="0"/>
              </a:rPr>
              <a:t>“Core </a:t>
            </a:r>
            <a:r>
              <a:rPr lang="en-US" sz="1800" dirty="0">
                <a:latin typeface="Tahoma" panose="020B0604030504040204" pitchFamily="34" charset="0"/>
                <a:ea typeface="Tahoma" panose="020B0604030504040204" pitchFamily="34" charset="0"/>
                <a:cs typeface="Tahoma" panose="020B0604030504040204" pitchFamily="34" charset="0"/>
              </a:rPr>
              <a:t>group</a:t>
            </a:r>
            <a:r>
              <a:rPr lang="en-US" sz="1800" dirty="0" smtClean="0">
                <a:latin typeface="Tahoma" panose="020B0604030504040204" pitchFamily="34" charset="0"/>
                <a:ea typeface="Tahoma" panose="020B0604030504040204" pitchFamily="34" charset="0"/>
                <a:cs typeface="Tahoma" panose="020B0604030504040204" pitchFamily="34" charset="0"/>
              </a:rPr>
              <a:t>”: imparting </a:t>
            </a:r>
            <a:r>
              <a:rPr lang="en-US" sz="1800" dirty="0">
                <a:latin typeface="Tahoma" panose="020B0604030504040204" pitchFamily="34" charset="0"/>
                <a:ea typeface="Tahoma" panose="020B0604030504040204" pitchFamily="34" charset="0"/>
                <a:cs typeface="Tahoma" panose="020B0604030504040204" pitchFamily="34" charset="0"/>
              </a:rPr>
              <a:t>a new direction by giving a mandate or providing the necessary political leadership to steer the IO`s course and harness the support of its members and the international community</a:t>
            </a:r>
            <a:endParaRPr lang="en-US" sz="1800" dirty="0" smtClean="0">
              <a:latin typeface="Tahoma" panose="020B0604030504040204" pitchFamily="34" charset="0"/>
              <a:ea typeface="Tahoma" panose="020B0604030504040204" pitchFamily="34" charset="0"/>
              <a:cs typeface="Tahoma" panose="020B0604030504040204" pitchFamily="34" charset="0"/>
            </a:endParaRPr>
          </a:p>
          <a:p>
            <a:pPr marL="179388" indent="-179388" algn="just">
              <a:spcBef>
                <a:spcPct val="50000"/>
              </a:spcBef>
              <a:buClr>
                <a:srgbClr val="C00000"/>
              </a:buClr>
              <a:buFont typeface="Wingdings" pitchFamily="2" charset="2"/>
              <a:buChar char="§"/>
            </a:pPr>
            <a:r>
              <a:rPr lang="en-US" sz="1800" dirty="0" smtClean="0">
                <a:latin typeface="Tahoma" panose="020B0604030504040204" pitchFamily="34" charset="0"/>
                <a:ea typeface="Tahoma" panose="020B0604030504040204" pitchFamily="34" charset="0"/>
                <a:cs typeface="Tahoma" panose="020B0604030504040204" pitchFamily="34" charset="0"/>
              </a:rPr>
              <a:t>“Parallel treatment”: creating own </a:t>
            </a:r>
            <a:r>
              <a:rPr lang="en-US" sz="1800" dirty="0">
                <a:latin typeface="Tahoma" panose="020B0604030504040204" pitchFamily="34" charset="0"/>
                <a:ea typeface="Tahoma" panose="020B0604030504040204" pitchFamily="34" charset="0"/>
                <a:cs typeface="Tahoma" panose="020B0604030504040204" pitchFamily="34" charset="0"/>
              </a:rPr>
              <a:t>mechanisms working in parallel with existing </a:t>
            </a:r>
            <a:r>
              <a:rPr lang="en-US" sz="1800" dirty="0" smtClean="0">
                <a:latin typeface="Tahoma" panose="020B0604030504040204" pitchFamily="34" charset="0"/>
                <a:ea typeface="Tahoma" panose="020B0604030504040204" pitchFamily="34" charset="0"/>
                <a:cs typeface="Tahoma" panose="020B0604030504040204" pitchFamily="34" charset="0"/>
              </a:rPr>
              <a:t>organizations</a:t>
            </a:r>
          </a:p>
          <a:p>
            <a:pPr algn="just">
              <a:spcBef>
                <a:spcPct val="50000"/>
              </a:spcBef>
            </a:pPr>
            <a:r>
              <a:rPr lang="en-US" sz="1800" dirty="0">
                <a:solidFill>
                  <a:srgbClr val="C00000"/>
                </a:solidFill>
                <a:latin typeface="Tahoma" pitchFamily="34" charset="0"/>
                <a:ea typeface="Tahoma" pitchFamily="34" charset="0"/>
                <a:cs typeface="Tahoma" pitchFamily="34" charset="0"/>
              </a:rPr>
              <a:t>Qualitative parameters</a:t>
            </a:r>
            <a:r>
              <a:rPr lang="ru-RU" sz="1800" dirty="0">
                <a:solidFill>
                  <a:srgbClr val="C00000"/>
                </a:solidFill>
                <a:latin typeface="Tahoma" pitchFamily="34" charset="0"/>
                <a:ea typeface="Tahoma" pitchFamily="34" charset="0"/>
                <a:cs typeface="Tahoma" pitchFamily="34" charset="0"/>
              </a:rPr>
              <a:t>:</a:t>
            </a:r>
          </a:p>
          <a:p>
            <a:pPr marL="179388" indent="-179388" algn="just">
              <a:spcBef>
                <a:spcPct val="50000"/>
              </a:spcBef>
              <a:buClr>
                <a:srgbClr val="C00000"/>
              </a:buClr>
              <a:buFont typeface="Wingdings" pitchFamily="2" charset="2"/>
              <a:buChar char="§"/>
            </a:pPr>
            <a:r>
              <a:rPr lang="en-US" sz="1800" dirty="0" smtClean="0">
                <a:latin typeface="Tahoma" panose="020B0604030504040204" pitchFamily="34" charset="0"/>
                <a:ea typeface="Tahoma" panose="020B0604030504040204" pitchFamily="34" charset="0"/>
                <a:cs typeface="Tahoma" panose="020B0604030504040204" pitchFamily="34" charset="0"/>
              </a:rPr>
              <a:t>Number </a:t>
            </a:r>
            <a:r>
              <a:rPr lang="en-US" sz="1800" dirty="0">
                <a:latin typeface="Tahoma" panose="020B0604030504040204" pitchFamily="34" charset="0"/>
                <a:ea typeface="Tahoma" panose="020B0604030504040204" pitchFamily="34" charset="0"/>
                <a:cs typeface="Tahoma" panose="020B0604030504040204" pitchFamily="34" charset="0"/>
              </a:rPr>
              <a:t>of references to a particular organization made over the period</a:t>
            </a:r>
          </a:p>
          <a:p>
            <a:pPr marL="179388" indent="-179388" algn="just">
              <a:spcBef>
                <a:spcPct val="50000"/>
              </a:spcBef>
              <a:buClr>
                <a:srgbClr val="C00000"/>
              </a:buClr>
              <a:buFont typeface="Wingdings" pitchFamily="2" charset="2"/>
              <a:buChar char="§"/>
            </a:pPr>
            <a:r>
              <a:rPr lang="en-US" sz="1800" dirty="0" smtClean="0">
                <a:latin typeface="Tahoma" panose="020B0604030504040204" pitchFamily="34" charset="0"/>
                <a:ea typeface="Tahoma" panose="020B0604030504040204" pitchFamily="34" charset="0"/>
                <a:cs typeface="Tahoma" panose="020B0604030504040204" pitchFamily="34" charset="0"/>
              </a:rPr>
              <a:t>Share </a:t>
            </a:r>
            <a:r>
              <a:rPr lang="en-US" sz="1800" dirty="0">
                <a:latin typeface="Tahoma" panose="020B0604030504040204" pitchFamily="34" charset="0"/>
                <a:ea typeface="Tahoma" panose="020B0604030504040204" pitchFamily="34" charset="0"/>
                <a:cs typeface="Tahoma" panose="020B0604030504040204" pitchFamily="34" charset="0"/>
              </a:rPr>
              <a:t>in the total number of references </a:t>
            </a:r>
          </a:p>
          <a:p>
            <a:pPr marL="179388" indent="-179388" algn="just">
              <a:spcBef>
                <a:spcPct val="50000"/>
              </a:spcBef>
              <a:buClr>
                <a:srgbClr val="C00000"/>
              </a:buClr>
              <a:buFont typeface="Wingdings" pitchFamily="2" charset="2"/>
              <a:buChar char="§"/>
            </a:pPr>
            <a:r>
              <a:rPr lang="en-US" sz="1800" dirty="0" smtClean="0">
                <a:latin typeface="Tahoma" panose="020B0604030504040204" pitchFamily="34" charset="0"/>
                <a:ea typeface="Tahoma" panose="020B0604030504040204" pitchFamily="34" charset="0"/>
                <a:cs typeface="Tahoma" panose="020B0604030504040204" pitchFamily="34" charset="0"/>
              </a:rPr>
              <a:t>Intensity (</a:t>
            </a:r>
            <a:r>
              <a:rPr lang="en-GB" sz="1800" i="1" dirty="0"/>
              <a:t>D</a:t>
            </a:r>
            <a:r>
              <a:rPr lang="en-US" sz="1800" i="1" baseline="-25000" dirty="0"/>
              <a:t>1</a:t>
            </a:r>
            <a:r>
              <a:rPr lang="en-US" sz="1800" dirty="0"/>
              <a:t> = </a:t>
            </a:r>
            <a:r>
              <a:rPr lang="en-GB" sz="1800" i="1" dirty="0"/>
              <a:t>M</a:t>
            </a:r>
            <a:r>
              <a:rPr lang="en-US" sz="1800" baseline="-25000" dirty="0"/>
              <a:t>1</a:t>
            </a:r>
            <a:r>
              <a:rPr lang="en-US" sz="1800" dirty="0"/>
              <a:t>/</a:t>
            </a:r>
            <a:r>
              <a:rPr lang="en-GB" sz="1800" i="1" dirty="0"/>
              <a:t>S</a:t>
            </a:r>
            <a:r>
              <a:rPr lang="en-US" sz="1800" baseline="-25000" dirty="0" smtClean="0"/>
              <a:t>1</a:t>
            </a:r>
            <a:r>
              <a:rPr lang="en-US" sz="1800" dirty="0" smtClean="0">
                <a:latin typeface="Tahoma" panose="020B0604030504040204" pitchFamily="34" charset="0"/>
                <a:ea typeface="Tahoma" panose="020B0604030504040204" pitchFamily="34" charset="0"/>
                <a:cs typeface="Tahoma" panose="020B0604030504040204" pitchFamily="34" charset="0"/>
              </a:rPr>
              <a:t> )</a:t>
            </a:r>
          </a:p>
        </p:txBody>
      </p:sp>
      <p:sp>
        <p:nvSpPr>
          <p:cNvPr id="2" name="Номер слайда 1"/>
          <p:cNvSpPr>
            <a:spLocks noGrp="1"/>
          </p:cNvSpPr>
          <p:nvPr>
            <p:ph type="sldNum" sz="quarter" idx="12"/>
          </p:nvPr>
        </p:nvSpPr>
        <p:spPr>
          <a:xfrm>
            <a:off x="7442200" y="6400800"/>
            <a:ext cx="2063750" cy="457200"/>
          </a:xfrm>
        </p:spPr>
        <p:txBody>
          <a:bodyPr/>
          <a:lstStyle/>
          <a:p>
            <a:fld id="{027F3A33-6A4A-4395-8324-C6DCD486F135}" type="slidenum">
              <a:rPr lang="ru-RU" smtClean="0"/>
              <a:pPr/>
              <a:t>4</a:t>
            </a:fld>
            <a:endParaRPr lang="ru-RU" dirty="0"/>
          </a:p>
        </p:txBody>
      </p:sp>
    </p:spTree>
    <p:extLst>
      <p:ext uri="{BB962C8B-B14F-4D97-AF65-F5344CB8AC3E}">
        <p14:creationId xmlns:p14="http://schemas.microsoft.com/office/powerpoint/2010/main" val="14528235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1920" y="175779"/>
            <a:ext cx="1164169" cy="362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 Box 23"/>
          <p:cNvSpPr txBox="1">
            <a:spLocks noChangeArrowheads="1"/>
          </p:cNvSpPr>
          <p:nvPr/>
        </p:nvSpPr>
        <p:spPr bwMode="auto">
          <a:xfrm>
            <a:off x="0" y="1087512"/>
            <a:ext cx="9324975" cy="815608"/>
          </a:xfrm>
          <a:prstGeom prst="rect">
            <a:avLst/>
          </a:prstGeom>
          <a:noFill/>
          <a:ln w="9525">
            <a:noFill/>
            <a:miter lim="800000"/>
            <a:headEnd/>
            <a:tailEnd/>
          </a:ln>
          <a:effectLst/>
        </p:spPr>
        <p:txBody>
          <a:bodyPr wrap="square">
            <a:spAutoFit/>
          </a:bodyPr>
          <a:lstStyle/>
          <a:p>
            <a:pPr algn="l">
              <a:spcBef>
                <a:spcPct val="50000"/>
              </a:spcBef>
            </a:pPr>
            <a:r>
              <a:rPr lang="ru-RU" sz="1800" dirty="0" smtClean="0">
                <a:solidFill>
                  <a:schemeClr val="bg1"/>
                </a:solidFill>
                <a:latin typeface="Tahoma" pitchFamily="34" charset="0"/>
                <a:ea typeface="Tahoma" pitchFamily="34" charset="0"/>
                <a:cs typeface="Tahoma" pitchFamily="34" charset="0"/>
              </a:rPr>
              <a:t>МЕТОДЫ И МЕТОДОЛОГИЯ НИР</a:t>
            </a:r>
          </a:p>
          <a:p>
            <a:pPr algn="l">
              <a:spcBef>
                <a:spcPct val="50000"/>
              </a:spcBef>
            </a:pPr>
            <a:r>
              <a:rPr lang="ru-RU" sz="1800" dirty="0" smtClean="0">
                <a:solidFill>
                  <a:schemeClr val="bg1"/>
                </a:solidFill>
                <a:latin typeface="Tahoma" pitchFamily="34" charset="0"/>
                <a:ea typeface="Tahoma" pitchFamily="34" charset="0"/>
                <a:cs typeface="Tahoma" pitchFamily="34" charset="0"/>
              </a:rPr>
              <a:t>:</a:t>
            </a:r>
            <a:endParaRPr lang="ru-RU" sz="1800" dirty="0">
              <a:solidFill>
                <a:schemeClr val="bg1">
                  <a:lumMod val="75000"/>
                </a:schemeClr>
              </a:solidFill>
              <a:latin typeface="Tahoma" pitchFamily="34" charset="0"/>
              <a:ea typeface="Tahoma" pitchFamily="34" charset="0"/>
              <a:cs typeface="Tahoma" pitchFamily="34" charset="0"/>
            </a:endParaRPr>
          </a:p>
        </p:txBody>
      </p:sp>
      <p:sp>
        <p:nvSpPr>
          <p:cNvPr id="15" name="Text Box 23"/>
          <p:cNvSpPr txBox="1">
            <a:spLocks noChangeArrowheads="1"/>
          </p:cNvSpPr>
          <p:nvPr/>
        </p:nvSpPr>
        <p:spPr bwMode="auto">
          <a:xfrm>
            <a:off x="63403" y="1593104"/>
            <a:ext cx="9572625" cy="784830"/>
          </a:xfrm>
          <a:prstGeom prst="rect">
            <a:avLst/>
          </a:prstGeom>
          <a:noFill/>
          <a:ln w="9525">
            <a:noFill/>
            <a:miter lim="800000"/>
            <a:headEnd/>
            <a:tailEnd/>
          </a:ln>
          <a:effectLst/>
        </p:spPr>
        <p:txBody>
          <a:bodyPr wrap="square">
            <a:spAutoFit/>
          </a:bodyPr>
          <a:lstStyle/>
          <a:p>
            <a:pPr marL="174625" indent="-174625" algn="l">
              <a:spcBef>
                <a:spcPct val="50000"/>
              </a:spcBef>
              <a:buClr>
                <a:srgbClr val="C00000"/>
              </a:buClr>
              <a:buFont typeface="Wingdings" pitchFamily="2" charset="2"/>
              <a:buChar char="§"/>
              <a:tabLst>
                <a:tab pos="174625" algn="l"/>
              </a:tabLst>
            </a:pPr>
            <a:endParaRPr lang="ru-RU" sz="1800" dirty="0" smtClean="0">
              <a:solidFill>
                <a:schemeClr val="tx1">
                  <a:lumMod val="75000"/>
                  <a:lumOff val="25000"/>
                </a:schemeClr>
              </a:solidFill>
              <a:latin typeface="Tahoma" pitchFamily="34" charset="0"/>
              <a:ea typeface="Tahoma" pitchFamily="34" charset="0"/>
              <a:cs typeface="Tahoma" pitchFamily="34" charset="0"/>
            </a:endParaRPr>
          </a:p>
          <a:p>
            <a:pPr marL="174625" indent="-174625" algn="l">
              <a:spcBef>
                <a:spcPct val="50000"/>
              </a:spcBef>
              <a:buClr>
                <a:srgbClr val="C00000"/>
              </a:buClr>
            </a:pPr>
            <a:endParaRPr lang="ru-RU" sz="1800" dirty="0">
              <a:solidFill>
                <a:srgbClr val="C00000"/>
              </a:solidFill>
              <a:latin typeface="Tahoma" pitchFamily="34" charset="0"/>
              <a:ea typeface="Tahoma" pitchFamily="34" charset="0"/>
              <a:cs typeface="Tahoma" pitchFamily="34" charset="0"/>
            </a:endParaRPr>
          </a:p>
        </p:txBody>
      </p:sp>
      <p:sp>
        <p:nvSpPr>
          <p:cNvPr id="2" name="Номер слайда 1"/>
          <p:cNvSpPr>
            <a:spLocks noGrp="1"/>
          </p:cNvSpPr>
          <p:nvPr>
            <p:ph type="sldNum" sz="quarter" idx="12"/>
          </p:nvPr>
        </p:nvSpPr>
        <p:spPr>
          <a:xfrm>
            <a:off x="7432675" y="6400800"/>
            <a:ext cx="2063750" cy="457200"/>
          </a:xfrm>
        </p:spPr>
        <p:txBody>
          <a:bodyPr/>
          <a:lstStyle/>
          <a:p>
            <a:fld id="{027F3A33-6A4A-4395-8324-C6DCD486F135}" type="slidenum">
              <a:rPr lang="ru-RU" smtClean="0"/>
              <a:pPr/>
              <a:t>5</a:t>
            </a:fld>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val="1563846482"/>
              </p:ext>
            </p:extLst>
          </p:nvPr>
        </p:nvGraphicFramePr>
        <p:xfrm>
          <a:off x="471920" y="538287"/>
          <a:ext cx="9026526" cy="5917565"/>
        </p:xfrm>
        <a:graphic>
          <a:graphicData uri="http://schemas.openxmlformats.org/drawingml/2006/table">
            <a:tbl>
              <a:tblPr firstRow="1" bandRow="1">
                <a:tableStyleId>{D7AC3CCA-C797-4891-BE02-D94E43425B78}</a:tableStyleId>
              </a:tblPr>
              <a:tblGrid>
                <a:gridCol w="2205215"/>
                <a:gridCol w="1925322"/>
                <a:gridCol w="2760759"/>
                <a:gridCol w="2135230"/>
              </a:tblGrid>
              <a:tr h="370840">
                <a:tc>
                  <a:txBody>
                    <a:bodyPr/>
                    <a:lstStyle/>
                    <a:p>
                      <a:pPr algn="l"/>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a:r>
                        <a:rPr lang="en-US" sz="1800" b="1" dirty="0" smtClean="0">
                          <a:solidFill>
                            <a:schemeClr val="tx1">
                              <a:lumMod val="75000"/>
                              <a:lumOff val="25000"/>
                            </a:schemeClr>
                          </a:solidFill>
                        </a:rPr>
                        <a:t>G20</a:t>
                      </a:r>
                      <a:endParaRPr lang="ru-RU" sz="1800" b="1"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a:r>
                        <a:rPr lang="en-US" sz="1800" b="1" dirty="0" smtClean="0">
                          <a:solidFill>
                            <a:schemeClr val="tx1">
                              <a:lumMod val="75000"/>
                              <a:lumOff val="25000"/>
                            </a:schemeClr>
                          </a:solidFill>
                        </a:rPr>
                        <a:t>BRICS</a:t>
                      </a:r>
                      <a:endParaRPr lang="ru-RU" sz="1800" b="1"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a:r>
                        <a:rPr lang="en-US" sz="1800" b="1" dirty="0" smtClean="0">
                          <a:solidFill>
                            <a:schemeClr val="tx1">
                              <a:lumMod val="75000"/>
                              <a:lumOff val="25000"/>
                            </a:schemeClr>
                          </a:solidFill>
                        </a:rPr>
                        <a:t>APEC</a:t>
                      </a:r>
                      <a:endParaRPr lang="ru-RU" sz="1800" b="1"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r>
              <a:tr h="370840">
                <a:tc>
                  <a:txBody>
                    <a:bodyPr/>
                    <a:lstStyle/>
                    <a:p>
                      <a:pPr algn="l"/>
                      <a:r>
                        <a:rPr lang="en-US" sz="1800" b="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Number of IO</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a:r>
                        <a:rPr lang="en-US" sz="1800" b="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100</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a:r>
                        <a:rPr lang="en-US" sz="1800" b="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54</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a:r>
                        <a:rPr lang="en-US" sz="1800" b="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 57+73=130</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r>
              <a:tr h="370840">
                <a:tc>
                  <a:txBody>
                    <a:bodyPr/>
                    <a:lstStyle/>
                    <a:p>
                      <a:pPr algn="l"/>
                      <a:r>
                        <a:rPr lang="en-US" sz="1800" b="0" dirty="0" smtClean="0">
                          <a:solidFill>
                            <a:schemeClr val="tx1">
                              <a:lumMod val="75000"/>
                              <a:lumOff val="25000"/>
                            </a:schemeClr>
                          </a:solidFill>
                        </a:rPr>
                        <a:t>No of references</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a:r>
                        <a:rPr lang="en-US" sz="1800" b="0" dirty="0" smtClean="0">
                          <a:solidFill>
                            <a:schemeClr val="tx1">
                              <a:lumMod val="75000"/>
                              <a:lumOff val="25000"/>
                            </a:schemeClr>
                          </a:solidFill>
                        </a:rPr>
                        <a:t>5749</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a:r>
                        <a:rPr lang="en-US" sz="1800" b="0" dirty="0" smtClean="0">
                          <a:solidFill>
                            <a:schemeClr val="tx1">
                              <a:lumMod val="75000"/>
                              <a:lumOff val="25000"/>
                            </a:schemeClr>
                          </a:solidFill>
                        </a:rPr>
                        <a:t>1045</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a:r>
                        <a:rPr lang="en-US" sz="1800" b="0" dirty="0" smtClean="0">
                          <a:solidFill>
                            <a:schemeClr val="tx1">
                              <a:lumMod val="75000"/>
                              <a:lumOff val="25000"/>
                            </a:schemeClr>
                          </a:solidFill>
                        </a:rPr>
                        <a:t>936+489=1425 </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r>
              <a:tr h="370840">
                <a:tc>
                  <a:txBody>
                    <a:bodyPr/>
                    <a:lstStyle/>
                    <a:p>
                      <a:pPr algn="l"/>
                      <a:r>
                        <a:rPr lang="en-US" sz="1800" b="0" dirty="0" smtClean="0">
                          <a:solidFill>
                            <a:schemeClr val="tx1">
                              <a:lumMod val="75000"/>
                              <a:lumOff val="25000"/>
                            </a:schemeClr>
                          </a:solidFill>
                        </a:rPr>
                        <a:t>Intensity</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a:r>
                        <a:rPr lang="en-US" sz="1800" b="0" dirty="0" smtClean="0">
                          <a:solidFill>
                            <a:schemeClr val="tx1">
                              <a:lumMod val="75000"/>
                              <a:lumOff val="25000"/>
                            </a:schemeClr>
                          </a:solidFill>
                        </a:rPr>
                        <a:t>13.31</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a:r>
                        <a:rPr lang="en-US" sz="1800" b="0" dirty="0" smtClean="0">
                          <a:solidFill>
                            <a:schemeClr val="tx1">
                              <a:lumMod val="75000"/>
                              <a:lumOff val="25000"/>
                            </a:schemeClr>
                          </a:solidFill>
                        </a:rPr>
                        <a:t>10.61</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a:r>
                        <a:rPr lang="en-US" sz="1800" b="0" dirty="0" smtClean="0">
                          <a:solidFill>
                            <a:schemeClr val="tx1">
                              <a:lumMod val="75000"/>
                              <a:lumOff val="25000"/>
                            </a:schemeClr>
                          </a:solidFill>
                        </a:rPr>
                        <a:t>5.77</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r>
              <a:tr h="370840">
                <a:tc rowSpan="7">
                  <a:txBody>
                    <a:bodyPr/>
                    <a:lstStyle/>
                    <a:p>
                      <a:pPr algn="l"/>
                      <a:r>
                        <a:rPr lang="en-US" sz="1800" b="0" dirty="0" smtClean="0">
                          <a:solidFill>
                            <a:schemeClr val="tx1">
                              <a:lumMod val="75000"/>
                              <a:lumOff val="25000"/>
                            </a:schemeClr>
                          </a:solidFill>
                        </a:rPr>
                        <a:t>Top-7 partners</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fontAlgn="b"/>
                      <a:r>
                        <a:rPr lang="en-CA" sz="1800" b="0" u="none" strike="noStrike" dirty="0">
                          <a:solidFill>
                            <a:schemeClr val="tx1">
                              <a:lumMod val="75000"/>
                              <a:lumOff val="25000"/>
                            </a:schemeClr>
                          </a:solidFill>
                          <a:effectLst/>
                        </a:rPr>
                        <a:t>IMF</a:t>
                      </a:r>
                      <a:endParaRPr lang="en-CA" sz="1800" b="0" i="0" u="none" strike="noStrike"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solidFill>
                      <a:srgbClr val="FBDFC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sz="1800" b="0" u="none" strike="noStrike" dirty="0" smtClean="0">
                          <a:solidFill>
                            <a:schemeClr val="tx1">
                              <a:lumMod val="75000"/>
                              <a:lumOff val="25000"/>
                            </a:schemeClr>
                          </a:solidFill>
                          <a:effectLst/>
                        </a:rPr>
                        <a:t>United Nations</a:t>
                      </a:r>
                      <a:endParaRPr lang="en-CA" sz="1800" b="0" i="0" u="none" strike="noStrike" dirty="0" smtClean="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fontAlgn="b"/>
                      <a:r>
                        <a:rPr lang="en-CA" sz="1800" b="0" u="none" strike="noStrike" dirty="0" smtClean="0">
                          <a:solidFill>
                            <a:schemeClr val="tx1">
                              <a:lumMod val="75000"/>
                              <a:lumOff val="25000"/>
                            </a:schemeClr>
                          </a:solidFill>
                          <a:effectLst/>
                        </a:rPr>
                        <a:t>WTO</a:t>
                      </a:r>
                      <a:endParaRPr lang="en-CA" sz="1800" b="0" i="0" u="none" strike="noStrike"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solidFill>
                      <a:srgbClr val="FBDFCD"/>
                    </a:solidFill>
                  </a:tcPr>
                </a:tc>
              </a:tr>
              <a:tr h="370840">
                <a:tc vMerge="1">
                  <a:txBody>
                    <a:bodyPr/>
                    <a:lstStyle/>
                    <a:p>
                      <a:endParaRPr lang="ru-RU"/>
                    </a:p>
                  </a:txBody>
                  <a:tcPr/>
                </a:tc>
                <a:tc>
                  <a:txBody>
                    <a:bodyPr/>
                    <a:lstStyle/>
                    <a:p>
                      <a:pPr algn="ctr" fontAlgn="b"/>
                      <a:r>
                        <a:rPr lang="en-CA" sz="1800" b="0" u="none" strike="noStrike">
                          <a:solidFill>
                            <a:schemeClr val="tx1">
                              <a:lumMod val="75000"/>
                              <a:lumOff val="25000"/>
                            </a:schemeClr>
                          </a:solidFill>
                          <a:effectLst/>
                        </a:rPr>
                        <a:t>FSB+FSF</a:t>
                      </a:r>
                      <a:endParaRPr lang="en-CA" sz="1800" b="0" i="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solidFill>
                      <a:srgbClr val="FBDFCD"/>
                    </a:solidFill>
                  </a:tcPr>
                </a:tc>
                <a:tc>
                  <a:txBody>
                    <a:bodyPr/>
                    <a:lstStyle/>
                    <a:p>
                      <a:pPr algn="ctr"/>
                      <a:r>
                        <a:rPr lang="en-US" sz="1800" b="0" dirty="0" smtClean="0">
                          <a:solidFill>
                            <a:schemeClr val="tx1">
                              <a:lumMod val="75000"/>
                              <a:lumOff val="25000"/>
                            </a:schemeClr>
                          </a:solidFill>
                        </a:rPr>
                        <a:t>G20</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fontAlgn="b"/>
                      <a:r>
                        <a:rPr lang="en-CA" sz="1800" b="0" u="none" strike="noStrike">
                          <a:solidFill>
                            <a:schemeClr val="tx1">
                              <a:lumMod val="75000"/>
                              <a:lumOff val="25000"/>
                            </a:schemeClr>
                          </a:solidFill>
                          <a:effectLst/>
                        </a:rPr>
                        <a:t>World Bank</a:t>
                      </a:r>
                      <a:endParaRPr lang="en-CA" sz="1800" b="0" i="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solidFill>
                      <a:srgbClr val="FBDFCD"/>
                    </a:solidFill>
                  </a:tcPr>
                </a:tc>
              </a:tr>
              <a:tr h="370840">
                <a:tc vMerge="1">
                  <a:txBody>
                    <a:bodyPr/>
                    <a:lstStyle/>
                    <a:p>
                      <a:endParaRPr lang="ru-RU"/>
                    </a:p>
                  </a:txBody>
                  <a:tcPr/>
                </a:tc>
                <a:tc>
                  <a:txBody>
                    <a:bodyPr/>
                    <a:lstStyle/>
                    <a:p>
                      <a:pPr algn="ctr" fontAlgn="b"/>
                      <a:r>
                        <a:rPr lang="en-CA" sz="1800" b="0" u="none" strike="noStrike" dirty="0">
                          <a:solidFill>
                            <a:schemeClr val="tx1">
                              <a:lumMod val="75000"/>
                              <a:lumOff val="25000"/>
                            </a:schemeClr>
                          </a:solidFill>
                          <a:effectLst/>
                        </a:rPr>
                        <a:t>OECD</a:t>
                      </a:r>
                      <a:endParaRPr lang="en-CA" sz="1800" b="0" i="0" u="none" strike="noStrike"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solidFill>
                      <a:srgbClr val="FBDFCD"/>
                    </a:solidFill>
                  </a:tcPr>
                </a:tc>
                <a:tc>
                  <a:txBody>
                    <a:bodyPr/>
                    <a:lstStyle/>
                    <a:p>
                      <a:pPr algn="ctr"/>
                      <a:r>
                        <a:rPr lang="en-US" sz="1800" b="0" dirty="0" smtClean="0">
                          <a:solidFill>
                            <a:schemeClr val="tx1">
                              <a:lumMod val="75000"/>
                              <a:lumOff val="25000"/>
                            </a:schemeClr>
                          </a:solidFill>
                        </a:rPr>
                        <a:t>WTO</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fontAlgn="b"/>
                      <a:r>
                        <a:rPr lang="en-US" sz="1800" b="0" u="none" strike="noStrike" dirty="0" smtClean="0">
                          <a:solidFill>
                            <a:schemeClr val="tx1">
                              <a:lumMod val="75000"/>
                              <a:lumOff val="25000"/>
                            </a:schemeClr>
                          </a:solidFill>
                          <a:effectLst/>
                        </a:rPr>
                        <a:t>OECD</a:t>
                      </a:r>
                      <a:endParaRPr lang="en-US" sz="1800" b="0" i="0" u="none" strike="noStrike"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solidFill>
                      <a:srgbClr val="FBDFCD"/>
                    </a:solidFill>
                  </a:tcPr>
                </a:tc>
              </a:tr>
              <a:tr h="370840">
                <a:tc vMerge="1">
                  <a:txBody>
                    <a:bodyPr/>
                    <a:lstStyle/>
                    <a:p>
                      <a:endParaRPr lang="ru-RU"/>
                    </a:p>
                  </a:txBody>
                  <a:tcPr/>
                </a:tc>
                <a:tc>
                  <a:txBody>
                    <a:bodyPr/>
                    <a:lstStyle/>
                    <a:p>
                      <a:pPr algn="ctr" fontAlgn="b"/>
                      <a:r>
                        <a:rPr lang="en-CA" sz="1800" b="0" u="none" strike="noStrike">
                          <a:solidFill>
                            <a:schemeClr val="tx1">
                              <a:lumMod val="75000"/>
                              <a:lumOff val="25000"/>
                            </a:schemeClr>
                          </a:solidFill>
                          <a:effectLst/>
                        </a:rPr>
                        <a:t>World Bank</a:t>
                      </a:r>
                      <a:endParaRPr lang="en-CA" sz="1800" b="0" i="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solidFill>
                      <a:srgbClr val="FBDFCD"/>
                    </a:solidFill>
                  </a:tcPr>
                </a:tc>
                <a:tc>
                  <a:txBody>
                    <a:bodyPr/>
                    <a:lstStyle/>
                    <a:p>
                      <a:pPr algn="ctr"/>
                      <a:r>
                        <a:rPr lang="en-US" sz="1800" b="0" dirty="0" smtClean="0">
                          <a:solidFill>
                            <a:schemeClr val="tx1">
                              <a:lumMod val="75000"/>
                              <a:lumOff val="25000"/>
                            </a:schemeClr>
                          </a:solidFill>
                        </a:rPr>
                        <a:t>WHO</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fontAlgn="b"/>
                      <a:r>
                        <a:rPr lang="en-CA" sz="1800" b="0" u="none" strike="noStrike">
                          <a:solidFill>
                            <a:schemeClr val="tx1">
                              <a:lumMod val="75000"/>
                              <a:lumOff val="25000"/>
                            </a:schemeClr>
                          </a:solidFill>
                          <a:effectLst/>
                        </a:rPr>
                        <a:t>G20</a:t>
                      </a:r>
                      <a:endParaRPr lang="en-CA" sz="1800" b="0" i="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solidFill>
                      <a:srgbClr val="FBDFCD"/>
                    </a:solidFill>
                  </a:tcPr>
                </a:tc>
              </a:tr>
              <a:tr h="370840">
                <a:tc vMerge="1">
                  <a:txBody>
                    <a:bodyPr/>
                    <a:lstStyle/>
                    <a:p>
                      <a:endParaRPr lang="ru-RU" dirty="0"/>
                    </a:p>
                  </a:txBody>
                  <a:tcPr/>
                </a:tc>
                <a:tc>
                  <a:txBody>
                    <a:bodyPr/>
                    <a:lstStyle/>
                    <a:p>
                      <a:pPr algn="ctr" fontAlgn="b"/>
                      <a:r>
                        <a:rPr lang="en-CA" sz="1800" b="0" u="none" strike="noStrike" dirty="0">
                          <a:solidFill>
                            <a:schemeClr val="tx1">
                              <a:lumMod val="75000"/>
                              <a:lumOff val="25000"/>
                            </a:schemeClr>
                          </a:solidFill>
                          <a:effectLst/>
                        </a:rPr>
                        <a:t>United Nations</a:t>
                      </a:r>
                      <a:endParaRPr lang="en-CA" sz="1800" b="0" i="0" u="none" strike="noStrike"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solidFill>
                      <a:srgbClr val="FBDFC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sz="1800" b="0" u="none" strike="noStrike" dirty="0" smtClean="0">
                          <a:solidFill>
                            <a:schemeClr val="tx1">
                              <a:lumMod val="75000"/>
                              <a:lumOff val="25000"/>
                            </a:schemeClr>
                          </a:solidFill>
                          <a:effectLst/>
                        </a:rPr>
                        <a:t>IMF</a:t>
                      </a:r>
                      <a:endParaRPr lang="en-CA" sz="1800" b="0" i="0" u="none" strike="noStrike" dirty="0" smtClean="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fontAlgn="b"/>
                      <a:r>
                        <a:rPr lang="en-CA" sz="1800" b="0" u="none" strike="noStrike" dirty="0" smtClean="0">
                          <a:solidFill>
                            <a:schemeClr val="tx1">
                              <a:lumMod val="75000"/>
                              <a:lumOff val="25000"/>
                            </a:schemeClr>
                          </a:solidFill>
                          <a:effectLst/>
                        </a:rPr>
                        <a:t>APEC Education </a:t>
                      </a:r>
                      <a:r>
                        <a:rPr lang="en-CA" sz="1800" b="0" u="none" strike="noStrike" dirty="0">
                          <a:solidFill>
                            <a:schemeClr val="tx1">
                              <a:lumMod val="75000"/>
                              <a:lumOff val="25000"/>
                            </a:schemeClr>
                          </a:solidFill>
                          <a:effectLst/>
                        </a:rPr>
                        <a:t>Network</a:t>
                      </a:r>
                      <a:endParaRPr lang="en-CA" sz="1800" b="0" i="0" u="none" strike="noStrike"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solidFill>
                      <a:srgbClr val="FBDFCD"/>
                    </a:solidFill>
                  </a:tcPr>
                </a:tc>
              </a:tr>
              <a:tr h="370840">
                <a:tc vMerge="1">
                  <a:txBody>
                    <a:bodyPr/>
                    <a:lstStyle/>
                    <a:p>
                      <a:pPr algn="l"/>
                      <a:endParaRPr lang="ru-RU" sz="18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fontAlgn="b"/>
                      <a:r>
                        <a:rPr lang="en-CA" sz="1800" b="0" u="none" strike="noStrike">
                          <a:solidFill>
                            <a:schemeClr val="tx1">
                              <a:lumMod val="75000"/>
                              <a:lumOff val="25000"/>
                            </a:schemeClr>
                          </a:solidFill>
                          <a:effectLst/>
                        </a:rPr>
                        <a:t>BCBS</a:t>
                      </a:r>
                      <a:endParaRPr lang="en-CA" sz="1800" b="0" i="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solidFill>
                      <a:srgbClr val="FBDFCD"/>
                    </a:solidFill>
                  </a:tcPr>
                </a:tc>
                <a:tc>
                  <a:txBody>
                    <a:bodyPr/>
                    <a:lstStyle/>
                    <a:p>
                      <a:pPr algn="ctr"/>
                      <a:r>
                        <a:rPr lang="en-US" sz="1800" b="0" dirty="0" smtClean="0">
                          <a:solidFill>
                            <a:schemeClr val="tx1">
                              <a:lumMod val="75000"/>
                              <a:lumOff val="25000"/>
                            </a:schemeClr>
                          </a:solidFill>
                        </a:rPr>
                        <a:t>New Development Bank</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fontAlgn="b"/>
                      <a:r>
                        <a:rPr lang="en-CA" sz="1800" b="0" u="none" strike="noStrike">
                          <a:solidFill>
                            <a:schemeClr val="tx1">
                              <a:lumMod val="75000"/>
                              <a:lumOff val="25000"/>
                            </a:schemeClr>
                          </a:solidFill>
                          <a:effectLst/>
                        </a:rPr>
                        <a:t>United Nations</a:t>
                      </a:r>
                      <a:endParaRPr lang="en-CA" sz="1800" b="0" i="0" u="none" strike="noStrike">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solidFill>
                      <a:srgbClr val="FBDFCD"/>
                    </a:solidFill>
                  </a:tcPr>
                </a:tc>
              </a:tr>
              <a:tr h="370840">
                <a:tc vMerge="1">
                  <a:txBody>
                    <a:bodyPr/>
                    <a:lstStyle/>
                    <a:p>
                      <a:pPr algn="l"/>
                      <a:endParaRPr lang="ru-RU" sz="18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fontAlgn="b"/>
                      <a:r>
                        <a:rPr lang="en-CA" sz="1800" b="0" u="none" strike="noStrike" dirty="0">
                          <a:solidFill>
                            <a:schemeClr val="tx1">
                              <a:lumMod val="75000"/>
                              <a:lumOff val="25000"/>
                            </a:schemeClr>
                          </a:solidFill>
                          <a:effectLst/>
                        </a:rPr>
                        <a:t>FATF</a:t>
                      </a:r>
                      <a:endParaRPr lang="en-CA" sz="1800" b="0" i="0" u="none" strike="noStrike"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solidFill>
                      <a:srgbClr val="FBDFCD"/>
                    </a:solidFill>
                  </a:tcPr>
                </a:tc>
                <a:tc>
                  <a:txBody>
                    <a:bodyPr/>
                    <a:lstStyle/>
                    <a:p>
                      <a:pPr algn="ctr"/>
                      <a:r>
                        <a:rPr lang="en-US" sz="1800" b="0" dirty="0" smtClean="0">
                          <a:solidFill>
                            <a:schemeClr val="tx1">
                              <a:lumMod val="75000"/>
                              <a:lumOff val="25000"/>
                            </a:schemeClr>
                          </a:solidFill>
                        </a:rPr>
                        <a:t>Contingent</a:t>
                      </a:r>
                      <a:r>
                        <a:rPr lang="en-US" sz="1800" b="0" baseline="0" dirty="0" smtClean="0">
                          <a:solidFill>
                            <a:schemeClr val="tx1">
                              <a:lumMod val="75000"/>
                              <a:lumOff val="25000"/>
                            </a:schemeClr>
                          </a:solidFill>
                        </a:rPr>
                        <a:t> Reserve Arrangement</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fontAlgn="b"/>
                      <a:r>
                        <a:rPr lang="en-CA" sz="1800" b="0" u="none" strike="noStrike" dirty="0">
                          <a:solidFill>
                            <a:schemeClr val="tx1">
                              <a:lumMod val="75000"/>
                              <a:lumOff val="25000"/>
                            </a:schemeClr>
                          </a:solidFill>
                          <a:effectLst/>
                        </a:rPr>
                        <a:t>Asian Development Bank</a:t>
                      </a:r>
                      <a:endParaRPr lang="en-CA" sz="1800" b="0" i="0" u="none" strike="noStrike"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solidFill>
                      <a:srgbClr val="FBDFCD"/>
                    </a:solidFill>
                  </a:tcPr>
                </a:tc>
              </a:tr>
              <a:tr h="370840">
                <a:tc>
                  <a:txBody>
                    <a:bodyPr/>
                    <a:lstStyle/>
                    <a:p>
                      <a:pPr algn="l"/>
                      <a:r>
                        <a:rPr lang="en-US" sz="1800" b="0" dirty="0" smtClean="0">
                          <a:solidFill>
                            <a:schemeClr val="tx1">
                              <a:lumMod val="75000"/>
                              <a:lumOff val="25000"/>
                            </a:schemeClr>
                          </a:solidFill>
                        </a:rPr>
                        <a:t>Catalyst (%)</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fontAlgn="b"/>
                      <a:r>
                        <a:rPr lang="ru-RU" sz="1800" b="0" u="none" strike="noStrike" dirty="0" smtClean="0">
                          <a:solidFill>
                            <a:schemeClr val="tx1">
                              <a:lumMod val="75000"/>
                              <a:lumOff val="25000"/>
                            </a:schemeClr>
                          </a:solidFill>
                          <a:effectLst/>
                        </a:rPr>
                        <a:t>57</a:t>
                      </a:r>
                      <a:endParaRPr lang="ru-RU" sz="1800" b="0" i="0" u="none" strike="noStrike"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solidFill>
                      <a:srgbClr val="FBDFCD"/>
                    </a:solidFill>
                  </a:tcPr>
                </a:tc>
                <a:tc>
                  <a:txBody>
                    <a:bodyPr/>
                    <a:lstStyle/>
                    <a:p>
                      <a:pPr algn="ctr" fontAlgn="b"/>
                      <a:r>
                        <a:rPr lang="en-US" sz="1800" b="0" u="none" strike="noStrike" dirty="0" smtClean="0">
                          <a:solidFill>
                            <a:schemeClr val="tx1">
                              <a:lumMod val="75000"/>
                              <a:lumOff val="25000"/>
                            </a:schemeClr>
                          </a:solidFill>
                          <a:effectLst/>
                        </a:rPr>
                        <a:t>70</a:t>
                      </a:r>
                      <a:endParaRPr lang="ru-RU" sz="1800" b="0" i="0" u="none" strike="noStrike"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solidFill>
                      <a:srgbClr val="FBDFCD"/>
                    </a:solidFill>
                  </a:tcPr>
                </a:tc>
                <a:tc>
                  <a:txBody>
                    <a:bodyPr/>
                    <a:lstStyle/>
                    <a:p>
                      <a:pPr algn="ctr" fontAlgn="b"/>
                      <a:r>
                        <a:rPr lang="en-US" sz="1800" b="0" u="none" strike="noStrike" dirty="0" smtClean="0">
                          <a:solidFill>
                            <a:schemeClr val="tx1">
                              <a:lumMod val="75000"/>
                              <a:lumOff val="25000"/>
                            </a:schemeClr>
                          </a:solidFill>
                          <a:effectLst/>
                        </a:rPr>
                        <a:t>24</a:t>
                      </a:r>
                      <a:endParaRPr lang="ru-RU" sz="1800" b="0" i="0" u="none" strike="noStrike"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solidFill>
                      <a:srgbClr val="FBDFCD"/>
                    </a:solidFill>
                  </a:tcPr>
                </a:tc>
              </a:tr>
              <a:tr h="370840">
                <a:tc>
                  <a:txBody>
                    <a:bodyPr/>
                    <a:lstStyle/>
                    <a:p>
                      <a:pPr algn="l"/>
                      <a:r>
                        <a:rPr lang="en-US" sz="1800" b="0" dirty="0" smtClean="0">
                          <a:solidFill>
                            <a:schemeClr val="tx1">
                              <a:lumMod val="75000"/>
                              <a:lumOff val="25000"/>
                            </a:schemeClr>
                          </a:solidFill>
                        </a:rPr>
                        <a:t>Core group (%)</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800" b="0" u="none" strike="noStrike" dirty="0" smtClean="0">
                          <a:solidFill>
                            <a:schemeClr val="tx1">
                              <a:lumMod val="75000"/>
                              <a:lumOff val="25000"/>
                            </a:schemeClr>
                          </a:solidFill>
                          <a:effectLst/>
                        </a:rPr>
                        <a:t>23</a:t>
                      </a:r>
                      <a:endParaRPr lang="en-CA" sz="1800" b="0" i="0" u="none" strike="noStrike"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solidFill>
                      <a:srgbClr val="FBDFCD"/>
                    </a:solidFill>
                  </a:tcPr>
                </a:tc>
                <a:tc>
                  <a:txBody>
                    <a:bodyPr/>
                    <a:lstStyle/>
                    <a:p>
                      <a:pPr algn="ctr"/>
                      <a:r>
                        <a:rPr lang="en-US" sz="1800" b="0" dirty="0" smtClean="0">
                          <a:solidFill>
                            <a:schemeClr val="tx1">
                              <a:lumMod val="75000"/>
                              <a:lumOff val="25000"/>
                            </a:schemeClr>
                          </a:solidFill>
                        </a:rPr>
                        <a:t>1</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fontAlgn="b"/>
                      <a:r>
                        <a:rPr lang="en-CA" sz="1800" b="0" u="none" strike="noStrike" dirty="0" smtClean="0">
                          <a:solidFill>
                            <a:schemeClr val="tx1">
                              <a:lumMod val="75000"/>
                              <a:lumOff val="25000"/>
                            </a:schemeClr>
                          </a:solidFill>
                          <a:effectLst/>
                        </a:rPr>
                        <a:t>6</a:t>
                      </a:r>
                      <a:endParaRPr lang="en-CA" sz="1800" b="0" i="0" u="none" strike="noStrike"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solidFill>
                      <a:srgbClr val="FBDFCD"/>
                    </a:solidFill>
                  </a:tcPr>
                </a:tc>
              </a:tr>
              <a:tr h="370840">
                <a:tc>
                  <a:txBody>
                    <a:bodyPr/>
                    <a:lstStyle/>
                    <a:p>
                      <a:pPr algn="l"/>
                      <a:r>
                        <a:rPr lang="en-US" sz="1800" b="0" dirty="0" smtClean="0">
                          <a:solidFill>
                            <a:schemeClr val="tx1">
                              <a:lumMod val="75000"/>
                              <a:lumOff val="25000"/>
                            </a:schemeClr>
                          </a:solidFill>
                        </a:rPr>
                        <a:t>Parallel treatment (%)</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800" b="0" u="none" strike="noStrike" dirty="0" smtClean="0">
                          <a:solidFill>
                            <a:schemeClr val="tx1">
                              <a:lumMod val="75000"/>
                              <a:lumOff val="25000"/>
                            </a:schemeClr>
                          </a:solidFill>
                          <a:effectLst/>
                        </a:rPr>
                        <a:t>3</a:t>
                      </a:r>
                      <a:endParaRPr lang="en-CA" sz="1800" b="0" i="0" u="none" strike="noStrike"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solidFill>
                      <a:srgbClr val="FBDFCD"/>
                    </a:solidFill>
                  </a:tcPr>
                </a:tc>
                <a:tc>
                  <a:txBody>
                    <a:bodyPr/>
                    <a:lstStyle/>
                    <a:p>
                      <a:pPr algn="ctr"/>
                      <a:r>
                        <a:rPr lang="en-US" sz="1800" b="0" dirty="0" smtClean="0">
                          <a:solidFill>
                            <a:schemeClr val="tx1">
                              <a:lumMod val="75000"/>
                              <a:lumOff val="25000"/>
                            </a:schemeClr>
                          </a:solidFill>
                        </a:rPr>
                        <a:t>10</a:t>
                      </a:r>
                      <a:endParaRPr lang="ru-RU" sz="1800" b="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txBody>
                  <a:tcPr>
                    <a:solidFill>
                      <a:srgbClr val="FBDFCD"/>
                    </a:solidFill>
                  </a:tcPr>
                </a:tc>
                <a:tc>
                  <a:txBody>
                    <a:bodyPr/>
                    <a:lstStyle/>
                    <a:p>
                      <a:pPr algn="ctr" fontAlgn="b"/>
                      <a:r>
                        <a:rPr lang="en-CA" sz="1800" b="0" u="none" strike="noStrike" dirty="0" smtClean="0">
                          <a:solidFill>
                            <a:schemeClr val="tx1">
                              <a:lumMod val="75000"/>
                              <a:lumOff val="25000"/>
                            </a:schemeClr>
                          </a:solidFill>
                          <a:effectLst/>
                        </a:rPr>
                        <a:t>31</a:t>
                      </a:r>
                      <a:endParaRPr lang="en-CA" sz="1800" b="0" i="0" u="none" strike="noStrike"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solidFill>
                      <a:srgbClr val="FBDFCD"/>
                    </a:solidFill>
                  </a:tcPr>
                </a:tc>
              </a:tr>
            </a:tbl>
          </a:graphicData>
        </a:graphic>
      </p:graphicFrame>
    </p:spTree>
    <p:extLst>
      <p:ext uri="{BB962C8B-B14F-4D97-AF65-F5344CB8AC3E}">
        <p14:creationId xmlns:p14="http://schemas.microsoft.com/office/powerpoint/2010/main" val="370337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7035" y="250172"/>
            <a:ext cx="1164169" cy="362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Номер слайда 1"/>
          <p:cNvSpPr>
            <a:spLocks noGrp="1"/>
          </p:cNvSpPr>
          <p:nvPr>
            <p:ph type="sldNum" sz="quarter" idx="12"/>
          </p:nvPr>
        </p:nvSpPr>
        <p:spPr>
          <a:xfrm>
            <a:off x="7775575" y="6400800"/>
            <a:ext cx="2063750" cy="457200"/>
          </a:xfrm>
        </p:spPr>
        <p:txBody>
          <a:bodyPr/>
          <a:lstStyle/>
          <a:p>
            <a:fld id="{027F3A33-6A4A-4395-8324-C6DCD486F135}" type="slidenum">
              <a:rPr lang="ru-RU" smtClean="0"/>
              <a:pPr/>
              <a:t>6</a:t>
            </a:fld>
            <a:endParaRPr lang="ru-RU" dirty="0"/>
          </a:p>
        </p:txBody>
      </p:sp>
      <p:sp>
        <p:nvSpPr>
          <p:cNvPr id="13" name="Прямоугольник 12"/>
          <p:cNvSpPr/>
          <p:nvPr/>
        </p:nvSpPr>
        <p:spPr>
          <a:xfrm>
            <a:off x="347035" y="714374"/>
            <a:ext cx="9177965" cy="7478970"/>
          </a:xfrm>
          <a:prstGeom prst="rect">
            <a:avLst/>
          </a:prstGeom>
        </p:spPr>
        <p:txBody>
          <a:bodyPr wrap="square">
            <a:spAutoFit/>
          </a:bodyPr>
          <a:lstStyle/>
          <a:p>
            <a:pPr algn="just">
              <a:spcBef>
                <a:spcPct val="50000"/>
              </a:spcBef>
            </a:pPr>
            <a:r>
              <a:rPr lang="en-US" sz="1600" dirty="0" smtClean="0">
                <a:solidFill>
                  <a:srgbClr val="C00000"/>
                </a:solidFill>
                <a:latin typeface="Tahoma" pitchFamily="34" charset="0"/>
                <a:ea typeface="Tahoma" pitchFamily="34" charset="0"/>
                <a:cs typeface="Tahoma" pitchFamily="34" charset="0"/>
              </a:rPr>
              <a:t>G20</a:t>
            </a:r>
            <a:r>
              <a:rPr lang="ru-RU" sz="1600" dirty="0" smtClean="0">
                <a:solidFill>
                  <a:srgbClr val="C00000"/>
                </a:solidFill>
                <a:latin typeface="Tahoma" pitchFamily="34" charset="0"/>
                <a:ea typeface="Tahoma" pitchFamily="34" charset="0"/>
                <a:cs typeface="Tahoma" pitchFamily="34" charset="0"/>
              </a:rPr>
              <a:t>:</a:t>
            </a:r>
            <a:endParaRPr lang="en-US" sz="1600" dirty="0">
              <a:solidFill>
                <a:srgbClr val="C00000"/>
              </a:solidFill>
              <a:latin typeface="Tahoma" pitchFamily="34" charset="0"/>
              <a:ea typeface="Tahoma" pitchFamily="34" charset="0"/>
              <a:cs typeface="Tahoma" pitchFamily="34" charset="0"/>
            </a:endParaRPr>
          </a:p>
          <a:p>
            <a:pPr marL="285750" indent="-285750" algn="l">
              <a:spcBef>
                <a:spcPct val="50000"/>
              </a:spcBef>
              <a:buClr>
                <a:srgbClr val="C00000"/>
              </a:buClr>
              <a:buFont typeface="Arial" panose="020B0604020202020204" pitchFamily="34" charset="0"/>
              <a:buChar char="•"/>
            </a:pPr>
            <a:r>
              <a:rPr lang="en-US" sz="1700" dirty="0" smtClean="0">
                <a:solidFill>
                  <a:schemeClr val="tx1">
                    <a:lumMod val="75000"/>
                    <a:lumOff val="25000"/>
                  </a:schemeClr>
                </a:solidFill>
              </a:rPr>
              <a:t>We </a:t>
            </a:r>
            <a:r>
              <a:rPr lang="en-US" sz="1700" dirty="0">
                <a:solidFill>
                  <a:schemeClr val="tx1">
                    <a:lumMod val="75000"/>
                    <a:lumOff val="25000"/>
                  </a:schemeClr>
                </a:solidFill>
              </a:rPr>
              <a:t>call on all WTO members to show the necessary flexibilities in order to </a:t>
            </a:r>
            <a:r>
              <a:rPr lang="en-US" sz="1700" dirty="0" smtClean="0">
                <a:solidFill>
                  <a:schemeClr val="tx1">
                    <a:lumMod val="75000"/>
                    <a:lumOff val="25000"/>
                  </a:schemeClr>
                </a:solidFill>
              </a:rPr>
              <a:t>bridge existing </a:t>
            </a:r>
            <a:r>
              <a:rPr lang="en-US" sz="1700" dirty="0">
                <a:solidFill>
                  <a:schemeClr val="tx1">
                    <a:lumMod val="75000"/>
                    <a:lumOff val="25000"/>
                  </a:schemeClr>
                </a:solidFill>
              </a:rPr>
              <a:t>gaps and deliver positive and balanced results at MC9. We stand ready to </a:t>
            </a:r>
            <a:r>
              <a:rPr lang="en-US" sz="1700" dirty="0" smtClean="0">
                <a:solidFill>
                  <a:schemeClr val="tx1">
                    <a:lumMod val="75000"/>
                    <a:lumOff val="25000"/>
                  </a:schemeClr>
                </a:solidFill>
              </a:rPr>
              <a:t>make significant </a:t>
            </a:r>
            <a:r>
              <a:rPr lang="en-US" sz="1700" dirty="0">
                <a:solidFill>
                  <a:schemeClr val="tx1">
                    <a:lumMod val="75000"/>
                    <a:lumOff val="25000"/>
                  </a:schemeClr>
                </a:solidFill>
              </a:rPr>
              <a:t>contributions in these negotiations to achieve such results, delivering an </a:t>
            </a:r>
            <a:r>
              <a:rPr lang="en-US" sz="1700" dirty="0" smtClean="0">
                <a:solidFill>
                  <a:schemeClr val="tx1">
                    <a:lumMod val="75000"/>
                    <a:lumOff val="25000"/>
                  </a:schemeClr>
                </a:solidFill>
              </a:rPr>
              <a:t>early harvest </a:t>
            </a:r>
            <a:r>
              <a:rPr lang="en-US" sz="1700" dirty="0">
                <a:solidFill>
                  <a:schemeClr val="tx1">
                    <a:lumMod val="75000"/>
                    <a:lumOff val="25000"/>
                  </a:schemeClr>
                </a:solidFill>
              </a:rPr>
              <a:t>at MC9 and demonstrating the credibility of the negotiating function of the </a:t>
            </a:r>
            <a:r>
              <a:rPr lang="en-US" sz="1700" dirty="0" smtClean="0">
                <a:solidFill>
                  <a:schemeClr val="tx1">
                    <a:lumMod val="75000"/>
                    <a:lumOff val="25000"/>
                  </a:schemeClr>
                </a:solidFill>
              </a:rPr>
              <a:t>WTO </a:t>
            </a:r>
            <a:r>
              <a:rPr lang="en-US" sz="17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(Saint-Petersburg Declaration) </a:t>
            </a:r>
            <a:r>
              <a:rPr lang="en-US" sz="1700" dirty="0" smtClean="0">
                <a:solidFill>
                  <a:srgbClr val="C00000"/>
                </a:solidFill>
                <a:latin typeface="Tahoma" panose="020B0604030504040204" pitchFamily="34" charset="0"/>
                <a:ea typeface="Tahoma" panose="020B0604030504040204" pitchFamily="34" charset="0"/>
                <a:cs typeface="Tahoma" panose="020B0604030504040204" pitchFamily="34" charset="0"/>
              </a:rPr>
              <a:t>- catalyst</a:t>
            </a:r>
          </a:p>
          <a:p>
            <a:pPr marL="285750" indent="-285750" algn="l">
              <a:spcBef>
                <a:spcPct val="50000"/>
              </a:spcBef>
              <a:buClr>
                <a:srgbClr val="C00000"/>
              </a:buClr>
              <a:buFont typeface="Arial" panose="020B0604020202020204" pitchFamily="34" charset="0"/>
              <a:buChar char="•"/>
            </a:pPr>
            <a:r>
              <a:rPr lang="en-US" sz="17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We called upon the FSB to consider and develop concrete policy recommendations to effectively address problems associated with, and resolve, systemically important financial institutions by the Seoul Summit (Toronto Declaration) </a:t>
            </a:r>
            <a:r>
              <a:rPr lang="en-US" sz="1700" dirty="0" smtClean="0">
                <a:solidFill>
                  <a:srgbClr val="C00000"/>
                </a:solidFill>
                <a:latin typeface="Tahoma" panose="020B0604030504040204" pitchFamily="34" charset="0"/>
                <a:ea typeface="Tahoma" panose="020B0604030504040204" pitchFamily="34" charset="0"/>
                <a:cs typeface="Tahoma" panose="020B0604030504040204" pitchFamily="34" charset="0"/>
              </a:rPr>
              <a:t>– core group</a:t>
            </a:r>
          </a:p>
          <a:p>
            <a:pPr marL="285750" indent="-285750" algn="l">
              <a:spcBef>
                <a:spcPct val="50000"/>
              </a:spcBef>
              <a:buClr>
                <a:srgbClr val="C00000"/>
              </a:buClr>
              <a:buFont typeface="Arial" panose="020B0604020202020204" pitchFamily="34" charset="0"/>
              <a:buChar char="•"/>
            </a:pPr>
            <a:r>
              <a:rPr lang="en-US" sz="17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To </a:t>
            </a:r>
            <a:r>
              <a:rPr lang="en-US" sz="17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support implementation of the Initiative, we agree to establish a Global Infrastructure Hub with a four-year </a:t>
            </a:r>
            <a:r>
              <a:rPr lang="en-US" sz="17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mandate (</a:t>
            </a:r>
            <a:r>
              <a:rPr lang="en-US" sz="17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Brisbane </a:t>
            </a:r>
            <a:r>
              <a:rPr lang="en-US" sz="17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Communique) </a:t>
            </a:r>
            <a:r>
              <a:rPr lang="en-US" sz="1700" dirty="0" smtClean="0">
                <a:solidFill>
                  <a:srgbClr val="C00000"/>
                </a:solidFill>
                <a:latin typeface="Tahoma" pitchFamily="34" charset="0"/>
                <a:ea typeface="Tahoma" pitchFamily="34" charset="0"/>
                <a:cs typeface="Tahoma" pitchFamily="34" charset="0"/>
              </a:rPr>
              <a:t>– parallel treatment</a:t>
            </a:r>
          </a:p>
          <a:p>
            <a:pPr algn="just">
              <a:spcBef>
                <a:spcPct val="50000"/>
              </a:spcBef>
              <a:buClr>
                <a:srgbClr val="C00000"/>
              </a:buClr>
            </a:pPr>
            <a:r>
              <a:rPr lang="en-US" sz="1700" dirty="0" smtClean="0">
                <a:solidFill>
                  <a:srgbClr val="C00000"/>
                </a:solidFill>
                <a:latin typeface="Tahoma" pitchFamily="34" charset="0"/>
                <a:ea typeface="Tahoma" pitchFamily="34" charset="0"/>
                <a:cs typeface="Tahoma" pitchFamily="34" charset="0"/>
              </a:rPr>
              <a:t>BRICS</a:t>
            </a:r>
            <a:r>
              <a:rPr lang="ru-RU" sz="1700" dirty="0" smtClean="0">
                <a:solidFill>
                  <a:srgbClr val="C00000"/>
                </a:solidFill>
                <a:latin typeface="Tahoma" pitchFamily="34" charset="0"/>
                <a:ea typeface="Tahoma" pitchFamily="34" charset="0"/>
                <a:cs typeface="Tahoma" pitchFamily="34" charset="0"/>
              </a:rPr>
              <a:t>:</a:t>
            </a:r>
          </a:p>
          <a:p>
            <a:pPr marL="179388" indent="-179388" algn="just">
              <a:spcBef>
                <a:spcPct val="50000"/>
              </a:spcBef>
              <a:buClr>
                <a:srgbClr val="C00000"/>
              </a:buClr>
              <a:buFont typeface="Wingdings" pitchFamily="2" charset="2"/>
              <a:buChar char="§"/>
            </a:pPr>
            <a:r>
              <a:rPr lang="en-US" sz="17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We </a:t>
            </a:r>
            <a:r>
              <a:rPr lang="en-US" sz="17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emphasize </a:t>
            </a:r>
            <a:r>
              <a:rPr lang="en-US" sz="17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the importance of implementing the decisions taken at the Bali and Nairobi </a:t>
            </a:r>
            <a:r>
              <a:rPr lang="en-US" sz="17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Ministerial </a:t>
            </a:r>
            <a:r>
              <a:rPr lang="en-US" sz="17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Conferences. We stress the need to advance negotiations on the remaining Doha </a:t>
            </a:r>
            <a:r>
              <a:rPr lang="en-US" sz="17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Development </a:t>
            </a:r>
            <a:r>
              <a:rPr lang="en-US" sz="17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Agenda (DDA) issues as a matter of priority. We call on all WTO members to </a:t>
            </a:r>
            <a:r>
              <a:rPr lang="en-US" sz="17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work </a:t>
            </a:r>
            <a:r>
              <a:rPr lang="en-US" sz="17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together to ensure a strong development oriented outcome for MC11 and </a:t>
            </a:r>
            <a:r>
              <a:rPr lang="en-US" sz="17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beyond (Goa Declaration) </a:t>
            </a:r>
            <a:r>
              <a:rPr lang="en-US" sz="1700"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sz="1700" dirty="0" smtClean="0">
                <a:solidFill>
                  <a:srgbClr val="C00000"/>
                </a:solidFill>
                <a:latin typeface="Tahoma" panose="020B0604030504040204" pitchFamily="34" charset="0"/>
                <a:ea typeface="Tahoma" panose="020B0604030504040204" pitchFamily="34" charset="0"/>
                <a:cs typeface="Tahoma" panose="020B0604030504040204" pitchFamily="34" charset="0"/>
              </a:rPr>
              <a:t>catalyst</a:t>
            </a:r>
            <a:endParaRPr lang="en-US" sz="17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p>
            <a:pPr marL="179388" indent="-179388" algn="just">
              <a:spcBef>
                <a:spcPct val="50000"/>
              </a:spcBef>
              <a:buClr>
                <a:srgbClr val="C00000"/>
              </a:buClr>
              <a:buFont typeface="Wingdings" pitchFamily="2" charset="2"/>
              <a:buChar char="§"/>
            </a:pPr>
            <a:r>
              <a:rPr lang="en-US" sz="1700" dirty="0" smtClean="0">
                <a:solidFill>
                  <a:schemeClr val="tx1">
                    <a:lumMod val="75000"/>
                    <a:lumOff val="25000"/>
                  </a:schemeClr>
                </a:solidFill>
              </a:rPr>
              <a:t>We advocate </a:t>
            </a:r>
            <a:r>
              <a:rPr lang="en-US" sz="1700" dirty="0">
                <a:solidFill>
                  <a:schemeClr val="tx1">
                    <a:lumMod val="75000"/>
                    <a:lumOff val="25000"/>
                  </a:schemeClr>
                </a:solidFill>
              </a:rPr>
              <a:t>the need for G20 to be pro-active and formulate a strategy for the post-crisis period We stand ready to make a joint contribution to this </a:t>
            </a:r>
            <a:r>
              <a:rPr lang="en-US" sz="1700" dirty="0" smtClean="0">
                <a:solidFill>
                  <a:schemeClr val="tx1">
                    <a:lumMod val="75000"/>
                    <a:lumOff val="25000"/>
                  </a:schemeClr>
                </a:solidFill>
              </a:rPr>
              <a:t>effort </a:t>
            </a:r>
            <a:r>
              <a:rPr lang="en-US" sz="17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(Brasilia Joint Statement)</a:t>
            </a:r>
            <a:r>
              <a:rPr lang="en-US" sz="1700" dirty="0" smtClean="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sz="1700" dirty="0">
                <a:solidFill>
                  <a:srgbClr val="C00000"/>
                </a:solidFill>
                <a:latin typeface="Tahoma" panose="020B0604030504040204" pitchFamily="34" charset="0"/>
                <a:ea typeface="Tahoma" panose="020B0604030504040204" pitchFamily="34" charset="0"/>
                <a:cs typeface="Tahoma" panose="020B0604030504040204" pitchFamily="34" charset="0"/>
              </a:rPr>
              <a:t>- catalyst</a:t>
            </a:r>
          </a:p>
          <a:p>
            <a:pPr marL="179388" indent="-179388" algn="just">
              <a:spcBef>
                <a:spcPct val="50000"/>
              </a:spcBef>
              <a:buClr>
                <a:srgbClr val="C00000"/>
              </a:buClr>
              <a:buFont typeface="Wingdings" pitchFamily="2" charset="2"/>
              <a:buChar char="§"/>
            </a:pPr>
            <a:endParaRPr lang="en-US" sz="20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p>
            <a:pPr algn="just">
              <a:spcBef>
                <a:spcPct val="50000"/>
              </a:spcBef>
              <a:buClr>
                <a:srgbClr val="C00000"/>
              </a:buClr>
            </a:pPr>
            <a:endParaRPr lang="en-US" sz="20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p>
            <a:pPr marL="179388" indent="-179388" algn="just">
              <a:spcBef>
                <a:spcPct val="50000"/>
              </a:spcBef>
              <a:buClr>
                <a:srgbClr val="C00000"/>
              </a:buClr>
              <a:buFont typeface="Wingdings" pitchFamily="2" charset="2"/>
              <a:buChar char="§"/>
            </a:pPr>
            <a:endParaRPr lang="en-US" sz="20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36390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5115" y="204354"/>
            <a:ext cx="1164169" cy="362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 Box 23"/>
          <p:cNvSpPr txBox="1">
            <a:spLocks noChangeArrowheads="1"/>
          </p:cNvSpPr>
          <p:nvPr/>
        </p:nvSpPr>
        <p:spPr bwMode="auto">
          <a:xfrm>
            <a:off x="-2" y="989935"/>
            <a:ext cx="9324975" cy="369332"/>
          </a:xfrm>
          <a:prstGeom prst="rect">
            <a:avLst/>
          </a:prstGeom>
          <a:noFill/>
          <a:ln w="9525">
            <a:noFill/>
            <a:miter lim="800000"/>
            <a:headEnd/>
            <a:tailEnd/>
          </a:ln>
          <a:effectLst/>
        </p:spPr>
        <p:txBody>
          <a:bodyPr wrap="square">
            <a:spAutoFit/>
          </a:bodyPr>
          <a:lstStyle/>
          <a:p>
            <a:pPr algn="l">
              <a:spcBef>
                <a:spcPct val="50000"/>
              </a:spcBef>
            </a:pPr>
            <a:r>
              <a:rPr lang="ru-RU" sz="1800" dirty="0" smtClean="0">
                <a:solidFill>
                  <a:schemeClr val="bg1"/>
                </a:solidFill>
                <a:latin typeface="Tahoma" pitchFamily="34" charset="0"/>
                <a:ea typeface="Tahoma" pitchFamily="34" charset="0"/>
                <a:cs typeface="Tahoma" pitchFamily="34" charset="0"/>
              </a:rPr>
              <a:t>ИССЛЕДОВАТЕЛЬСКИЕ ГИПОТЕЗЫ И ВЫВОДЫ НИР (ПРОМЕЖУТОЧНЫЙ ЭТАП):</a:t>
            </a:r>
            <a:endParaRPr lang="ru-RU" sz="1800" dirty="0">
              <a:solidFill>
                <a:schemeClr val="bg1">
                  <a:lumMod val="75000"/>
                </a:schemeClr>
              </a:solidFill>
              <a:latin typeface="Tahoma" pitchFamily="34" charset="0"/>
              <a:ea typeface="Tahoma" pitchFamily="34" charset="0"/>
              <a:cs typeface="Tahoma" pitchFamily="34" charset="0"/>
            </a:endParaRPr>
          </a:p>
        </p:txBody>
      </p:sp>
      <p:sp>
        <p:nvSpPr>
          <p:cNvPr id="2" name="Номер слайда 1"/>
          <p:cNvSpPr>
            <a:spLocks noGrp="1"/>
          </p:cNvSpPr>
          <p:nvPr>
            <p:ph type="sldNum" sz="quarter" idx="12"/>
          </p:nvPr>
        </p:nvSpPr>
        <p:spPr>
          <a:xfrm>
            <a:off x="7689850" y="6400800"/>
            <a:ext cx="2063750" cy="457200"/>
          </a:xfrm>
        </p:spPr>
        <p:txBody>
          <a:bodyPr/>
          <a:lstStyle/>
          <a:p>
            <a:fld id="{027F3A33-6A4A-4395-8324-C6DCD486F135}" type="slidenum">
              <a:rPr lang="ru-RU" smtClean="0"/>
              <a:pPr/>
              <a:t>7</a:t>
            </a:fld>
            <a:endParaRPr lang="ru-RU" dirty="0"/>
          </a:p>
        </p:txBody>
      </p:sp>
      <p:sp>
        <p:nvSpPr>
          <p:cNvPr id="13" name="Прямоугольник 12"/>
          <p:cNvSpPr/>
          <p:nvPr/>
        </p:nvSpPr>
        <p:spPr>
          <a:xfrm>
            <a:off x="275113" y="655242"/>
            <a:ext cx="9230835" cy="6463308"/>
          </a:xfrm>
          <a:prstGeom prst="rect">
            <a:avLst/>
          </a:prstGeom>
        </p:spPr>
        <p:txBody>
          <a:bodyPr wrap="square">
            <a:spAutoFit/>
          </a:bodyPr>
          <a:lstStyle/>
          <a:p>
            <a:pPr algn="just">
              <a:spcBef>
                <a:spcPct val="50000"/>
              </a:spcBef>
              <a:buClr>
                <a:srgbClr val="C00000"/>
              </a:buClr>
            </a:pPr>
            <a:r>
              <a:rPr lang="en-US" sz="1800" dirty="0">
                <a:solidFill>
                  <a:srgbClr val="C00000"/>
                </a:solidFill>
                <a:latin typeface="Tahoma" pitchFamily="34" charset="0"/>
                <a:ea typeface="Tahoma" pitchFamily="34" charset="0"/>
                <a:cs typeface="Tahoma" pitchFamily="34" charset="0"/>
              </a:rPr>
              <a:t>BRICS</a:t>
            </a:r>
            <a:r>
              <a:rPr lang="ru-RU" sz="1800" dirty="0">
                <a:solidFill>
                  <a:srgbClr val="C00000"/>
                </a:solidFill>
                <a:latin typeface="Tahoma" pitchFamily="34" charset="0"/>
                <a:ea typeface="Tahoma" pitchFamily="34" charset="0"/>
                <a:cs typeface="Tahoma" pitchFamily="34" charset="0"/>
              </a:rPr>
              <a:t>:</a:t>
            </a:r>
          </a:p>
          <a:p>
            <a:pPr marL="179388" indent="-179388" algn="just">
              <a:spcBef>
                <a:spcPct val="50000"/>
              </a:spcBef>
              <a:buClr>
                <a:srgbClr val="C00000"/>
              </a:buClr>
              <a:buFont typeface="Wingdings" pitchFamily="2" charset="2"/>
              <a:buChar char="§"/>
            </a:pPr>
            <a:r>
              <a:rPr lang="en-US" sz="18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With this in mind, we are pleased to announce the signing of the Agreement establishing the New Development Bank (NDB), with the purpose of mobilizing resources for infrastructure and sustainable development projects in BRICS and other emerging and developing </a:t>
            </a:r>
            <a:r>
              <a:rPr lang="en-US" sz="18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economies (Fortaleza </a:t>
            </a:r>
            <a:r>
              <a:rPr lang="en-US" sz="18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Declaration) </a:t>
            </a:r>
            <a:r>
              <a:rPr lang="en-US" sz="1800" dirty="0" smtClean="0">
                <a:solidFill>
                  <a:srgbClr val="C00000"/>
                </a:solidFill>
                <a:latin typeface="Tahoma" panose="020B0604030504040204" pitchFamily="34" charset="0"/>
                <a:ea typeface="Tahoma" panose="020B0604030504040204" pitchFamily="34" charset="0"/>
                <a:cs typeface="Tahoma" panose="020B0604030504040204" pitchFamily="34" charset="0"/>
              </a:rPr>
              <a:t>– parallel treatment</a:t>
            </a:r>
            <a:endParaRPr lang="en-US" sz="18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p>
            <a:pPr algn="just">
              <a:spcBef>
                <a:spcPct val="50000"/>
              </a:spcBef>
            </a:pPr>
            <a:r>
              <a:rPr lang="en-US" sz="1800" dirty="0" smtClean="0">
                <a:solidFill>
                  <a:srgbClr val="C00000"/>
                </a:solidFill>
                <a:latin typeface="Tahoma" pitchFamily="34" charset="0"/>
                <a:ea typeface="Tahoma" pitchFamily="34" charset="0"/>
                <a:cs typeface="Tahoma" pitchFamily="34" charset="0"/>
              </a:rPr>
              <a:t>APEC</a:t>
            </a:r>
            <a:r>
              <a:rPr lang="ru-RU" sz="1800" dirty="0">
                <a:solidFill>
                  <a:srgbClr val="C00000"/>
                </a:solidFill>
                <a:latin typeface="Tahoma" pitchFamily="34" charset="0"/>
                <a:ea typeface="Tahoma" pitchFamily="34" charset="0"/>
                <a:cs typeface="Tahoma" pitchFamily="34" charset="0"/>
              </a:rPr>
              <a:t>:</a:t>
            </a:r>
          </a:p>
          <a:p>
            <a:pPr marL="179388" indent="-179388" algn="just">
              <a:spcBef>
                <a:spcPct val="50000"/>
              </a:spcBef>
              <a:buClr>
                <a:srgbClr val="C00000"/>
              </a:buClr>
              <a:buFont typeface="Wingdings" pitchFamily="2" charset="2"/>
              <a:buChar char="§"/>
            </a:pPr>
            <a:r>
              <a:rPr lang="en-US" sz="1800" dirty="0" smtClean="0">
                <a:solidFill>
                  <a:schemeClr val="tx1">
                    <a:lumMod val="75000"/>
                    <a:lumOff val="25000"/>
                  </a:schemeClr>
                </a:solidFill>
              </a:rPr>
              <a:t>In </a:t>
            </a:r>
            <a:r>
              <a:rPr lang="en-US" sz="1800" dirty="0">
                <a:solidFill>
                  <a:schemeClr val="tx1">
                    <a:lumMod val="75000"/>
                    <a:lumOff val="25000"/>
                  </a:schemeClr>
                </a:solidFill>
              </a:rPr>
              <a:t>finding solutions to the implementation of the Bali decisions, APEC will exert creative leadership and energy together with all WTO members in unlocking this impasse, putting all Bali decisions back on track, and proceeding with the formulation of Post-Bali Work Program, as a key stepping stone to concluding the Doha </a:t>
            </a:r>
            <a:r>
              <a:rPr lang="en-US" sz="1800" dirty="0" smtClean="0">
                <a:solidFill>
                  <a:schemeClr val="tx1">
                    <a:lumMod val="75000"/>
                    <a:lumOff val="25000"/>
                  </a:schemeClr>
                </a:solidFill>
              </a:rPr>
              <a:t>Round</a:t>
            </a:r>
            <a:r>
              <a:rPr lang="en-US" sz="1800" dirty="0"/>
              <a:t> </a:t>
            </a:r>
            <a:r>
              <a:rPr lang="ru-RU" sz="18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a:t>
            </a:r>
            <a:r>
              <a:rPr lang="en-US" sz="18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Beijing Declaration) </a:t>
            </a:r>
            <a:r>
              <a:rPr lang="en-US" sz="1800"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sz="1800" dirty="0" smtClean="0">
                <a:solidFill>
                  <a:srgbClr val="C00000"/>
                </a:solidFill>
                <a:latin typeface="Tahoma" panose="020B0604030504040204" pitchFamily="34" charset="0"/>
                <a:ea typeface="Tahoma" panose="020B0604030504040204" pitchFamily="34" charset="0"/>
                <a:cs typeface="Tahoma" panose="020B0604030504040204" pitchFamily="34" charset="0"/>
              </a:rPr>
              <a:t>catalyst</a:t>
            </a:r>
            <a:endParaRPr lang="ru-RU" sz="18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p>
            <a:pPr marL="179388" indent="-179388" algn="just">
              <a:spcBef>
                <a:spcPct val="50000"/>
              </a:spcBef>
              <a:buClr>
                <a:srgbClr val="C00000"/>
              </a:buClr>
              <a:buFont typeface="Wingdings" pitchFamily="2" charset="2"/>
              <a:buChar char="§"/>
            </a:pPr>
            <a:r>
              <a:rPr lang="en-US" sz="18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We look forward to IOs such as the ADB, the OECD, the IMF and the World Bank Group to continue working with APEC member economies in providing capacity building, introducing good practices and identifying effective approaches that will help address key APEC priorities related to </a:t>
            </a:r>
            <a:r>
              <a:rPr lang="en-US" sz="18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DRF (2014 Finance Ministerial Meeting)  </a:t>
            </a:r>
            <a:r>
              <a:rPr lang="en-US" sz="1800" dirty="0">
                <a:solidFill>
                  <a:srgbClr val="C00000"/>
                </a:solidFill>
                <a:latin typeface="Tahoma" panose="020B0604030504040204" pitchFamily="34" charset="0"/>
                <a:ea typeface="Tahoma" panose="020B0604030504040204" pitchFamily="34" charset="0"/>
                <a:cs typeface="Tahoma" panose="020B0604030504040204" pitchFamily="34" charset="0"/>
              </a:rPr>
              <a:t>– core </a:t>
            </a:r>
            <a:r>
              <a:rPr lang="en-US" sz="1800" dirty="0" smtClean="0">
                <a:solidFill>
                  <a:srgbClr val="C00000"/>
                </a:solidFill>
                <a:latin typeface="Tahoma" panose="020B0604030504040204" pitchFamily="34" charset="0"/>
                <a:ea typeface="Tahoma" panose="020B0604030504040204" pitchFamily="34" charset="0"/>
                <a:cs typeface="Tahoma" panose="020B0604030504040204" pitchFamily="34" charset="0"/>
              </a:rPr>
              <a:t>group</a:t>
            </a:r>
            <a:endParaRPr lang="en-US" sz="18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p>
            <a:pPr marL="179388" indent="-179388" algn="just">
              <a:spcBef>
                <a:spcPct val="50000"/>
              </a:spcBef>
              <a:buClr>
                <a:srgbClr val="C00000"/>
              </a:buClr>
              <a:buFont typeface="Wingdings" pitchFamily="2" charset="2"/>
              <a:buChar char="§"/>
            </a:pPr>
            <a:r>
              <a:rPr lang="en-US" sz="18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We acknowledge the progress made by HRDWG and its networks, the Education Network (EDNET), the Capacity Building Network (CBN) and the Labor and Social Protection Network (LSPN) in developing human capital in the APEC region since the 5th </a:t>
            </a:r>
            <a:r>
              <a:rPr lang="en-US" sz="18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AEMM </a:t>
            </a:r>
            <a:r>
              <a:rPr lang="en-US" sz="18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a:t>
            </a:r>
            <a:r>
              <a:rPr lang="en-US" sz="18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2016 Education </a:t>
            </a:r>
            <a:r>
              <a:rPr lang="en-US" sz="18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Ministerial Meeting) </a:t>
            </a:r>
            <a:r>
              <a:rPr lang="en-US" sz="1800" dirty="0">
                <a:solidFill>
                  <a:srgbClr val="C00000"/>
                </a:solidFill>
                <a:latin typeface="Tahoma" panose="020B0604030504040204" pitchFamily="34" charset="0"/>
                <a:ea typeface="Tahoma" panose="020B0604030504040204" pitchFamily="34" charset="0"/>
                <a:cs typeface="Tahoma" panose="020B0604030504040204" pitchFamily="34" charset="0"/>
              </a:rPr>
              <a:t>– parallel treatment</a:t>
            </a:r>
            <a:endParaRPr lang="en-US" sz="18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p>
            <a:pPr algn="just">
              <a:spcBef>
                <a:spcPct val="50000"/>
              </a:spcBef>
              <a:buClr>
                <a:srgbClr val="C00000"/>
              </a:buClr>
            </a:pPr>
            <a:endParaRPr lang="en-US" sz="18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322415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167120" y="1722388"/>
            <a:ext cx="2880880" cy="4114800"/>
          </a:xfrm>
        </p:spPr>
        <p:txBody>
          <a:bodyPr/>
          <a:lstStyle/>
          <a:p>
            <a:pPr marL="0" indent="0" algn="ctr">
              <a:spcBef>
                <a:spcPct val="50000"/>
              </a:spcBef>
              <a:buNone/>
            </a:pPr>
            <a:r>
              <a:rPr lang="en-US" sz="2000" dirty="0" smtClean="0">
                <a:solidFill>
                  <a:srgbClr val="C00000"/>
                </a:solidFill>
                <a:latin typeface="Tahoma" pitchFamily="34" charset="0"/>
                <a:ea typeface="Tahoma" pitchFamily="34" charset="0"/>
                <a:cs typeface="Tahoma" pitchFamily="34" charset="0"/>
              </a:rPr>
              <a:t>G20</a:t>
            </a:r>
            <a:endParaRPr lang="ru-RU" sz="2000" dirty="0" smtClean="0">
              <a:solidFill>
                <a:srgbClr val="C00000"/>
              </a:solidFill>
              <a:latin typeface="Tahoma" pitchFamily="34" charset="0"/>
              <a:ea typeface="Tahoma" pitchFamily="34" charset="0"/>
              <a:cs typeface="Tahoma" pitchFamily="34" charset="0"/>
            </a:endParaRPr>
          </a:p>
          <a:p>
            <a:pPr marL="0" indent="0" algn="just">
              <a:spcBef>
                <a:spcPct val="50000"/>
              </a:spcBef>
              <a:buNone/>
            </a:pPr>
            <a:r>
              <a:rPr lang="en-US" sz="2000" dirty="0" smtClean="0">
                <a:solidFill>
                  <a:schemeClr val="tx1">
                    <a:lumMod val="75000"/>
                    <a:lumOff val="25000"/>
                  </a:schemeClr>
                </a:solidFill>
                <a:latin typeface="Tahoma" pitchFamily="34" charset="0"/>
                <a:ea typeface="Tahoma" pitchFamily="34" charset="0"/>
                <a:cs typeface="Tahoma" pitchFamily="34" charset="0"/>
              </a:rPr>
              <a:t>A new form of institutional collectivism, a hub </a:t>
            </a:r>
            <a:r>
              <a:rPr lang="en-US" sz="2000" dirty="0">
                <a:solidFill>
                  <a:schemeClr val="tx1">
                    <a:lumMod val="75000"/>
                    <a:lumOff val="25000"/>
                  </a:schemeClr>
                </a:solidFill>
                <a:latin typeface="Tahoma" pitchFamily="34" charset="0"/>
                <a:ea typeface="Tahoma" pitchFamily="34" charset="0"/>
                <a:cs typeface="Tahoma" pitchFamily="34" charset="0"/>
              </a:rPr>
              <a:t>of global governance network</a:t>
            </a:r>
            <a:r>
              <a:rPr lang="en-US" sz="2000">
                <a:solidFill>
                  <a:schemeClr val="tx1">
                    <a:lumMod val="75000"/>
                    <a:lumOff val="25000"/>
                  </a:schemeClr>
                </a:solidFill>
                <a:latin typeface="Tahoma" pitchFamily="34" charset="0"/>
                <a:ea typeface="Tahoma" pitchFamily="34" charset="0"/>
                <a:cs typeface="Tahoma" pitchFamily="34" charset="0"/>
              </a:rPr>
              <a:t>, </a:t>
            </a:r>
            <a:r>
              <a:rPr lang="en-US" sz="2000" smtClean="0">
                <a:solidFill>
                  <a:schemeClr val="tx1">
                    <a:lumMod val="75000"/>
                    <a:lumOff val="25000"/>
                  </a:schemeClr>
                </a:solidFill>
                <a:latin typeface="Tahoma" pitchFamily="34" charset="0"/>
                <a:ea typeface="Tahoma" pitchFamily="34" charset="0"/>
                <a:cs typeface="Tahoma" pitchFamily="34" charset="0"/>
              </a:rPr>
              <a:t>stimulates </a:t>
            </a:r>
            <a:r>
              <a:rPr lang="en-US" sz="2000" dirty="0">
                <a:solidFill>
                  <a:schemeClr val="tx1">
                    <a:lumMod val="75000"/>
                    <a:lumOff val="25000"/>
                  </a:schemeClr>
                </a:solidFill>
                <a:latin typeface="Tahoma" pitchFamily="34" charset="0"/>
                <a:ea typeface="Tahoma" pitchFamily="34" charset="0"/>
                <a:cs typeface="Tahoma" pitchFamily="34" charset="0"/>
              </a:rPr>
              <a:t>division of </a:t>
            </a:r>
            <a:r>
              <a:rPr lang="en-US" sz="2000" dirty="0" err="1">
                <a:solidFill>
                  <a:schemeClr val="tx1">
                    <a:lumMod val="75000"/>
                    <a:lumOff val="25000"/>
                  </a:schemeClr>
                </a:solidFill>
                <a:latin typeface="Tahoma" pitchFamily="34" charset="0"/>
                <a:ea typeface="Tahoma" pitchFamily="34" charset="0"/>
                <a:cs typeface="Tahoma" pitchFamily="34" charset="0"/>
              </a:rPr>
              <a:t>labour</a:t>
            </a:r>
            <a:r>
              <a:rPr lang="en-US" sz="2000" dirty="0">
                <a:solidFill>
                  <a:schemeClr val="tx1">
                    <a:lumMod val="75000"/>
                    <a:lumOff val="25000"/>
                  </a:schemeClr>
                </a:solidFill>
                <a:latin typeface="Tahoma" pitchFamily="34" charset="0"/>
                <a:ea typeface="Tahoma" pitchFamily="34" charset="0"/>
                <a:cs typeface="Tahoma" pitchFamily="34" charset="0"/>
              </a:rPr>
              <a:t>, </a:t>
            </a:r>
            <a:r>
              <a:rPr lang="en-US" sz="2000" dirty="0" smtClean="0">
                <a:solidFill>
                  <a:schemeClr val="tx1">
                    <a:lumMod val="75000"/>
                    <a:lumOff val="25000"/>
                  </a:schemeClr>
                </a:solidFill>
                <a:latin typeface="Tahoma" pitchFamily="34" charset="0"/>
                <a:ea typeface="Tahoma" pitchFamily="34" charset="0"/>
                <a:cs typeface="Tahoma" pitchFamily="34" charset="0"/>
              </a:rPr>
              <a:t>mitigates </a:t>
            </a:r>
            <a:r>
              <a:rPr lang="en-US" sz="2000" dirty="0">
                <a:solidFill>
                  <a:schemeClr val="tx1">
                    <a:lumMod val="75000"/>
                    <a:lumOff val="25000"/>
                  </a:schemeClr>
                </a:solidFill>
                <a:latin typeface="Tahoma" pitchFamily="34" charset="0"/>
                <a:ea typeface="Tahoma" pitchFamily="34" charset="0"/>
                <a:cs typeface="Tahoma" pitchFamily="34" charset="0"/>
              </a:rPr>
              <a:t>risks of fragmentation and </a:t>
            </a:r>
            <a:r>
              <a:rPr lang="en-US" sz="2000" dirty="0" smtClean="0">
                <a:solidFill>
                  <a:schemeClr val="tx1">
                    <a:lumMod val="75000"/>
                    <a:lumOff val="25000"/>
                  </a:schemeClr>
                </a:solidFill>
                <a:latin typeface="Tahoma" pitchFamily="34" charset="0"/>
                <a:ea typeface="Tahoma" pitchFamily="34" charset="0"/>
                <a:cs typeface="Tahoma" pitchFamily="34" charset="0"/>
              </a:rPr>
              <a:t>facilitates </a:t>
            </a:r>
            <a:r>
              <a:rPr lang="en-US" sz="2000" dirty="0">
                <a:solidFill>
                  <a:schemeClr val="tx1">
                    <a:lumMod val="75000"/>
                    <a:lumOff val="25000"/>
                  </a:schemeClr>
                </a:solidFill>
                <a:latin typeface="Tahoma" pitchFamily="34" charset="0"/>
                <a:ea typeface="Tahoma" pitchFamily="34" charset="0"/>
                <a:cs typeface="Tahoma" pitchFamily="34" charset="0"/>
              </a:rPr>
              <a:t>coherence in global governance</a:t>
            </a:r>
          </a:p>
          <a:p>
            <a:pPr marL="0" indent="0" algn="just">
              <a:spcBef>
                <a:spcPct val="50000"/>
              </a:spcBef>
              <a:buNone/>
            </a:pPr>
            <a:endParaRPr lang="en-US" sz="1800" dirty="0">
              <a:solidFill>
                <a:schemeClr val="tx1">
                  <a:lumMod val="75000"/>
                  <a:lumOff val="25000"/>
                </a:schemeClr>
              </a:solidFill>
              <a:latin typeface="Tahoma" pitchFamily="34" charset="0"/>
              <a:ea typeface="Tahoma" pitchFamily="34" charset="0"/>
              <a:cs typeface="Tahoma" pitchFamily="34" charset="0"/>
            </a:endParaRPr>
          </a:p>
          <a:p>
            <a:pPr marL="0" indent="0" algn="just">
              <a:spcBef>
                <a:spcPct val="50000"/>
              </a:spcBef>
              <a:buNone/>
            </a:pPr>
            <a:endParaRPr lang="en-US" sz="1800" dirty="0">
              <a:solidFill>
                <a:schemeClr val="tx1">
                  <a:lumMod val="75000"/>
                  <a:lumOff val="25000"/>
                </a:schemeClr>
              </a:solidFill>
              <a:latin typeface="Tahoma" pitchFamily="34" charset="0"/>
              <a:ea typeface="Tahoma" pitchFamily="34" charset="0"/>
              <a:cs typeface="Tahoma" pitchFamily="34" charset="0"/>
            </a:endParaRPr>
          </a:p>
          <a:p>
            <a:pPr marL="0" indent="0" algn="just">
              <a:spcBef>
                <a:spcPct val="50000"/>
              </a:spcBef>
              <a:buNone/>
            </a:pPr>
            <a:endParaRPr lang="ru-RU" sz="1800" dirty="0">
              <a:solidFill>
                <a:srgbClr val="C00000"/>
              </a:solidFill>
              <a:latin typeface="Tahoma" pitchFamily="34" charset="0"/>
              <a:ea typeface="Tahoma" pitchFamily="34" charset="0"/>
              <a:cs typeface="Tahoma" pitchFamily="34" charset="0"/>
            </a:endParaRPr>
          </a:p>
        </p:txBody>
      </p:sp>
      <p:sp>
        <p:nvSpPr>
          <p:cNvPr id="4" name="Объект 3"/>
          <p:cNvSpPr>
            <a:spLocks noGrp="1"/>
          </p:cNvSpPr>
          <p:nvPr>
            <p:ph sz="half" idx="2"/>
          </p:nvPr>
        </p:nvSpPr>
        <p:spPr>
          <a:xfrm>
            <a:off x="6329877" y="1672001"/>
            <a:ext cx="3114675" cy="4114800"/>
          </a:xfrm>
        </p:spPr>
        <p:txBody>
          <a:bodyPr/>
          <a:lstStyle/>
          <a:p>
            <a:pPr marL="0" indent="0" algn="ctr">
              <a:spcBef>
                <a:spcPts val="1200"/>
              </a:spcBef>
              <a:buNone/>
            </a:pPr>
            <a:r>
              <a:rPr lang="en-US" sz="2000" dirty="0" smtClean="0">
                <a:solidFill>
                  <a:srgbClr val="C00000"/>
                </a:solidFill>
                <a:latin typeface="Tahoma" pitchFamily="34" charset="0"/>
                <a:ea typeface="Tahoma" pitchFamily="34" charset="0"/>
                <a:cs typeface="Tahoma" pitchFamily="34" charset="0"/>
              </a:rPr>
              <a:t>APEC</a:t>
            </a:r>
          </a:p>
          <a:p>
            <a:pPr marL="0" indent="0" algn="just">
              <a:spcBef>
                <a:spcPts val="1200"/>
              </a:spcBef>
              <a:buNone/>
            </a:pPr>
            <a:r>
              <a:rPr lang="en-US" sz="2000" dirty="0" smtClean="0">
                <a:solidFill>
                  <a:schemeClr val="tx1">
                    <a:lumMod val="75000"/>
                    <a:lumOff val="25000"/>
                  </a:schemeClr>
                </a:solidFill>
                <a:latin typeface="Tahoma" pitchFamily="34" charset="0"/>
                <a:ea typeface="Tahoma" pitchFamily="34" charset="0"/>
                <a:cs typeface="Tahoma" pitchFamily="34" charset="0"/>
              </a:rPr>
              <a:t>A regional </a:t>
            </a:r>
            <a:r>
              <a:rPr lang="en-US" sz="2000" dirty="0">
                <a:solidFill>
                  <a:schemeClr val="tx1">
                    <a:lumMod val="75000"/>
                    <a:lumOff val="25000"/>
                  </a:schemeClr>
                </a:solidFill>
                <a:latin typeface="Tahoma" pitchFamily="34" charset="0"/>
                <a:ea typeface="Tahoma" pitchFamily="34" charset="0"/>
                <a:cs typeface="Tahoma" pitchFamily="34" charset="0"/>
              </a:rPr>
              <a:t>premier economic forum and a vehicle of Asia-Pacific engagement in global </a:t>
            </a:r>
            <a:r>
              <a:rPr lang="en-US" sz="2000" dirty="0" smtClean="0">
                <a:solidFill>
                  <a:schemeClr val="tx1">
                    <a:lumMod val="75000"/>
                    <a:lumOff val="25000"/>
                  </a:schemeClr>
                </a:solidFill>
                <a:latin typeface="Tahoma" pitchFamily="34" charset="0"/>
                <a:ea typeface="Tahoma" pitchFamily="34" charset="0"/>
                <a:cs typeface="Tahoma" pitchFamily="34" charset="0"/>
              </a:rPr>
              <a:t>issues, expedites integration of regional and global agendas, facilitates coordination between regional and global institutions and reinforces their mutual influence</a:t>
            </a:r>
            <a:endParaRPr lang="en-US" sz="1800" dirty="0" smtClean="0">
              <a:solidFill>
                <a:schemeClr val="tx1">
                  <a:lumMod val="75000"/>
                  <a:lumOff val="25000"/>
                </a:schemeClr>
              </a:solidFill>
              <a:latin typeface="Tahoma" pitchFamily="34" charset="0"/>
              <a:ea typeface="Tahoma" pitchFamily="34" charset="0"/>
              <a:cs typeface="Tahoma" pitchFamily="34" charset="0"/>
            </a:endParaRPr>
          </a:p>
          <a:p>
            <a:pPr marL="0" indent="0">
              <a:buNone/>
            </a:pPr>
            <a:endParaRPr lang="en-US" sz="1800" dirty="0">
              <a:solidFill>
                <a:schemeClr val="tx1">
                  <a:lumMod val="75000"/>
                  <a:lumOff val="25000"/>
                </a:schemeClr>
              </a:solidFill>
              <a:latin typeface="Tahoma" pitchFamily="34" charset="0"/>
              <a:ea typeface="Tahoma" pitchFamily="34" charset="0"/>
              <a:cs typeface="Tahoma" pitchFamily="34" charset="0"/>
            </a:endParaRPr>
          </a:p>
          <a:p>
            <a:pPr marL="0" indent="0">
              <a:buNone/>
            </a:pPr>
            <a:endParaRPr lang="ru-RU" dirty="0">
              <a:solidFill>
                <a:srgbClr val="C00000"/>
              </a:solidFill>
              <a:latin typeface="Tahoma" pitchFamily="34" charset="0"/>
              <a:ea typeface="Tahoma" pitchFamily="34" charset="0"/>
              <a:cs typeface="Tahoma" pitchFamily="34" charset="0"/>
            </a:endParaRPr>
          </a:p>
        </p:txBody>
      </p:sp>
      <p:sp>
        <p:nvSpPr>
          <p:cNvPr id="5" name="Номер слайда 4"/>
          <p:cNvSpPr>
            <a:spLocks noGrp="1"/>
          </p:cNvSpPr>
          <p:nvPr>
            <p:ph type="sldNum" sz="quarter" idx="12"/>
          </p:nvPr>
        </p:nvSpPr>
        <p:spPr/>
        <p:txBody>
          <a:bodyPr/>
          <a:lstStyle/>
          <a:p>
            <a:fld id="{B269AF0C-A13A-461F-987E-CD43E91FF7F6}" type="slidenum">
              <a:rPr lang="ru-RU" smtClean="0"/>
              <a:pPr/>
              <a:t>8</a:t>
            </a:fld>
            <a:endParaRPr lang="ru-RU"/>
          </a:p>
        </p:txBody>
      </p:sp>
      <p:pic>
        <p:nvPicPr>
          <p:cNvPr id="6"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120" y="155201"/>
            <a:ext cx="1280680" cy="362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Объект 3"/>
          <p:cNvSpPr txBox="1">
            <a:spLocks/>
          </p:cNvSpPr>
          <p:nvPr/>
        </p:nvSpPr>
        <p:spPr bwMode="auto">
          <a:xfrm>
            <a:off x="3215203" y="1672001"/>
            <a:ext cx="299691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sz="1800">
                <a:solidFill>
                  <a:schemeClr val="tx1"/>
                </a:solidFill>
                <a:latin typeface="+mn-lt"/>
              </a:defRPr>
            </a:lvl4pPr>
            <a:lvl5pPr marL="2057400" indent="-228600" algn="l" rtl="0" fontAlgn="base">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algn="ctr">
              <a:spcBef>
                <a:spcPts val="1200"/>
              </a:spcBef>
              <a:buNone/>
            </a:pPr>
            <a:r>
              <a:rPr lang="en-US" sz="2000" dirty="0" smtClean="0">
                <a:solidFill>
                  <a:srgbClr val="C00000"/>
                </a:solidFill>
                <a:latin typeface="Tahoma" pitchFamily="34" charset="0"/>
                <a:ea typeface="Tahoma" pitchFamily="34" charset="0"/>
                <a:cs typeface="Tahoma" pitchFamily="34" charset="0"/>
              </a:rPr>
              <a:t>BRICS</a:t>
            </a:r>
            <a:endParaRPr lang="ru-RU" sz="2000" dirty="0">
              <a:solidFill>
                <a:srgbClr val="C00000"/>
              </a:solidFill>
              <a:latin typeface="Tahoma" pitchFamily="34" charset="0"/>
              <a:ea typeface="Tahoma" pitchFamily="34" charset="0"/>
              <a:cs typeface="Tahoma" pitchFamily="34" charset="0"/>
            </a:endParaRPr>
          </a:p>
          <a:p>
            <a:pPr marL="0" indent="0" algn="just">
              <a:spcBef>
                <a:spcPts val="1200"/>
              </a:spcBef>
              <a:buNone/>
            </a:pPr>
            <a:r>
              <a:rPr lang="en-US" sz="2000" dirty="0" smtClean="0">
                <a:solidFill>
                  <a:schemeClr val="tx1">
                    <a:lumMod val="75000"/>
                    <a:lumOff val="25000"/>
                  </a:schemeClr>
                </a:solidFill>
                <a:latin typeface="Tahoma" pitchFamily="34" charset="0"/>
                <a:ea typeface="Tahoma" pitchFamily="34" charset="0"/>
                <a:cs typeface="Tahoma" pitchFamily="34" charset="0"/>
              </a:rPr>
              <a:t>A </a:t>
            </a:r>
            <a:r>
              <a:rPr lang="en-US" sz="2000" dirty="0">
                <a:solidFill>
                  <a:schemeClr val="tx1">
                    <a:lumMod val="75000"/>
                    <a:lumOff val="25000"/>
                  </a:schemeClr>
                </a:solidFill>
                <a:latin typeface="Tahoma" pitchFamily="34" charset="0"/>
                <a:ea typeface="Tahoma" pitchFamily="34" charset="0"/>
                <a:cs typeface="Tahoma" pitchFamily="34" charset="0"/>
              </a:rPr>
              <a:t>concert of powers sharing the idea of legitimacy as a core value in building institutions, </a:t>
            </a:r>
            <a:r>
              <a:rPr lang="en-US" sz="2000" dirty="0" smtClean="0">
                <a:solidFill>
                  <a:schemeClr val="tx1">
                    <a:lumMod val="75000"/>
                    <a:lumOff val="25000"/>
                  </a:schemeClr>
                </a:solidFill>
                <a:latin typeface="Tahoma" pitchFamily="34" charset="0"/>
                <a:ea typeface="Tahoma" pitchFamily="34" charset="0"/>
                <a:cs typeface="Tahoma" pitchFamily="34" charset="0"/>
              </a:rPr>
              <a:t>enhances </a:t>
            </a:r>
            <a:r>
              <a:rPr lang="en-US" sz="2000" dirty="0">
                <a:solidFill>
                  <a:schemeClr val="tx1">
                    <a:lumMod val="75000"/>
                    <a:lumOff val="25000"/>
                  </a:schemeClr>
                </a:solidFill>
                <a:latin typeface="Tahoma" pitchFamily="34" charset="0"/>
                <a:ea typeface="Tahoma" pitchFamily="34" charset="0"/>
                <a:cs typeface="Tahoma" pitchFamily="34" charset="0"/>
              </a:rPr>
              <a:t>legitimacy, </a:t>
            </a:r>
            <a:r>
              <a:rPr lang="en-US" sz="2000" dirty="0" smtClean="0">
                <a:solidFill>
                  <a:schemeClr val="tx1">
                    <a:lumMod val="75000"/>
                    <a:lumOff val="25000"/>
                  </a:schemeClr>
                </a:solidFill>
                <a:latin typeface="Tahoma" pitchFamily="34" charset="0"/>
                <a:ea typeface="Tahoma" pitchFamily="34" charset="0"/>
                <a:cs typeface="Tahoma" pitchFamily="34" charset="0"/>
              </a:rPr>
              <a:t>promotes </a:t>
            </a:r>
            <a:r>
              <a:rPr lang="en-US" sz="2000" dirty="0">
                <a:solidFill>
                  <a:schemeClr val="tx1">
                    <a:lumMod val="75000"/>
                    <a:lumOff val="25000"/>
                  </a:schemeClr>
                </a:solidFill>
                <a:latin typeface="Tahoma" pitchFamily="34" charset="0"/>
                <a:ea typeface="Tahoma" pitchFamily="34" charset="0"/>
                <a:cs typeface="Tahoma" pitchFamily="34" charset="0"/>
              </a:rPr>
              <a:t>inclusiveness and </a:t>
            </a:r>
            <a:r>
              <a:rPr lang="en-US" sz="2000" dirty="0" smtClean="0">
                <a:solidFill>
                  <a:schemeClr val="tx1">
                    <a:lumMod val="75000"/>
                    <a:lumOff val="25000"/>
                  </a:schemeClr>
                </a:solidFill>
                <a:latin typeface="Tahoma" pitchFamily="34" charset="0"/>
                <a:ea typeface="Tahoma" pitchFamily="34" charset="0"/>
                <a:cs typeface="Tahoma" pitchFamily="34" charset="0"/>
              </a:rPr>
              <a:t>advances </a:t>
            </a:r>
            <a:r>
              <a:rPr lang="en-US" sz="2000" dirty="0">
                <a:solidFill>
                  <a:schemeClr val="tx1">
                    <a:lumMod val="75000"/>
                    <a:lumOff val="25000"/>
                  </a:schemeClr>
                </a:solidFill>
                <a:latin typeface="Tahoma" pitchFamily="34" charset="0"/>
                <a:ea typeface="Tahoma" pitchFamily="34" charset="0"/>
                <a:cs typeface="Tahoma" pitchFamily="34" charset="0"/>
              </a:rPr>
              <a:t>new </a:t>
            </a:r>
            <a:r>
              <a:rPr lang="en-US" sz="2000" dirty="0" smtClean="0">
                <a:solidFill>
                  <a:schemeClr val="tx1">
                    <a:lumMod val="75000"/>
                    <a:lumOff val="25000"/>
                  </a:schemeClr>
                </a:solidFill>
                <a:latin typeface="Tahoma" pitchFamily="34" charset="0"/>
                <a:ea typeface="Tahoma" pitchFamily="34" charset="0"/>
                <a:cs typeface="Tahoma" pitchFamily="34" charset="0"/>
              </a:rPr>
              <a:t>principles, </a:t>
            </a:r>
            <a:r>
              <a:rPr lang="en-US" sz="2000" dirty="0">
                <a:solidFill>
                  <a:schemeClr val="tx1">
                    <a:lumMod val="75000"/>
                    <a:lumOff val="25000"/>
                  </a:schemeClr>
                </a:solidFill>
                <a:latin typeface="Tahoma" pitchFamily="34" charset="0"/>
                <a:ea typeface="Tahoma" pitchFamily="34" charset="0"/>
                <a:cs typeface="Tahoma" pitchFamily="34" charset="0"/>
              </a:rPr>
              <a:t>approaches </a:t>
            </a:r>
            <a:r>
              <a:rPr lang="en-US" sz="2000" dirty="0" smtClean="0">
                <a:solidFill>
                  <a:schemeClr val="tx1">
                    <a:lumMod val="75000"/>
                    <a:lumOff val="25000"/>
                  </a:schemeClr>
                </a:solidFill>
                <a:latin typeface="Tahoma" pitchFamily="34" charset="0"/>
                <a:ea typeface="Tahoma" pitchFamily="34" charset="0"/>
                <a:cs typeface="Tahoma" pitchFamily="34" charset="0"/>
              </a:rPr>
              <a:t>and rules of </a:t>
            </a:r>
            <a:r>
              <a:rPr lang="en-US" sz="2000" dirty="0">
                <a:solidFill>
                  <a:schemeClr val="tx1">
                    <a:lumMod val="75000"/>
                    <a:lumOff val="25000"/>
                  </a:schemeClr>
                </a:solidFill>
                <a:latin typeface="Tahoma" pitchFamily="34" charset="0"/>
                <a:ea typeface="Tahoma" pitchFamily="34" charset="0"/>
                <a:cs typeface="Tahoma" pitchFamily="34" charset="0"/>
              </a:rPr>
              <a:t>governance</a:t>
            </a:r>
          </a:p>
          <a:p>
            <a:pPr marL="0" indent="0">
              <a:buNone/>
            </a:pPr>
            <a:endParaRPr lang="en-US" sz="1800" kern="0" dirty="0">
              <a:solidFill>
                <a:schemeClr val="tx1">
                  <a:lumMod val="75000"/>
                  <a:lumOff val="25000"/>
                </a:schemeClr>
              </a:solidFill>
              <a:latin typeface="Tahoma" pitchFamily="34" charset="0"/>
              <a:ea typeface="Tahoma" pitchFamily="34" charset="0"/>
              <a:cs typeface="Tahoma" pitchFamily="34" charset="0"/>
            </a:endParaRPr>
          </a:p>
          <a:p>
            <a:pPr marL="0" indent="0">
              <a:buNone/>
            </a:pPr>
            <a:endParaRPr lang="en-US" sz="1800" kern="0" dirty="0" smtClean="0">
              <a:solidFill>
                <a:schemeClr val="tx1">
                  <a:lumMod val="75000"/>
                  <a:lumOff val="25000"/>
                </a:schemeClr>
              </a:solidFill>
              <a:latin typeface="Tahoma" pitchFamily="34" charset="0"/>
              <a:ea typeface="Tahoma" pitchFamily="34" charset="0"/>
              <a:cs typeface="Tahoma" pitchFamily="34" charset="0"/>
            </a:endParaRPr>
          </a:p>
          <a:p>
            <a:pPr marL="0" indent="0">
              <a:buNone/>
            </a:pPr>
            <a:endParaRPr lang="en-US" sz="1800" dirty="0" smtClean="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ru-RU" sz="1800" kern="0" dirty="0"/>
          </a:p>
        </p:txBody>
      </p:sp>
      <p:sp>
        <p:nvSpPr>
          <p:cNvPr id="2" name="Прямоугольник 1"/>
          <p:cNvSpPr/>
          <p:nvPr/>
        </p:nvSpPr>
        <p:spPr>
          <a:xfrm>
            <a:off x="447675" y="650501"/>
            <a:ext cx="8991600" cy="707886"/>
          </a:xfrm>
          <a:prstGeom prst="rect">
            <a:avLst/>
          </a:prstGeom>
        </p:spPr>
        <p:txBody>
          <a:bodyPr wrap="square">
            <a:spAutoFit/>
          </a:bodyPr>
          <a:lstStyle/>
          <a:p>
            <a:pPr algn="just">
              <a:spcBef>
                <a:spcPct val="50000"/>
              </a:spcBef>
            </a:pPr>
            <a:r>
              <a:rPr lang="en-US" sz="2000" dirty="0">
                <a:solidFill>
                  <a:schemeClr val="tx1">
                    <a:lumMod val="75000"/>
                    <a:lumOff val="25000"/>
                  </a:schemeClr>
                </a:solidFill>
                <a:latin typeface="Tahoma" pitchFamily="34" charset="0"/>
                <a:ea typeface="Tahoma" pitchFamily="34" charset="0"/>
                <a:cs typeface="Tahoma" pitchFamily="34" charset="0"/>
              </a:rPr>
              <a:t>G20, BRICS and APEC engagement with IOs reflects their missions and roles in the system of international institutions </a:t>
            </a:r>
          </a:p>
        </p:txBody>
      </p:sp>
    </p:spTree>
    <p:extLst>
      <p:ext uri="{BB962C8B-B14F-4D97-AF65-F5344CB8AC3E}">
        <p14:creationId xmlns:p14="http://schemas.microsoft.com/office/powerpoint/2010/main" val="2434584990"/>
      </p:ext>
    </p:extLst>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2400" b="0" i="0" u="none" strike="noStrike" cap="none" normalizeH="0" baseline="0" smtClean="0">
            <a:ln>
              <a:noFill/>
            </a:ln>
            <a:solidFill>
              <a:schemeClr val="tx1"/>
            </a:solidFill>
            <a:effectLst/>
            <a:latin typeface="Arial" charset="0"/>
          </a:defRPr>
        </a:defPPr>
      </a:lstStyle>
    </a:lnDef>
  </a:objectDefaults>
  <a:extraClrSchemeLst>
    <a:extraClrScheme>
      <a:clrScheme name="Оформление по умолчанию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7658</TotalTime>
  <Words>1113</Words>
  <Application>Microsoft Office PowerPoint</Application>
  <PresentationFormat>Лист A4 (210x297 мм)</PresentationFormat>
  <Paragraphs>134</Paragraphs>
  <Slides>8</Slides>
  <Notes>6</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Оформление по умолчанию</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Лаврищева Анастасия Анатольевна</dc:creator>
  <cp:lastModifiedBy>Ларионова Марина Владимировна</cp:lastModifiedBy>
  <cp:revision>296</cp:revision>
  <cp:lastPrinted>2017-09-13T15:57:46Z</cp:lastPrinted>
  <dcterms:created xsi:type="dcterms:W3CDTF">2003-02-28T13:27:04Z</dcterms:created>
  <dcterms:modified xsi:type="dcterms:W3CDTF">2017-09-15T13:17:31Z</dcterms:modified>
</cp:coreProperties>
</file>