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1" r:id="rId4"/>
    <p:sldId id="258" r:id="rId5"/>
    <p:sldId id="265" r:id="rId6"/>
    <p:sldId id="268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/>
    <p:restoredTop sz="72270"/>
  </p:normalViewPr>
  <p:slideViewPr>
    <p:cSldViewPr snapToGrid="0" snapToObjects="1">
      <p:cViewPr varScale="1">
        <p:scale>
          <a:sx n="65" d="100"/>
          <a:sy n="65" d="100"/>
        </p:scale>
        <p:origin x="172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zakharov\Downloads\TIMSS_2003-2015.xlsx" TargetMode="External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\zakharov\Downloads\&#1043;&#1088;&#1072;&#1092;&#1080;&#1082;&#1080;\PISA_Math_2003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Баллы TIMSS по математике в разрезе образования родителей, Россия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588863286581"/>
          <c:y val="0.221235752344584"/>
          <c:w val="0.861256121913102"/>
          <c:h val="0.462257262810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'Образование родителей - матем'!$J$4</c:f>
              <c:strCache>
                <c:ptCount val="1"/>
                <c:pt idx="0">
                  <c:v>Оба родителя не имеют ВО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numRef>
              <c:f>'Образование родителей - матем'!$I$5:$I$8</c:f>
              <c:numCache>
                <c:formatCode>General</c:formatCode>
                <c:ptCount val="4"/>
                <c:pt idx="0">
                  <c:v>2003.0</c:v>
                </c:pt>
                <c:pt idx="1">
                  <c:v>2007.0</c:v>
                </c:pt>
                <c:pt idx="2">
                  <c:v>2011.0</c:v>
                </c:pt>
                <c:pt idx="3">
                  <c:v>2015.0</c:v>
                </c:pt>
              </c:numCache>
            </c:numRef>
          </c:cat>
          <c:val>
            <c:numRef>
              <c:f>'Образование родителей - матем'!$J$5:$J$8</c:f>
              <c:numCache>
                <c:formatCode>#,##0.00</c:formatCode>
                <c:ptCount val="4"/>
                <c:pt idx="0">
                  <c:v>497.2974777138195</c:v>
                </c:pt>
                <c:pt idx="1">
                  <c:v>496.137003193755</c:v>
                </c:pt>
                <c:pt idx="2">
                  <c:v>524.2896309222206</c:v>
                </c:pt>
                <c:pt idx="3">
                  <c:v>520.268399546482</c:v>
                </c:pt>
              </c:numCache>
            </c:numRef>
          </c:val>
        </c:ser>
        <c:ser>
          <c:idx val="1"/>
          <c:order val="1"/>
          <c:tx>
            <c:strRef>
              <c:f>'Образование родителей - матем'!$K$4</c:f>
              <c:strCache>
                <c:ptCount val="1"/>
                <c:pt idx="0">
                  <c:v>Только один из родителей имеет ВО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</c:dPt>
          <c:cat>
            <c:numRef>
              <c:f>'Образование родителей - матем'!$I$5:$I$8</c:f>
              <c:numCache>
                <c:formatCode>General</c:formatCode>
                <c:ptCount val="4"/>
                <c:pt idx="0">
                  <c:v>2003.0</c:v>
                </c:pt>
                <c:pt idx="1">
                  <c:v>2007.0</c:v>
                </c:pt>
                <c:pt idx="2">
                  <c:v>2011.0</c:v>
                </c:pt>
                <c:pt idx="3">
                  <c:v>2015.0</c:v>
                </c:pt>
              </c:numCache>
            </c:numRef>
          </c:cat>
          <c:val>
            <c:numRef>
              <c:f>'Образование родителей - матем'!$K$5:$K$8</c:f>
              <c:numCache>
                <c:formatCode>#,##0.00</c:formatCode>
                <c:ptCount val="4"/>
                <c:pt idx="0">
                  <c:v>522.5053919802139</c:v>
                </c:pt>
                <c:pt idx="1">
                  <c:v>528.1167820134771</c:v>
                </c:pt>
                <c:pt idx="2">
                  <c:v>548.0451359518815</c:v>
                </c:pt>
                <c:pt idx="3">
                  <c:v>547.9034447818534</c:v>
                </c:pt>
              </c:numCache>
            </c:numRef>
          </c:val>
        </c:ser>
        <c:ser>
          <c:idx val="2"/>
          <c:order val="2"/>
          <c:tx>
            <c:strRef>
              <c:f>'Образование родителей - матем'!$L$4</c:f>
              <c:strCache>
                <c:ptCount val="1"/>
                <c:pt idx="0">
                  <c:v>Оба родителя имеют ВО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numRef>
              <c:f>'Образование родителей - матем'!$I$5:$I$8</c:f>
              <c:numCache>
                <c:formatCode>General</c:formatCode>
                <c:ptCount val="4"/>
                <c:pt idx="0">
                  <c:v>2003.0</c:v>
                </c:pt>
                <c:pt idx="1">
                  <c:v>2007.0</c:v>
                </c:pt>
                <c:pt idx="2">
                  <c:v>2011.0</c:v>
                </c:pt>
                <c:pt idx="3">
                  <c:v>2015.0</c:v>
                </c:pt>
              </c:numCache>
            </c:numRef>
          </c:cat>
          <c:val>
            <c:numRef>
              <c:f>'Образование родителей - матем'!$L$5:$L$8</c:f>
              <c:numCache>
                <c:formatCode>#,##0.00</c:formatCode>
                <c:ptCount val="4"/>
                <c:pt idx="0">
                  <c:v>543.3150867427228</c:v>
                </c:pt>
                <c:pt idx="1">
                  <c:v>560.7861434144734</c:v>
                </c:pt>
                <c:pt idx="2">
                  <c:v>580.4874151977831</c:v>
                </c:pt>
                <c:pt idx="3">
                  <c:v>565.3539933051983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24156128"/>
        <c:axId val="1323338704"/>
      </c:barChart>
      <c:catAx>
        <c:axId val="132415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338704"/>
        <c:crosses val="autoZero"/>
        <c:auto val="1"/>
        <c:lblAlgn val="ctr"/>
        <c:lblOffset val="100"/>
        <c:noMultiLvlLbl val="0"/>
      </c:catAx>
      <c:valAx>
        <c:axId val="1323338704"/>
        <c:scaling>
          <c:orientation val="minMax"/>
          <c:max val="600.0"/>
          <c:min val="425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156128"/>
        <c:crosses val="autoZero"/>
        <c:crossBetween val="between"/>
        <c:majorUnit val="25.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702456708501124"/>
          <c:y val="0.789366643706339"/>
          <c:w val="0.850816172983045"/>
          <c:h val="0.185485247420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Баллы </a:t>
            </a:r>
            <a:r>
              <a:rPr lang="en-US"/>
              <a:t>PISA</a:t>
            </a:r>
            <a:r>
              <a:rPr lang="ru-RU"/>
              <a:t> по математике в разрезе образования родителей, Россия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03430346196"/>
          <c:y val="0.251085882353152"/>
          <c:w val="0.851700653087225"/>
          <c:h val="0.439598865980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[3]Графики!$R$29</c:f>
              <c:strCache>
                <c:ptCount val="1"/>
                <c:pt idx="0">
                  <c:v>Оба родителя не имеют ВО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[3]Графики!$Q$30:$Q$34</c:f>
              <c:numCache>
                <c:formatCode>General</c:formatCode>
                <c:ptCount val="5"/>
                <c:pt idx="0">
                  <c:v>2003.0</c:v>
                </c:pt>
                <c:pt idx="1">
                  <c:v>2006.0</c:v>
                </c:pt>
                <c:pt idx="2">
                  <c:v>2009.0</c:v>
                </c:pt>
                <c:pt idx="3">
                  <c:v>2012.0</c:v>
                </c:pt>
                <c:pt idx="4">
                  <c:v>2015.0</c:v>
                </c:pt>
              </c:numCache>
            </c:numRef>
          </c:cat>
          <c:val>
            <c:numRef>
              <c:f>[3]Графики!$R$30:$R$34</c:f>
              <c:numCache>
                <c:formatCode>General</c:formatCode>
                <c:ptCount val="5"/>
                <c:pt idx="0">
                  <c:v>457.0674528079138</c:v>
                </c:pt>
                <c:pt idx="1">
                  <c:v>465.6891105142295</c:v>
                </c:pt>
                <c:pt idx="2">
                  <c:v>430.0011349750771</c:v>
                </c:pt>
                <c:pt idx="3">
                  <c:v>441.9010711568648</c:v>
                </c:pt>
                <c:pt idx="4">
                  <c:v>461.5583569327079</c:v>
                </c:pt>
              </c:numCache>
            </c:numRef>
          </c:val>
        </c:ser>
        <c:ser>
          <c:idx val="1"/>
          <c:order val="1"/>
          <c:tx>
            <c:strRef>
              <c:f>[3]Графики!$S$29</c:f>
              <c:strCache>
                <c:ptCount val="1"/>
                <c:pt idx="0">
                  <c:v>Только один из родителей имеет ВО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</c:dPt>
          <c:cat>
            <c:numRef>
              <c:f>[3]Графики!$Q$30:$Q$34</c:f>
              <c:numCache>
                <c:formatCode>General</c:formatCode>
                <c:ptCount val="5"/>
                <c:pt idx="0">
                  <c:v>2003.0</c:v>
                </c:pt>
                <c:pt idx="1">
                  <c:v>2006.0</c:v>
                </c:pt>
                <c:pt idx="2">
                  <c:v>2009.0</c:v>
                </c:pt>
                <c:pt idx="3">
                  <c:v>2012.0</c:v>
                </c:pt>
                <c:pt idx="4">
                  <c:v>2015.0</c:v>
                </c:pt>
              </c:numCache>
            </c:numRef>
          </c:cat>
          <c:val>
            <c:numRef>
              <c:f>[3]Графики!$S$30:$S$34</c:f>
              <c:numCache>
                <c:formatCode>General</c:formatCode>
                <c:ptCount val="5"/>
                <c:pt idx="0">
                  <c:v>479.4101679140487</c:v>
                </c:pt>
                <c:pt idx="1">
                  <c:v>486.1135570935532</c:v>
                </c:pt>
                <c:pt idx="2">
                  <c:v>458.5084397952613</c:v>
                </c:pt>
                <c:pt idx="3">
                  <c:v>465.7592516420626</c:v>
                </c:pt>
                <c:pt idx="4">
                  <c:v>481.1618466601671</c:v>
                </c:pt>
              </c:numCache>
            </c:numRef>
          </c:val>
        </c:ser>
        <c:ser>
          <c:idx val="2"/>
          <c:order val="2"/>
          <c:tx>
            <c:strRef>
              <c:f>[3]Графики!$T$29</c:f>
              <c:strCache>
                <c:ptCount val="1"/>
                <c:pt idx="0">
                  <c:v>Оба родителя имеют ВО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[3]Графики!$Q$30:$Q$34</c:f>
              <c:numCache>
                <c:formatCode>General</c:formatCode>
                <c:ptCount val="5"/>
                <c:pt idx="0">
                  <c:v>2003.0</c:v>
                </c:pt>
                <c:pt idx="1">
                  <c:v>2006.0</c:v>
                </c:pt>
                <c:pt idx="2">
                  <c:v>2009.0</c:v>
                </c:pt>
                <c:pt idx="3">
                  <c:v>2012.0</c:v>
                </c:pt>
                <c:pt idx="4">
                  <c:v>2015.0</c:v>
                </c:pt>
              </c:numCache>
            </c:numRef>
          </c:cat>
          <c:val>
            <c:numRef>
              <c:f>[3]Графики!$T$30:$T$34</c:f>
              <c:numCache>
                <c:formatCode>General</c:formatCode>
                <c:ptCount val="5"/>
                <c:pt idx="0">
                  <c:v>517.4393867104294</c:v>
                </c:pt>
                <c:pt idx="1">
                  <c:v>510.1239875343487</c:v>
                </c:pt>
                <c:pt idx="2">
                  <c:v>478.3544294020685</c:v>
                </c:pt>
                <c:pt idx="3">
                  <c:v>493.3676161371966</c:v>
                </c:pt>
                <c:pt idx="4">
                  <c:v>502.5422674122055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62669264"/>
        <c:axId val="1323393632"/>
      </c:barChart>
      <c:catAx>
        <c:axId val="11626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393632"/>
        <c:crosses val="autoZero"/>
        <c:auto val="1"/>
        <c:lblAlgn val="ctr"/>
        <c:lblOffset val="100"/>
        <c:noMultiLvlLbl val="0"/>
      </c:catAx>
      <c:valAx>
        <c:axId val="1323393632"/>
        <c:scaling>
          <c:orientation val="minMax"/>
          <c:max val="525.0"/>
          <c:min val="425.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669264"/>
        <c:crosses val="autoZero"/>
        <c:crossBetween val="between"/>
        <c:majorUnit val="25.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743418069978"/>
          <c:y val="0.812046482092964"/>
          <c:w val="0.842842044560183"/>
          <c:h val="0.162147066294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0.39818</cdr:x>
      <cdr:y>0.26631</cdr:y>
    </cdr:from>
    <cdr:to>
      <cdr:x>0.91541</cdr:x>
      <cdr:y>0.5</cdr:y>
    </cdr:to>
    <cdr:grpSp>
      <cdr:nvGrpSpPr>
        <cdr:cNvPr id="16" name="Group 15"/>
        <cdr:cNvGrpSpPr/>
      </cdr:nvGrpSpPr>
      <cdr:grpSpPr>
        <a:xfrm xmlns:a="http://schemas.openxmlformats.org/drawingml/2006/main">
          <a:off x="2264806" y="1443265"/>
          <a:ext cx="2941950" cy="1266482"/>
          <a:chOff x="2264783" y="1443250"/>
          <a:chExt cx="2941983" cy="1266496"/>
        </a:xfrm>
      </cdr:grpSpPr>
      <cdr:cxnSp macro="">
        <cdr:nvCxnSpPr>
          <cdr:cNvPr id="3" name="Straight Connector 2"/>
          <cdr:cNvCxnSpPr/>
        </cdr:nvCxnSpPr>
        <cdr:spPr>
          <a:xfrm xmlns:a="http://schemas.openxmlformats.org/drawingml/2006/main" flipV="1">
            <a:off x="2264783" y="2247216"/>
            <a:ext cx="1212574" cy="462530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3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2">
            <a:schemeClr val="dk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4" name="Straight Connector 3"/>
          <cdr:cNvCxnSpPr/>
        </cdr:nvCxnSpPr>
        <cdr:spPr>
          <a:xfrm xmlns:a="http://schemas.openxmlformats.org/drawingml/2006/main">
            <a:off x="3488401" y="2238380"/>
            <a:ext cx="1261165" cy="88347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3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2">
            <a:schemeClr val="dk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7" name="Straight Connector 6"/>
          <cdr:cNvCxnSpPr/>
        </cdr:nvCxnSpPr>
        <cdr:spPr>
          <a:xfrm xmlns:a="http://schemas.openxmlformats.org/drawingml/2006/main" flipV="1">
            <a:off x="2702105" y="1452085"/>
            <a:ext cx="1252330" cy="278294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8" name="Straight Connector 7"/>
          <cdr:cNvCxnSpPr/>
        </cdr:nvCxnSpPr>
        <cdr:spPr>
          <a:xfrm xmlns:a="http://schemas.openxmlformats.org/drawingml/2006/main">
            <a:off x="3908539" y="1443250"/>
            <a:ext cx="1298227" cy="247373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1">
            <a:schemeClr val="dk1"/>
          </a:lnRef>
          <a:fillRef xmlns:a="http://schemas.openxmlformats.org/drawingml/2006/main" idx="0">
            <a:schemeClr val="dk1"/>
          </a:fillRef>
          <a:effectRef xmlns:a="http://schemas.openxmlformats.org/drawingml/2006/main" idx="0">
            <a:schemeClr val="dk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3CED6-9B9D-FD4A-A7E0-062B03DC8D19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B345-35DB-E548-8E7F-C432EDB7F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4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Есть существенный разрыв в</a:t>
            </a:r>
            <a:r>
              <a:rPr lang="ru-RU" baseline="0" dirty="0" smtClean="0"/>
              <a:t> образовательных результатах учащихся из семей с разным культурным уровнем</a:t>
            </a:r>
            <a:endParaRPr lang="ru-RU" dirty="0" smtClean="0"/>
          </a:p>
          <a:p>
            <a:r>
              <a:rPr lang="ru-RU" dirty="0" smtClean="0"/>
              <a:t>В конце средней ступени обучения этот разрыв с годами </a:t>
            </a:r>
            <a:r>
              <a:rPr lang="ru-RU" baseline="0" dirty="0" smtClean="0"/>
              <a:t>уменьшается, но не только за счет роста результатов учащихся из семей с низким уровнем образования родителей, но и за счет того, что не растут баллы учащихся, чьи родители получили высшее образование</a:t>
            </a:r>
          </a:p>
          <a:p>
            <a:r>
              <a:rPr lang="ru-RU" baseline="0" dirty="0" smtClean="0"/>
              <a:t>-- ТИМСС: с 2011 г. баллы детей из таких семей даже упали при почти неизменившихся результатах детей из семей с низким уровнем образования</a:t>
            </a:r>
          </a:p>
          <a:p>
            <a:r>
              <a:rPr lang="ru-RU" dirty="0" smtClean="0"/>
              <a:t>-- </a:t>
            </a:r>
            <a:r>
              <a:rPr lang="en-US" dirty="0" smtClean="0"/>
              <a:t>PISA:</a:t>
            </a:r>
            <a:r>
              <a:rPr lang="en-US" baseline="0" dirty="0" smtClean="0"/>
              <a:t> c 2009 </a:t>
            </a:r>
            <a:r>
              <a:rPr lang="ru-RU" baseline="0" dirty="0" smtClean="0"/>
              <a:t>по 2015 гг. растут баллы всех учащихся, однако результаты детей, родители которых окончили высшее образование растут медленнее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8B345-35DB-E548-8E7F-C432EDB7F9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486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8B345-35DB-E548-8E7F-C432EDB7F9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6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8B345-35DB-E548-8E7F-C432EDB7F9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3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Школа</a:t>
            </a:r>
            <a:r>
              <a:rPr lang="ru-RU" sz="1200" baseline="0" dirty="0" smtClean="0"/>
              <a:t> в некоторой степени компенсирует недостаток поддержки со стороны семьи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DCA2A-6003-423B-BC3D-1CBF397A5AC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476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charset="0"/>
              <a:buChar char="•"/>
            </a:pPr>
            <a:r>
              <a:rPr lang="ru-RU" sz="2200" dirty="0" smtClean="0"/>
              <a:t>У </a:t>
            </a:r>
            <a:r>
              <a:rPr lang="ru-RU" sz="2200" dirty="0" smtClean="0"/>
              <a:t>девятиклассников, показавших одинаковую успеваемость в 8 классе, различия между школами объясняют результаты </a:t>
            </a:r>
            <a:r>
              <a:rPr lang="en-US" sz="2200" dirty="0" smtClean="0"/>
              <a:t>PISA </a:t>
            </a:r>
            <a:r>
              <a:rPr lang="ru-RU" sz="2200" dirty="0" smtClean="0"/>
              <a:t>лишь на 22%. </a:t>
            </a:r>
            <a:r>
              <a:rPr lang="ru-RU" sz="2400" dirty="0" smtClean="0"/>
              <a:t>Различия между школами включают социальный состав детей, ресурсную обеспеченность, опыт учителей, применяемые образовательные практики. </a:t>
            </a:r>
          </a:p>
          <a:p>
            <a:pPr marL="342900" lvl="0" indent="-342900">
              <a:buFont typeface="Arial" charset="0"/>
              <a:buChar char="•"/>
            </a:pPr>
            <a:r>
              <a:rPr lang="ru-RU" sz="2200" dirty="0" smtClean="0"/>
              <a:t>Более чем на 75% результаты </a:t>
            </a:r>
            <a:r>
              <a:rPr lang="en-US" sz="2200" dirty="0" smtClean="0"/>
              <a:t>PISA</a:t>
            </a:r>
            <a:r>
              <a:rPr lang="ru-RU" sz="2200" dirty="0" smtClean="0"/>
              <a:t> объясняются характеристиками самих детей и их семей.</a:t>
            </a:r>
            <a:r>
              <a:rPr lang="en-GB" sz="2200" dirty="0" smtClean="0">
                <a:effectLst/>
              </a:rPr>
              <a:t> </a:t>
            </a:r>
            <a:endParaRPr lang="ru-RU" sz="2200" dirty="0" smtClean="0">
              <a:effectLst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ru-RU" sz="2200" dirty="0" smtClean="0"/>
              <a:t>Образовательную политику и практику интересует именно этот горизонт возможностей в 20-25%</a:t>
            </a:r>
            <a:endParaRPr lang="ru-RU" sz="2200" dirty="0" smtClean="0">
              <a:effectLst/>
            </a:endParaRPr>
          </a:p>
          <a:p>
            <a:pPr marL="0" indent="0">
              <a:buFont typeface="Arial" charset="0"/>
              <a:buNone/>
            </a:pPr>
            <a:endParaRPr lang="ru-RU" dirty="0" smtClean="0"/>
          </a:p>
          <a:p>
            <a:pPr marL="0" indent="0">
              <a:buFont typeface="Arial" charset="0"/>
              <a:buNone/>
            </a:pPr>
            <a:endParaRPr lang="ru-R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8B345-35DB-E548-8E7F-C432EDB7F9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6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2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4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6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65714-813D-DC4C-B722-F67E92F4F8A1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F45A-A510-1041-AA6E-BEF84465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8680" y="1122363"/>
            <a:ext cx="1092708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Международные исследования: </a:t>
            </a:r>
            <a:br>
              <a:rPr lang="ru-RU" dirty="0" smtClean="0"/>
            </a:br>
            <a:r>
              <a:rPr lang="ru-RU" dirty="0" smtClean="0"/>
              <a:t>выводы </a:t>
            </a:r>
            <a:r>
              <a:rPr lang="ru-RU" dirty="0"/>
              <a:t>для образовательной политики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2146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Андрей Захаров, Татьяна </a:t>
            </a:r>
            <a:r>
              <a:rPr lang="ru-RU" b="1" dirty="0" err="1" smtClean="0"/>
              <a:t>Хавенсон</a:t>
            </a:r>
            <a:r>
              <a:rPr lang="ru-RU" b="1" dirty="0" smtClean="0"/>
              <a:t> </a:t>
            </a:r>
          </a:p>
          <a:p>
            <a:pPr algn="r"/>
            <a:r>
              <a:rPr lang="ru-RU" dirty="0" smtClean="0"/>
              <a:t>Международная лаборатория анализа </a:t>
            </a:r>
          </a:p>
          <a:p>
            <a:pPr algn="r"/>
            <a:r>
              <a:rPr lang="ru-RU" dirty="0" smtClean="0"/>
              <a:t>образовательной политики НИУ ВШЭ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714" y="261216"/>
            <a:ext cx="11171582" cy="6929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Ключевые вопросы образовательной политики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714" y="1331843"/>
            <a:ext cx="11171582" cy="503914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ru-RU" b="1" dirty="0" smtClean="0"/>
              <a:t>1) Как повысить образовательные результаты детей? </a:t>
            </a:r>
          </a:p>
          <a:p>
            <a:pPr marL="457200" lvl="1" indent="0">
              <a:buNone/>
            </a:pPr>
            <a:r>
              <a:rPr lang="ru-RU" b="1" dirty="0" smtClean="0"/>
              <a:t>2) Как уменьшить образовательное неравенство?</a:t>
            </a:r>
          </a:p>
          <a:p>
            <a:r>
              <a:rPr lang="ru-RU" sz="2400" dirty="0" smtClean="0"/>
              <a:t>Россия входит в эту дискуссию с опозданием. </a:t>
            </a:r>
          </a:p>
          <a:p>
            <a:pPr lvl="1"/>
            <a:r>
              <a:rPr lang="ru-RU" dirty="0" smtClean="0"/>
              <a:t>Мы поздно ввели стандартизированную оценку качества </a:t>
            </a:r>
            <a:r>
              <a:rPr lang="ru-RU" dirty="0" smtClean="0"/>
              <a:t>образования и ее данные закрыты для анализа </a:t>
            </a:r>
            <a:endParaRPr lang="ru-RU" dirty="0" smtClean="0"/>
          </a:p>
          <a:p>
            <a:pPr lvl="1"/>
            <a:r>
              <a:rPr lang="ru-RU" dirty="0" smtClean="0"/>
              <a:t>У нас не хватает масштабных </a:t>
            </a:r>
            <a:r>
              <a:rPr lang="ru-RU" dirty="0" err="1" smtClean="0"/>
              <a:t>лонгитюдных</a:t>
            </a:r>
            <a:r>
              <a:rPr lang="ru-RU" dirty="0" smtClean="0"/>
              <a:t> исследований школьников</a:t>
            </a:r>
          </a:p>
          <a:p>
            <a:pPr lvl="1"/>
            <a:r>
              <a:rPr lang="ru-RU" dirty="0" smtClean="0"/>
              <a:t>Мы участвуем в международных мониторингах с конца 90-хх гг., но их данные начали анализироваться недавно и только начинают учитываться в образовательной политике</a:t>
            </a:r>
          </a:p>
          <a:p>
            <a:r>
              <a:rPr lang="ru-RU" sz="2400" dirty="0" smtClean="0"/>
              <a:t>В нашей стране с </a:t>
            </a:r>
            <a:r>
              <a:rPr lang="ru-RU" sz="2400" dirty="0" err="1" smtClean="0"/>
              <a:t>2000х</a:t>
            </a:r>
            <a:r>
              <a:rPr lang="ru-RU" sz="2400" dirty="0" smtClean="0"/>
              <a:t> гг. уделяется большое внимание первому вопросу (стандарты, ЕГЭ, мониторинги качества образования). </a:t>
            </a:r>
            <a:r>
              <a:rPr lang="ru-RU" sz="2400" b="1" dirty="0" smtClean="0"/>
              <a:t>Но за рамки выносится неравенство доступа к качественному образованию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47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359043"/>
            <a:ext cx="11753386" cy="6384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Неравенство образовательных результатов на средней ступени школы</a:t>
            </a:r>
            <a:endParaRPr lang="en-US" b="1" dirty="0"/>
          </a:p>
        </p:txBody>
      </p:sp>
      <p:graphicFrame>
        <p:nvGraphicFramePr>
          <p:cNvPr id="4" name="Диаграмма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32569"/>
              </p:ext>
            </p:extLst>
          </p:nvPr>
        </p:nvGraphicFramePr>
        <p:xfrm>
          <a:off x="259756" y="1271238"/>
          <a:ext cx="5687895" cy="5419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351731"/>
              </p:ext>
            </p:extLst>
          </p:nvPr>
        </p:nvGraphicFramePr>
        <p:xfrm>
          <a:off x="6069993" y="1143000"/>
          <a:ext cx="5905643" cy="556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9177131" y="3101009"/>
            <a:ext cx="2352260" cy="1742662"/>
            <a:chOff x="9177131" y="3101009"/>
            <a:chExt cx="2352260" cy="1742662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9501809" y="3299792"/>
              <a:ext cx="1013791" cy="3975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0515600" y="3101009"/>
              <a:ext cx="1013791" cy="1987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9177131" y="4572000"/>
              <a:ext cx="831573" cy="2716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0008704" y="4055166"/>
              <a:ext cx="1123123" cy="5330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52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/>
        </p:nvSpPr>
        <p:spPr>
          <a:xfrm>
            <a:off x="1775883" y="188913"/>
            <a:ext cx="10176932" cy="739775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>
              <a:buClr>
                <a:schemeClr val="dk1"/>
              </a:buClr>
            </a:pPr>
            <a:endParaRPr sz="4267" b="1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19" name="Shape 319"/>
          <p:cNvSpPr txBox="1"/>
          <p:nvPr/>
        </p:nvSpPr>
        <p:spPr>
          <a:xfrm>
            <a:off x="2129368" y="193677"/>
            <a:ext cx="10560051" cy="64611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endParaRPr sz="48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Shape 320"/>
          <p:cNvSpPr txBox="1"/>
          <p:nvPr/>
        </p:nvSpPr>
        <p:spPr>
          <a:xfrm>
            <a:off x="298175" y="175620"/>
            <a:ext cx="11654694" cy="1166715"/>
          </a:xfrm>
          <a:prstGeom prst="rect">
            <a:avLst/>
          </a:prstGeom>
          <a:noFill/>
          <a:ln>
            <a:noFill/>
          </a:ln>
        </p:spPr>
        <p:txBody>
          <a:bodyPr lIns="60933" tIns="60933" rIns="60933" bIns="60933" anchor="t" anchorCtr="0">
            <a:noAutofit/>
          </a:bodyPr>
          <a:lstStyle/>
          <a:p>
            <a:pPr algn="ctr">
              <a:buSzPct val="25000"/>
            </a:pPr>
            <a:r>
              <a:rPr lang="ru-RU" sz="4000" dirty="0" smtClean="0"/>
              <a:t>Неравенство на </a:t>
            </a:r>
            <a:r>
              <a:rPr lang="ru-RU" sz="4000" dirty="0"/>
              <a:t>уровне </a:t>
            </a:r>
            <a:r>
              <a:rPr lang="ru-RU" sz="4000" dirty="0" smtClean="0"/>
              <a:t>распределения учащихся по школам и классам</a:t>
            </a:r>
            <a:endParaRPr lang="ru" sz="3733" b="1" dirty="0"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321" name="Shape 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6210" y="1590259"/>
            <a:ext cx="5278002" cy="4988959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Shape 322"/>
          <p:cNvSpPr/>
          <p:nvPr/>
        </p:nvSpPr>
        <p:spPr>
          <a:xfrm>
            <a:off x="6042992" y="1669773"/>
            <a:ext cx="5909824" cy="4889567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r>
              <a:rPr lang="ru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России дети из разных социальных групп реже, чем дети из стран ОЭСР, посещают одни и те же школы. Наблюдается </a:t>
            </a:r>
            <a:r>
              <a:rPr lang="ru-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более высокое </a:t>
            </a:r>
            <a:r>
              <a:rPr lang="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социальное </a:t>
            </a:r>
            <a:r>
              <a:rPr lang="ru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расслоение </a:t>
            </a:r>
            <a:r>
              <a:rPr lang="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школ</a:t>
            </a:r>
            <a:endParaRPr lang="ru-RU"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r"/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(Лукас </a:t>
            </a:r>
            <a:r>
              <a:rPr lang="ru-RU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Гортасар</a:t>
            </a:r>
            <a:r>
              <a:rPr lang="ru-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Всемирный Банк)</a:t>
            </a:r>
          </a:p>
          <a:p>
            <a:endParaRPr lang="ru-RU" sz="2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ru-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Эта стратегия не помогает повышению образовательных результатов: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Сохраняется эффект стеклянного потолка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Нет положительного «эффекта сверстников»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Неравенство распределения связано с различиями в доступе к ресурсам и различиями в содержании образования</a:t>
            </a:r>
          </a:p>
          <a:p>
            <a:pPr marL="342900" indent="-342900">
              <a:buFont typeface="Arial" charset="0"/>
              <a:buChar char="•"/>
            </a:pPr>
            <a:endParaRPr lang="ru-RU" sz="22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buFont typeface="Arial" charset="0"/>
              <a:buChar char="•"/>
            </a:pPr>
            <a:endParaRPr lang="ru" sz="2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" y="251617"/>
            <a:ext cx="11529390" cy="841687"/>
          </a:xfrm>
        </p:spPr>
        <p:txBody>
          <a:bodyPr>
            <a:normAutofit/>
          </a:bodyPr>
          <a:lstStyle/>
          <a:p>
            <a:pPr algn="ctr"/>
            <a:r>
              <a:rPr lang="ru-RU" b="1" smtClean="0"/>
              <a:t>Различия </a:t>
            </a:r>
            <a:r>
              <a:rPr lang="ru-RU" b="1" dirty="0" smtClean="0"/>
              <a:t>в доступе к ресурсам: учителя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209" y="1490869"/>
            <a:ext cx="3717233" cy="4969566"/>
          </a:xfrm>
        </p:spPr>
        <p:txBody>
          <a:bodyPr>
            <a:noAutofit/>
          </a:bodyPr>
          <a:lstStyle/>
          <a:p>
            <a:pPr defTabSz="457200">
              <a:spcBef>
                <a:spcPts val="1700"/>
              </a:spcBef>
              <a:defRPr sz="2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ru-RU" sz="2000" dirty="0">
                <a:solidFill>
                  <a:srgbClr val="000000"/>
                </a:solidFill>
                <a:sym typeface="Helvetica"/>
              </a:rPr>
              <a:t>В школьной практике преобладает стратегия поддержки учеников </a:t>
            </a:r>
            <a:r>
              <a:rPr lang="ru-RU" sz="2000" dirty="0" smtClean="0">
                <a:solidFill>
                  <a:srgbClr val="000000"/>
                </a:solidFill>
                <a:sym typeface="Helvetica"/>
              </a:rPr>
              <a:t>в более благополучной ситуации, </a:t>
            </a:r>
            <a:r>
              <a:rPr lang="ru-RU" sz="2000" dirty="0">
                <a:solidFill>
                  <a:srgbClr val="000000"/>
                </a:solidFill>
                <a:sym typeface="Helvetica"/>
              </a:rPr>
              <a:t>а </a:t>
            </a:r>
            <a:r>
              <a:rPr lang="ru-RU" sz="2000" b="1" dirty="0">
                <a:solidFill>
                  <a:srgbClr val="000000"/>
                </a:solidFill>
                <a:sym typeface="Helvetica"/>
              </a:rPr>
              <a:t>не стратегия компенсации</a:t>
            </a:r>
            <a:r>
              <a:rPr lang="ru-RU" sz="2000" dirty="0">
                <a:solidFill>
                  <a:srgbClr val="000000"/>
                </a:solidFill>
                <a:sym typeface="Helvetica"/>
              </a:rPr>
              <a:t> низкого культурного уровня семей учителями с более высокой квалификацией.</a:t>
            </a:r>
          </a:p>
          <a:p>
            <a:pPr defTabSz="457200">
              <a:spcBef>
                <a:spcPts val="1700"/>
              </a:spcBef>
              <a:defRPr sz="2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ru-RU" sz="2000" dirty="0" smtClean="0">
                <a:solidFill>
                  <a:srgbClr val="000000"/>
                </a:solidFill>
                <a:sym typeface="Helvetica"/>
              </a:rPr>
              <a:t>У </a:t>
            </a:r>
            <a:r>
              <a:rPr lang="ru-RU" sz="2000" dirty="0">
                <a:solidFill>
                  <a:srgbClr val="000000"/>
                </a:solidFill>
                <a:sym typeface="Helvetica"/>
              </a:rPr>
              <a:t>учащихся со средним или высоким культурным </a:t>
            </a:r>
            <a:r>
              <a:rPr lang="ru-RU" sz="2000" dirty="0" smtClean="0">
                <a:solidFill>
                  <a:srgbClr val="000000"/>
                </a:solidFill>
                <a:sym typeface="Helvetica"/>
              </a:rPr>
              <a:t>уровнем </a:t>
            </a:r>
            <a:r>
              <a:rPr lang="ru-RU" sz="2000" dirty="0">
                <a:solidFill>
                  <a:srgbClr val="000000"/>
                </a:solidFill>
                <a:sym typeface="Helvetica"/>
              </a:rPr>
              <a:t>семьи квалификационная категория учителя не играет особой роли, но она важна для учащихся из семей с небольшим культурным капиталом.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8418" y="1575448"/>
            <a:ext cx="7812157" cy="4842587"/>
            <a:chOff x="258418" y="1575448"/>
            <a:chExt cx="7812157" cy="4842587"/>
          </a:xfrm>
        </p:grpSpPr>
        <p:pic>
          <p:nvPicPr>
            <p:cNvPr id="4" name="image4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t="2838"/>
            <a:stretch>
              <a:fillRect/>
            </a:stretch>
          </p:blipFill>
          <p:spPr>
            <a:xfrm>
              <a:off x="258418" y="1575448"/>
              <a:ext cx="7812157" cy="4090501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258418" y="5679371"/>
              <a:ext cx="78121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400" dirty="0" err="1"/>
                <a:t>Карной</a:t>
              </a:r>
              <a:r>
                <a:rPr lang="ru-RU" sz="1400" dirty="0"/>
                <a:t> М., Захаров А., </a:t>
              </a:r>
              <a:r>
                <a:rPr lang="ru-RU" sz="1400" dirty="0" err="1"/>
                <a:t>Хавенсон</a:t>
              </a:r>
              <a:r>
                <a:rPr lang="ru-RU" sz="1400" dirty="0"/>
                <a:t> Т., Адамович К., </a:t>
              </a:r>
              <a:r>
                <a:rPr lang="ru-RU" sz="1400" dirty="0" err="1"/>
                <a:t>Лоялка</a:t>
              </a:r>
              <a:r>
                <a:rPr lang="ru-RU" sz="1400" dirty="0"/>
                <a:t> П. Шмидт У.  Характеристики учителей, образовательного процесса и результаты PISA: выводы для российской образовательной политики. В кн. Учитель России/ Под ред. </a:t>
              </a:r>
              <a:r>
                <a:rPr lang="ru-RU" sz="1400" dirty="0" err="1"/>
                <a:t>И.Фрумина</a:t>
              </a:r>
              <a:r>
                <a:rPr lang="ru-RU" sz="1400" dirty="0"/>
                <a:t>, М, 2016. С.276 </a:t>
              </a:r>
              <a:r>
                <a:rPr lang="mr-IN" sz="1400" dirty="0"/>
                <a:t>–</a:t>
              </a:r>
              <a:r>
                <a:rPr lang="ru-RU" sz="1400" dirty="0"/>
                <a:t> 309.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91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" y="172105"/>
            <a:ext cx="11529390" cy="6826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Различия в содержании образования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8052" y="904448"/>
            <a:ext cx="10797209" cy="1666069"/>
          </a:xfrm>
        </p:spPr>
        <p:txBody>
          <a:bodyPr>
            <a:noAutofit/>
          </a:bodyPr>
          <a:lstStyle/>
          <a:p>
            <a:r>
              <a:rPr lang="ru-RU" sz="2000" dirty="0" smtClean="0"/>
              <a:t>Чем больше в классе детей из семей с большим культурным капиталом, тем с большей вероятностью они научатся решать сложные задачи из формальной математики и тем реже будут сталкиваться с прикладными задачами. </a:t>
            </a:r>
          </a:p>
          <a:p>
            <a:r>
              <a:rPr lang="ru-RU" sz="2000" dirty="0" smtClean="0"/>
              <a:t>Согласно исследованию на данных </a:t>
            </a:r>
            <a:r>
              <a:rPr lang="ru-RU" sz="2000" dirty="0" err="1" smtClean="0"/>
              <a:t>ТРоП</a:t>
            </a:r>
            <a:r>
              <a:rPr lang="ru-RU" sz="2000" dirty="0" smtClean="0"/>
              <a:t>  именно интенсивное обучения формальной математике сопровождается более высокими баллами </a:t>
            </a:r>
            <a:r>
              <a:rPr lang="en-US" sz="2000" dirty="0" smtClean="0"/>
              <a:t>PISA</a:t>
            </a:r>
            <a:r>
              <a:rPr lang="ru-RU" sz="2000" dirty="0" smtClean="0"/>
              <a:t> у детей из семей с низким и средним культурным уровнем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2481" y="2783714"/>
            <a:ext cx="10876722" cy="3957668"/>
            <a:chOff x="652481" y="2783714"/>
            <a:chExt cx="10876722" cy="3957668"/>
          </a:xfrm>
        </p:grpSpPr>
        <p:sp>
          <p:nvSpPr>
            <p:cNvPr id="6" name="TextBox 5"/>
            <p:cNvSpPr txBox="1"/>
            <p:nvPr/>
          </p:nvSpPr>
          <p:spPr>
            <a:xfrm>
              <a:off x="652481" y="6218162"/>
              <a:ext cx="108605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400" dirty="0" err="1"/>
                <a:t>Карной</a:t>
              </a:r>
              <a:r>
                <a:rPr lang="ru-RU" sz="1400" dirty="0"/>
                <a:t> М., Захаров А., </a:t>
              </a:r>
              <a:r>
                <a:rPr lang="ru-RU" sz="1400" dirty="0" err="1"/>
                <a:t>Хавенсон</a:t>
              </a:r>
              <a:r>
                <a:rPr lang="ru-RU" sz="1400" dirty="0"/>
                <a:t> Т., Адамович К., </a:t>
              </a:r>
              <a:r>
                <a:rPr lang="ru-RU" sz="1400" dirty="0" err="1"/>
                <a:t>Лоялка</a:t>
              </a:r>
              <a:r>
                <a:rPr lang="ru-RU" sz="1400" dirty="0"/>
                <a:t> П. Шмидт У.  Характеристики учителей, образовательного процесса и результаты PISA: выводы для российской образовательной политики. В кн. Учитель России/ Под ред. </a:t>
              </a:r>
              <a:r>
                <a:rPr lang="ru-RU" sz="1400" dirty="0" err="1"/>
                <a:t>И.Фрумина</a:t>
              </a:r>
              <a:r>
                <a:rPr lang="ru-RU" sz="1400" dirty="0"/>
                <a:t>, М, 2016. С.276 </a:t>
              </a:r>
              <a:r>
                <a:rPr lang="mr-IN" sz="1400" dirty="0"/>
                <a:t>–</a:t>
              </a:r>
              <a:r>
                <a:rPr lang="ru-RU" sz="1400" dirty="0"/>
                <a:t> 309.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2481" y="2783714"/>
              <a:ext cx="10876722" cy="3463024"/>
              <a:chOff x="652481" y="2783714"/>
              <a:chExt cx="10876722" cy="3463024"/>
            </a:xfrm>
          </p:grpSpPr>
          <p:grpSp>
            <p:nvGrpSpPr>
              <p:cNvPr id="7" name="Group 201"/>
              <p:cNvGrpSpPr/>
              <p:nvPr/>
            </p:nvGrpSpPr>
            <p:grpSpPr>
              <a:xfrm>
                <a:off x="652481" y="2783714"/>
                <a:ext cx="10860531" cy="3463024"/>
                <a:chOff x="0" y="0"/>
                <a:chExt cx="12683567" cy="4693837"/>
              </a:xfrm>
            </p:grpSpPr>
            <p:pic>
              <p:nvPicPr>
                <p:cNvPr id="8" name="pasted-image.pdf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rcRect l="1934" r="9485"/>
                <a:stretch>
                  <a:fillRect/>
                </a:stretch>
              </p:blipFill>
              <p:spPr>
                <a:xfrm>
                  <a:off x="0" y="0"/>
                  <a:ext cx="6848898" cy="4682048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9" name="pasted-image.pdf"/>
                <p:cNvPicPr>
                  <a:picLocks noChangeAspect="1"/>
                </p:cNvPicPr>
                <p:nvPr/>
              </p:nvPicPr>
              <p:blipFill>
                <a:blip r:embed="rId4">
                  <a:extLst/>
                </a:blip>
                <a:srcRect l="15791"/>
                <a:stretch>
                  <a:fillRect/>
                </a:stretch>
              </p:blipFill>
              <p:spPr>
                <a:xfrm>
                  <a:off x="6820356" y="5956"/>
                  <a:ext cx="2761967" cy="4682173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10" name="pasted-image.pdf"/>
                <p:cNvPicPr>
                  <a:picLocks noChangeAspect="1"/>
                </p:cNvPicPr>
                <p:nvPr/>
              </p:nvPicPr>
              <p:blipFill>
                <a:blip r:embed="rId5">
                  <a:extLst/>
                </a:blip>
                <a:srcRect l="12122"/>
                <a:stretch>
                  <a:fillRect/>
                </a:stretch>
              </p:blipFill>
              <p:spPr>
                <a:xfrm>
                  <a:off x="9338568" y="0"/>
                  <a:ext cx="3345000" cy="4693838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11" name="Rectangle 10"/>
              <p:cNvSpPr/>
              <p:nvPr/>
            </p:nvSpPr>
            <p:spPr>
              <a:xfrm>
                <a:off x="668671" y="5590756"/>
                <a:ext cx="10860532" cy="607528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1" y="177890"/>
            <a:ext cx="11471564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Школы, работающие на уменьшение неравенства: высокие результаты </a:t>
            </a:r>
            <a:r>
              <a:rPr lang="en-US" sz="3600" b="1" dirty="0" smtClean="0"/>
              <a:t>TIMSS </a:t>
            </a:r>
            <a:r>
              <a:rPr lang="ru-RU" sz="3600" b="1" dirty="0" smtClean="0"/>
              <a:t>и </a:t>
            </a:r>
            <a:r>
              <a:rPr lang="en-US" sz="3600" b="1" dirty="0" smtClean="0"/>
              <a:t>PISA </a:t>
            </a:r>
            <a:r>
              <a:rPr lang="ru-RU" sz="3600" b="1" dirty="0" smtClean="0"/>
              <a:t>в сложных условиях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291" y="1888435"/>
            <a:ext cx="11471564" cy="47816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cs typeface="Times New Roman" panose="02020603050405020304" pitchFamily="18" charset="0"/>
              </a:rPr>
              <a:t>Принципы работы таких школ:</a:t>
            </a:r>
          </a:p>
          <a:p>
            <a:r>
              <a:rPr lang="ru-RU" sz="2400" dirty="0" smtClean="0">
                <a:cs typeface="Times New Roman" panose="02020603050405020304" pitchFamily="18" charset="0"/>
              </a:rPr>
              <a:t>Фокус </a:t>
            </a:r>
            <a:r>
              <a:rPr lang="ru-RU" sz="2400" dirty="0">
                <a:cs typeface="Times New Roman" panose="02020603050405020304" pitchFamily="18" charset="0"/>
              </a:rPr>
              <a:t>на образовательных </a:t>
            </a:r>
            <a:r>
              <a:rPr lang="ru-RU" sz="2400" dirty="0" smtClean="0">
                <a:cs typeface="Times New Roman" panose="02020603050405020304" pitchFamily="18" charset="0"/>
              </a:rPr>
              <a:t>достижениях.</a:t>
            </a:r>
            <a:endParaRPr lang="ru-RU" sz="2400" dirty="0">
              <a:cs typeface="Times New Roman" panose="02020603050405020304" pitchFamily="18" charset="0"/>
            </a:endParaRPr>
          </a:p>
          <a:p>
            <a:r>
              <a:rPr lang="ru-RU" sz="2400" dirty="0">
                <a:cs typeface="Times New Roman" panose="02020603050405020304" pitchFamily="18" charset="0"/>
              </a:rPr>
              <a:t>Выстраивание системы текущего и итогового </a:t>
            </a:r>
            <a:r>
              <a:rPr lang="ru-RU" sz="2400" dirty="0" smtClean="0">
                <a:cs typeface="Times New Roman" panose="02020603050405020304" pitchFamily="18" charset="0"/>
              </a:rPr>
              <a:t>контроля. </a:t>
            </a:r>
            <a:r>
              <a:rPr lang="ru-RU" sz="2400" dirty="0">
                <a:cs typeface="Times New Roman" panose="02020603050405020304" pitchFamily="18" charset="0"/>
              </a:rPr>
              <a:t>Цель как выявление способных учеников, так и обозначение и поддержание образовательного уровня.  </a:t>
            </a:r>
            <a:endParaRPr lang="en-US" sz="2400" dirty="0">
              <a:cs typeface="Times New Roman" panose="02020603050405020304" pitchFamily="18" charset="0"/>
            </a:endParaRPr>
          </a:p>
          <a:p>
            <a:r>
              <a:rPr lang="ru-RU" sz="2400" dirty="0"/>
              <a:t>Школа видит своей задачей вовлечение и мотивирование к учебе каждого ученика. </a:t>
            </a:r>
          </a:p>
          <a:p>
            <a:r>
              <a:rPr lang="ru-RU" sz="2400" dirty="0"/>
              <a:t>Индивидуализация образовательной </a:t>
            </a:r>
            <a:r>
              <a:rPr lang="ru-RU" sz="2400" dirty="0" smtClean="0"/>
              <a:t>траектории. </a:t>
            </a:r>
            <a:endParaRPr lang="ru-RU" sz="2400" dirty="0"/>
          </a:p>
          <a:p>
            <a:r>
              <a:rPr lang="ru-RU" sz="2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Организация широкого спектра возможностей дополнительного образования на базе школы (бесплатно</a:t>
            </a:r>
            <a:r>
              <a:rPr lang="ru-RU" sz="2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).</a:t>
            </a:r>
          </a:p>
          <a:p>
            <a:r>
              <a:rPr lang="ru-RU" sz="2400" dirty="0" smtClean="0"/>
              <a:t>Внедрение новых подходов к обучению. </a:t>
            </a:r>
          </a:p>
          <a:p>
            <a:r>
              <a:rPr lang="ru-RU" sz="2400" dirty="0" smtClean="0"/>
              <a:t>Компенсация недостатка поддержки семьи: учителя </a:t>
            </a:r>
            <a:r>
              <a:rPr lang="ru-RU" sz="2400" dirty="0"/>
              <a:t>и администрация выполняют функции психолога, социального педагога, консультанта по </a:t>
            </a:r>
            <a:r>
              <a:rPr lang="ru-RU" sz="2400" dirty="0" smtClean="0"/>
              <a:t>карьере</a:t>
            </a:r>
          </a:p>
        </p:txBody>
      </p:sp>
    </p:spTree>
    <p:extLst>
      <p:ext uri="{BB962C8B-B14F-4D97-AF65-F5344CB8AC3E}">
        <p14:creationId xmlns:p14="http://schemas.microsoft.com/office/powerpoint/2010/main" val="20559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443" y="166345"/>
            <a:ext cx="11569147" cy="1325563"/>
          </a:xfrm>
        </p:spPr>
        <p:txBody>
          <a:bodyPr/>
          <a:lstStyle/>
          <a:p>
            <a:pPr algn="ctr"/>
            <a:r>
              <a:rPr lang="ru-RU" b="1" dirty="0" smtClean="0"/>
              <a:t>Из чего складываются образовательные результаты?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9" y="2126974"/>
            <a:ext cx="11748051" cy="4492486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учащихся в большей степени объясняются их индивидуальными характеристиками (в том </a:t>
            </a:r>
            <a:r>
              <a:rPr lang="ru-RU" smtClean="0"/>
              <a:t>числе социальными), </a:t>
            </a:r>
            <a:r>
              <a:rPr lang="ru-RU" dirty="0" smtClean="0"/>
              <a:t>а не характеристиками школ и учителей.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sz="2600" dirty="0" smtClean="0"/>
              <a:t>Необходимо выравнивание возможностей доступа учащихся к качественным образовательным ресурсам</a:t>
            </a:r>
          </a:p>
          <a:p>
            <a:r>
              <a:rPr lang="ru-RU" sz="2600" dirty="0" smtClean="0"/>
              <a:t>Необходимо </a:t>
            </a:r>
            <a:r>
              <a:rPr lang="ru-RU" sz="2600" dirty="0"/>
              <a:t>продумывать стратегии снижения неравенства результатов, как, поддерживая школы в сложных контекстах, так и обеспечивая образовательные потребности семей с более высокими </a:t>
            </a:r>
            <a:r>
              <a:rPr lang="ru-RU" sz="2600" dirty="0" smtClean="0"/>
              <a:t>запросами</a:t>
            </a:r>
          </a:p>
          <a:p>
            <a:r>
              <a:rPr lang="ru-RU" sz="2600" dirty="0"/>
              <a:t>Одни и те же стратегии действий в образовании могут иметь разное влияние на школьников, находящихся в разных социальных ситуациях</a:t>
            </a:r>
            <a:r>
              <a:rPr lang="ru-RU" sz="2600" dirty="0" smtClean="0"/>
              <a:t>.</a:t>
            </a:r>
            <a:endParaRPr lang="ru-RU" sz="2600" dirty="0"/>
          </a:p>
          <a:p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9901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815</Words>
  <Application>Microsoft Macintosh PowerPoint</Application>
  <PresentationFormat>Widescreen</PresentationFormat>
  <Paragraphs>59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Calibri Light</vt:lpstr>
      <vt:lpstr>Helvetica</vt:lpstr>
      <vt:lpstr>Mangal</vt:lpstr>
      <vt:lpstr>Source Sans Pro</vt:lpstr>
      <vt:lpstr>Times New Roman</vt:lpstr>
      <vt:lpstr>Arial</vt:lpstr>
      <vt:lpstr>Office Theme</vt:lpstr>
      <vt:lpstr>Международные исследования:  выводы для образовательной политики </vt:lpstr>
      <vt:lpstr>Ключевые вопросы образовательной политики</vt:lpstr>
      <vt:lpstr>Неравенство образовательных результатов на средней ступени школы</vt:lpstr>
      <vt:lpstr>PowerPoint Presentation</vt:lpstr>
      <vt:lpstr>Различия в доступе к ресурсам: учителя</vt:lpstr>
      <vt:lpstr>Различия в содержании образования</vt:lpstr>
      <vt:lpstr>Школы, работающие на уменьшение неравенства: высокие результаты TIMSS и PISA в сложных условиях</vt:lpstr>
      <vt:lpstr>Из чего складываются образовательные результаты?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Andrey Zakharov</dc:creator>
  <cp:lastModifiedBy>Andrey Zakharov</cp:lastModifiedBy>
  <cp:revision>63</cp:revision>
  <dcterms:created xsi:type="dcterms:W3CDTF">2017-01-31T11:39:21Z</dcterms:created>
  <dcterms:modified xsi:type="dcterms:W3CDTF">2017-02-01T09:48:09Z</dcterms:modified>
</cp:coreProperties>
</file>