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</p:sldMasterIdLst>
  <p:notesMasterIdLst>
    <p:notesMasterId r:id="rId52"/>
  </p:notesMasterIdLst>
  <p:sldIdLst>
    <p:sldId id="260" r:id="rId8"/>
    <p:sldId id="400" r:id="rId9"/>
    <p:sldId id="405" r:id="rId10"/>
    <p:sldId id="406" r:id="rId11"/>
    <p:sldId id="403" r:id="rId12"/>
    <p:sldId id="408" r:id="rId13"/>
    <p:sldId id="407" r:id="rId14"/>
    <p:sldId id="410" r:id="rId15"/>
    <p:sldId id="411" r:id="rId16"/>
    <p:sldId id="412" r:id="rId17"/>
    <p:sldId id="413" r:id="rId18"/>
    <p:sldId id="414" r:id="rId19"/>
    <p:sldId id="447" r:id="rId20"/>
    <p:sldId id="448" r:id="rId21"/>
    <p:sldId id="449" r:id="rId22"/>
    <p:sldId id="450" r:id="rId23"/>
    <p:sldId id="451" r:id="rId24"/>
    <p:sldId id="452" r:id="rId25"/>
    <p:sldId id="454" r:id="rId26"/>
    <p:sldId id="458" r:id="rId27"/>
    <p:sldId id="459" r:id="rId28"/>
    <p:sldId id="460" r:id="rId29"/>
    <p:sldId id="461" r:id="rId30"/>
    <p:sldId id="415" r:id="rId31"/>
    <p:sldId id="416" r:id="rId32"/>
    <p:sldId id="421" r:id="rId33"/>
    <p:sldId id="420" r:id="rId34"/>
    <p:sldId id="422" r:id="rId35"/>
    <p:sldId id="423" r:id="rId36"/>
    <p:sldId id="424" r:id="rId37"/>
    <p:sldId id="425" r:id="rId38"/>
    <p:sldId id="426" r:id="rId39"/>
    <p:sldId id="428" r:id="rId40"/>
    <p:sldId id="455" r:id="rId41"/>
    <p:sldId id="456" r:id="rId42"/>
    <p:sldId id="457" r:id="rId43"/>
    <p:sldId id="429" r:id="rId44"/>
    <p:sldId id="431" r:id="rId45"/>
    <p:sldId id="432" r:id="rId46"/>
    <p:sldId id="464" r:id="rId47"/>
    <p:sldId id="465" r:id="rId48"/>
    <p:sldId id="436" r:id="rId49"/>
    <p:sldId id="437" r:id="rId50"/>
    <p:sldId id="438" r:id="rId51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AE3D8DC-8318-49BA-B190-38CA348E2E8C}">
          <p14:sldIdLst>
            <p14:sldId id="260"/>
            <p14:sldId id="400"/>
            <p14:sldId id="405"/>
            <p14:sldId id="406"/>
            <p14:sldId id="403"/>
            <p14:sldId id="408"/>
            <p14:sldId id="407"/>
            <p14:sldId id="410"/>
            <p14:sldId id="411"/>
            <p14:sldId id="412"/>
            <p14:sldId id="413"/>
            <p14:sldId id="414"/>
            <p14:sldId id="447"/>
            <p14:sldId id="448"/>
            <p14:sldId id="449"/>
            <p14:sldId id="450"/>
            <p14:sldId id="451"/>
            <p14:sldId id="452"/>
            <p14:sldId id="454"/>
            <p14:sldId id="458"/>
            <p14:sldId id="459"/>
            <p14:sldId id="460"/>
            <p14:sldId id="461"/>
            <p14:sldId id="415"/>
            <p14:sldId id="416"/>
            <p14:sldId id="421"/>
            <p14:sldId id="420"/>
            <p14:sldId id="422"/>
            <p14:sldId id="423"/>
            <p14:sldId id="424"/>
            <p14:sldId id="425"/>
            <p14:sldId id="426"/>
            <p14:sldId id="428"/>
            <p14:sldId id="455"/>
            <p14:sldId id="456"/>
            <p14:sldId id="457"/>
            <p14:sldId id="429"/>
            <p14:sldId id="431"/>
            <p14:sldId id="432"/>
            <p14:sldId id="464"/>
            <p14:sldId id="465"/>
            <p14:sldId id="436"/>
            <p14:sldId id="437"/>
            <p14:sldId id="43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A2"/>
    <a:srgbClr val="003F82"/>
    <a:srgbClr val="038CC9"/>
    <a:srgbClr val="329BFA"/>
    <a:srgbClr val="6DA1FF"/>
    <a:srgbClr val="608DC4"/>
    <a:srgbClr val="05D5EB"/>
    <a:srgbClr val="4D62FD"/>
    <a:srgbClr val="8BB4FF"/>
    <a:srgbClr val="AF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6" autoAdjust="0"/>
    <p:restoredTop sz="95737" autoAdjust="0"/>
  </p:normalViewPr>
  <p:slideViewPr>
    <p:cSldViewPr snapToGrid="0" snapToObjects="1">
      <p:cViewPr>
        <p:scale>
          <a:sx n="100" d="100"/>
          <a:sy n="100" d="100"/>
        </p:scale>
        <p:origin x="-96" y="70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50" Type="http://schemas.openxmlformats.org/officeDocument/2006/relationships/slide" Target="slides/slide43.xml"/><Relationship Id="rId55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tableStyles" Target="tableStyles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74A06-A08A-4F31-8961-D49F089F43C2}" type="datetimeFigureOut">
              <a:rPr lang="ru-RU" smtClean="0"/>
              <a:t>10.09.2016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A1CF9-ED41-41D7-BEC6-FCBB92A2C19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036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89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84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084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188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6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141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398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154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191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642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13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911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5823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620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7114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0270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6814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5536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682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7057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4603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999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342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569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8556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5997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404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9030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5658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4702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4203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63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454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1738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7641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244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3244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5109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255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5924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042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08189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600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49540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668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791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54103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732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2401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5409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0945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2056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3593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95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6981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6207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48637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7731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3910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35348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5291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12518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5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2D4F0-0F4D-44DC-87A6-446527639F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1917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C0B37-7159-4A9C-8FEC-68B693AF7C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2398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1F306-2A60-4BD7-8723-130638875AB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196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5999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A1517-76A3-42E4-A2A3-BE093D8EE35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4818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04FF6-69EC-496E-A4E4-DF651246C9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07117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2BC24-F560-410D-B3CB-131948C4FF3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9474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43575-B201-4D43-A001-E3313DDDF9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85281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FA0E2-D530-4A78-86DF-C27692DAD05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54990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030C2-F201-4854-ADD3-0A37D4FE19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8881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B0385-F0FB-4BA6-A3DB-D760315A43C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27408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F379F-40C9-4935-BF5F-86F903CE030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40858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85800" y="457200"/>
            <a:ext cx="7772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46567-6899-41F8-9A75-A7D5698013E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6252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485900"/>
            <a:ext cx="7772400" cy="30861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92F21-8A91-48AA-87D5-C8576FF91B4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2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517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7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slideLayout" Target="../slideLayouts/slideLayout79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E2B9D-1697-4090-97E9-0A438BE077E8}" type="datetime1">
              <a:rPr lang="en-US" smtClean="0"/>
              <a:pPr>
                <a:defRPr/>
              </a:pPr>
              <a:t>9/10/2016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37826-9FC6-4A47-B435-94C6280B7F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06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5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13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87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25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E2B9D-1697-4090-97E9-0A438BE077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37826-9FC6-4A47-B435-94C6280B7F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7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 defTabSz="9144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 defTabSz="914400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 defTabSz="914400">
              <a:defRPr/>
            </a:pPr>
            <a:fld id="{D568A5C7-8F47-463F-B5E5-3FD1DBC0BAC1}" type="slidenum">
              <a:rPr lang="ru-RU">
                <a:solidFill>
                  <a:srgbClr val="000000"/>
                </a:solidFill>
              </a:rPr>
              <a:pPr defTabSz="914400"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12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jpe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jpe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0.wmf"/><Relationship Id="rId5" Type="http://schemas.openxmlformats.org/officeDocument/2006/relationships/image" Target="../media/image3.png"/><Relationship Id="rId10" Type="http://schemas.openxmlformats.org/officeDocument/2006/relationships/oleObject" Target="../embeddings/oleObject6.bin"/><Relationship Id="rId4" Type="http://schemas.openxmlformats.org/officeDocument/2006/relationships/image" Target="../media/image2.png"/><Relationship Id="rId9" Type="http://schemas.openxmlformats.org/officeDocument/2006/relationships/image" Target="../media/image9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4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7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>
                <a:solidFill>
                  <a:schemeClr val="bg1"/>
                </a:solidFill>
                <a:latin typeface="Myriad Pro"/>
              </a:rPr>
              <a:t>ТЕМА 4: </a:t>
            </a:r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Корпоративные облигации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3436883" y="1595696"/>
            <a:ext cx="556346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ru-RU" b="1" dirty="0" smtClean="0">
                <a:solidFill>
                  <a:srgbClr val="003F82"/>
                </a:solidFill>
              </a:rPr>
              <a:t>Фундаментальные </a:t>
            </a:r>
            <a:r>
              <a:rPr lang="ru-RU" b="1" dirty="0">
                <a:solidFill>
                  <a:srgbClr val="003F82"/>
                </a:solidFill>
              </a:rPr>
              <a:t>свойства облигаций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ru-RU" b="1" dirty="0">
                <a:solidFill>
                  <a:srgbClr val="003F82"/>
                </a:solidFill>
              </a:rPr>
              <a:t>Ценообразование облигаций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ru-RU" b="1" dirty="0">
                <a:solidFill>
                  <a:srgbClr val="003F82"/>
                </a:solidFill>
              </a:rPr>
              <a:t>Доходность операций с облигациями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ru-RU" b="1" dirty="0">
                <a:solidFill>
                  <a:srgbClr val="003F82"/>
                </a:solidFill>
              </a:rPr>
              <a:t>Рейтинг облигаций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595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Амортизация облигаций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094077" y="964166"/>
            <a:ext cx="66961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Годовые суммы платежей по 8-процентной 10-летней облигации номинальной стоимостью 1000 руб.</a:t>
            </a:r>
            <a:endParaRPr lang="ru-RU" sz="1600" b="1" dirty="0">
              <a:solidFill>
                <a:srgbClr val="003F82"/>
              </a:solidFill>
              <a:latin typeface="+mj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963528"/>
              </p:ext>
            </p:extLst>
          </p:nvPr>
        </p:nvGraphicFramePr>
        <p:xfrm>
          <a:off x="1804608" y="1548941"/>
          <a:ext cx="5156200" cy="3524048"/>
        </p:xfrm>
        <a:graphic>
          <a:graphicData uri="http://schemas.openxmlformats.org/drawingml/2006/table">
            <a:tbl>
              <a:tblPr/>
              <a:tblGrid>
                <a:gridCol w="774700"/>
                <a:gridCol w="1460500"/>
                <a:gridCol w="1460500"/>
                <a:gridCol w="1460500"/>
              </a:tblGrid>
              <a:tr h="9903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Сумма купонных выплат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Сумма частичного погашения номинала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Общая сумма платежей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872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Отзывные облигации</a:t>
            </a:r>
            <a:endParaRPr lang="en-US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9626" y="1084521"/>
            <a:ext cx="8113725" cy="7794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defRPr/>
            </a:pPr>
            <a:r>
              <a:rPr lang="ru-RU" sz="1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Отзывной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является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облигация, при выпуске которой в проспекте эмиссии предусмотрено право эмитента на досрочное погашение облигаций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161822" y="1964852"/>
            <a:ext cx="8186531" cy="855939"/>
            <a:chOff x="161820" y="1964852"/>
            <a:chExt cx="5125797" cy="855939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161820" y="1964852"/>
              <a:ext cx="5125797" cy="855939"/>
              <a:chOff x="226435" y="3217182"/>
              <a:chExt cx="5527167" cy="855939"/>
            </a:xfrm>
          </p:grpSpPr>
          <p:sp>
            <p:nvSpPr>
              <p:cNvPr id="23" name="Прямоугольник 22"/>
              <p:cNvSpPr/>
              <p:nvPr/>
            </p:nvSpPr>
            <p:spPr>
              <a:xfrm>
                <a:off x="226435" y="3217182"/>
                <a:ext cx="1517894" cy="85593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80000"/>
                  </a:lnSpc>
                </a:pPr>
                <a:r>
                  <a:rPr lang="ru-RU" sz="1600" b="1" dirty="0" smtClean="0"/>
                  <a:t>Цель выпуска </a:t>
                </a:r>
                <a:r>
                  <a:rPr lang="ru-RU" sz="1600" b="1" dirty="0"/>
                  <a:t>отзывных облигаций</a:t>
                </a:r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1784086" y="3217183"/>
                <a:ext cx="3969516" cy="85181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>
                  <a:lnSpc>
                    <a:spcPct val="110000"/>
                  </a:lnSpc>
                </a:pPr>
                <a:endPara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25" name="Rectangle 12"/>
              <p:cNvSpPr>
                <a:spLocks noChangeArrowheads="1"/>
              </p:cNvSpPr>
              <p:nvPr/>
            </p:nvSpPr>
            <p:spPr bwMode="auto">
              <a:xfrm>
                <a:off x="2036739" y="3244476"/>
                <a:ext cx="3716863" cy="6863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80000"/>
                  </a:lnSpc>
                  <a:spcAft>
                    <a:spcPts val="300"/>
                  </a:spcAft>
                </a:pPr>
                <a:r>
                  <a:rPr 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rPr>
                  <a:t>Застраховать эмитента от риска снижения процентных ставок</a:t>
                </a:r>
              </a:p>
              <a:p>
                <a:pPr>
                  <a:lnSpc>
                    <a:spcPct val="80000"/>
                  </a:lnSpc>
                  <a:spcAft>
                    <a:spcPts val="300"/>
                  </a:spcAft>
                </a:pPr>
                <a:endPara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</a:endParaRPr>
              </a:p>
              <a:p>
                <a:pPr>
                  <a:lnSpc>
                    <a:spcPct val="80000"/>
                  </a:lnSpc>
                  <a:spcAft>
                    <a:spcPts val="300"/>
                  </a:spcAft>
                </a:pPr>
                <a:r>
                  <a:rPr lang="ru-RU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rPr>
                  <a:t>Обеспечить </a:t>
                </a:r>
                <a:r>
                  <a:rPr 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rPr>
                  <a:t>эмитенту выигрыш от роста процентных ставок</a:t>
                </a:r>
              </a:p>
            </p:txBody>
          </p:sp>
        </p:grpSp>
        <p:sp>
          <p:nvSpPr>
            <p:cNvPr id="28" name="Стрелка вправо 27"/>
            <p:cNvSpPr/>
            <p:nvPr/>
          </p:nvSpPr>
          <p:spPr>
            <a:xfrm>
              <a:off x="1693715" y="2077056"/>
              <a:ext cx="146949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1690395" y="2454575"/>
              <a:ext cx="146949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139624" y="2907361"/>
            <a:ext cx="6961820" cy="2148866"/>
            <a:chOff x="139624" y="2907360"/>
            <a:chExt cx="6961820" cy="2148866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139624" y="2907360"/>
              <a:ext cx="6961820" cy="2148866"/>
              <a:chOff x="139624" y="2907360"/>
              <a:chExt cx="6961820" cy="2148866"/>
            </a:xfrm>
          </p:grpSpPr>
          <p:grpSp>
            <p:nvGrpSpPr>
              <p:cNvPr id="12" name="Группа 11"/>
              <p:cNvGrpSpPr/>
              <p:nvPr/>
            </p:nvGrpSpPr>
            <p:grpSpPr>
              <a:xfrm>
                <a:off x="139624" y="2907360"/>
                <a:ext cx="6961820" cy="2148866"/>
                <a:chOff x="139624" y="2907360"/>
                <a:chExt cx="6961820" cy="2148866"/>
              </a:xfrm>
            </p:grpSpPr>
            <p:grpSp>
              <p:nvGrpSpPr>
                <p:cNvPr id="60" name="Группа 59"/>
                <p:cNvGrpSpPr/>
                <p:nvPr/>
              </p:nvGrpSpPr>
              <p:grpSpPr>
                <a:xfrm>
                  <a:off x="139624" y="2907360"/>
                  <a:ext cx="6961820" cy="2148866"/>
                  <a:chOff x="139624" y="2189038"/>
                  <a:chExt cx="6961820" cy="2780546"/>
                </a:xfrm>
              </p:grpSpPr>
              <p:sp>
                <p:nvSpPr>
                  <p:cNvPr id="61" name="Text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9624" y="2953690"/>
                    <a:ext cx="401276" cy="39825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ru-RU" altLang="ru-RU" sz="1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rPr>
                      <a:t>20</a:t>
                    </a:r>
                  </a:p>
                </p:txBody>
              </p:sp>
              <p:grpSp>
                <p:nvGrpSpPr>
                  <p:cNvPr id="64" name="Группа 63"/>
                  <p:cNvGrpSpPr/>
                  <p:nvPr/>
                </p:nvGrpSpPr>
                <p:grpSpPr>
                  <a:xfrm>
                    <a:off x="139624" y="2189038"/>
                    <a:ext cx="6961820" cy="2780546"/>
                    <a:chOff x="569370" y="2289658"/>
                    <a:chExt cx="11026447" cy="3977795"/>
                  </a:xfrm>
                </p:grpSpPr>
                <p:cxnSp>
                  <p:nvCxnSpPr>
                    <p:cNvPr id="67" name="Прямая со стрелкой 4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258888" y="5589588"/>
                      <a:ext cx="6697662" cy="0"/>
                    </a:xfrm>
                    <a:prstGeom prst="straightConnector1">
                      <a:avLst/>
                    </a:prstGeom>
                    <a:ln>
                      <a:headEnd/>
                      <a:tailEnd type="arrow" w="med" len="med"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" name="Прямая со стрелкой 6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1258888" y="2434943"/>
                      <a:ext cx="0" cy="3154645"/>
                    </a:xfrm>
                    <a:prstGeom prst="straightConnector1">
                      <a:avLst/>
                    </a:prstGeom>
                    <a:ln>
                      <a:headEnd/>
                      <a:tailEnd type="arrow" w="med" len="med"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9" name="Text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69370" y="2289658"/>
                      <a:ext cx="571483" cy="6267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6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%</a:t>
                      </a:r>
                    </a:p>
                  </p:txBody>
                </p:sp>
                <p:sp>
                  <p:nvSpPr>
                    <p:cNvPr id="70" name="Text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72312" y="5640751"/>
                      <a:ext cx="1436659" cy="6267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6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Время</a:t>
                      </a:r>
                    </a:p>
                  </p:txBody>
                </p:sp>
                <p:sp>
                  <p:nvSpPr>
                    <p:cNvPr id="71" name="Text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683010" y="3031779"/>
                      <a:ext cx="4220026" cy="53554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kern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Первоначальный купон</a:t>
                      </a:r>
                      <a:endParaRPr lang="ru-RU" altLang="ru-RU" sz="1600" b="1" kern="0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p:txBody>
                </p:sp>
                <p:sp>
                  <p:nvSpPr>
                    <p:cNvPr id="72" name="Text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683010" y="4273822"/>
                      <a:ext cx="5912807" cy="53554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defPPr>
                        <a:defRPr lang="en-US"/>
                      </a:defPPr>
                      <a:lvl1pPr marL="0" marR="0" lvl="0" indent="0" defTabSz="91440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kumimoji="0" sz="1600" b="0" i="0" u="none" strike="noStrike" kern="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defRPr>
                      </a:lvl1pPr>
                      <a:lvl2pPr marL="742950" indent="-285750" eaLnBrk="0" hangingPunct="0">
                        <a:defRPr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ru-RU" altLang="ru-RU" b="1" dirty="0" smtClean="0">
                          <a:solidFill>
                            <a:schemeClr val="accent2"/>
                          </a:solidFill>
                        </a:rPr>
                        <a:t>Купон при рефинансировании займа</a:t>
                      </a:r>
                      <a:endParaRPr lang="ru-RU" altLang="ru-RU" b="1" dirty="0">
                        <a:solidFill>
                          <a:schemeClr val="accent2"/>
                        </a:solidFill>
                      </a:endParaRPr>
                    </a:p>
                  </p:txBody>
                </p:sp>
                <p:sp>
                  <p:nvSpPr>
                    <p:cNvPr id="73" name="TextBox 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12256" y="5568469"/>
                      <a:ext cx="774874" cy="62670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t</a:t>
                      </a:r>
                      <a:r>
                        <a:rPr kumimoji="0" lang="ru-RU" sz="1600" b="0" i="1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отз</a:t>
                      </a:r>
                    </a:p>
                  </p:txBody>
                </p:sp>
              </p:grpSp>
            </p:grpSp>
            <p:grpSp>
              <p:nvGrpSpPr>
                <p:cNvPr id="9" name="Группа 8"/>
                <p:cNvGrpSpPr/>
                <p:nvPr/>
              </p:nvGrpSpPr>
              <p:grpSpPr>
                <a:xfrm>
                  <a:off x="579731" y="3303988"/>
                  <a:ext cx="4455819" cy="1386044"/>
                  <a:chOff x="574968" y="3303988"/>
                  <a:chExt cx="4455819" cy="1386044"/>
                </a:xfrm>
              </p:grpSpPr>
              <p:grpSp>
                <p:nvGrpSpPr>
                  <p:cNvPr id="8" name="Группа 7"/>
                  <p:cNvGrpSpPr/>
                  <p:nvPr/>
                </p:nvGrpSpPr>
                <p:grpSpPr>
                  <a:xfrm>
                    <a:off x="574968" y="3303988"/>
                    <a:ext cx="4455819" cy="1386044"/>
                    <a:chOff x="2685392" y="1462088"/>
                    <a:chExt cx="5490480" cy="1798728"/>
                  </a:xfrm>
                </p:grpSpPr>
                <p:sp>
                  <p:nvSpPr>
                    <p:cNvPr id="95" name="Line 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85392" y="1919288"/>
                      <a:ext cx="3305504" cy="0"/>
                    </a:xfrm>
                    <a:prstGeom prst="line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96" name="Line 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990896" y="1919288"/>
                      <a:ext cx="0" cy="1341528"/>
                    </a:xfrm>
                    <a:prstGeom prst="line">
                      <a:avLst/>
                    </a:prstGeom>
                    <a:ln w="15875">
                      <a:prstDash val="sysDash"/>
                      <a:headEnd/>
                      <a:tailEnd/>
                    </a:ln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97" name="Line 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84297" y="2757488"/>
                      <a:ext cx="1" cy="503328"/>
                    </a:xfrm>
                    <a:prstGeom prst="line">
                      <a:avLst/>
                    </a:prstGeom>
                    <a:ln w="15875">
                      <a:prstDash val="sysDash"/>
                      <a:headEnd/>
                      <a:tailEnd/>
                    </a:ln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98" name="Freeform 8"/>
                    <p:cNvSpPr>
                      <a:spLocks/>
                    </p:cNvSpPr>
                    <p:nvPr/>
                  </p:nvSpPr>
                  <p:spPr bwMode="auto">
                    <a:xfrm>
                      <a:off x="2685392" y="1919288"/>
                      <a:ext cx="1898907" cy="838200"/>
                    </a:xfrm>
                    <a:custGeom>
                      <a:avLst/>
                      <a:gdLst>
                        <a:gd name="T0" fmla="*/ 0 w 1296"/>
                        <a:gd name="T1" fmla="*/ 0 h 528"/>
                        <a:gd name="T2" fmla="*/ 624 w 1296"/>
                        <a:gd name="T3" fmla="*/ 144 h 528"/>
                        <a:gd name="T4" fmla="*/ 1296 w 1296"/>
                        <a:gd name="T5" fmla="*/ 528 h 528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1296" h="528">
                          <a:moveTo>
                            <a:pt x="0" y="0"/>
                          </a:moveTo>
                          <a:cubicBezTo>
                            <a:pt x="204" y="28"/>
                            <a:pt x="408" y="56"/>
                            <a:pt x="624" y="144"/>
                          </a:cubicBezTo>
                          <a:cubicBezTo>
                            <a:pt x="840" y="232"/>
                            <a:pt x="1184" y="464"/>
                            <a:pt x="1296" y="528"/>
                          </a:cubicBezTo>
                        </a:path>
                      </a:pathLst>
                    </a:custGeom>
                    <a:ln>
                      <a:headEnd/>
                      <a:tailEnd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99" name="Line 1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935948" y="1462088"/>
                      <a:ext cx="281320" cy="381000"/>
                    </a:xfrm>
                    <a:prstGeom prst="line">
                      <a:avLst/>
                    </a:prstGeom>
                    <a:ln w="19050">
                      <a:headEnd/>
                      <a:tailEnd type="triangle" w="med" len="lg"/>
                    </a:ln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00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997486" y="2339976"/>
                      <a:ext cx="3178386" cy="0"/>
                    </a:xfrm>
                    <a:prstGeom prst="line">
                      <a:avLst/>
                    </a:prstGeom>
                    <a:ln w="19050">
                      <a:headEnd/>
                      <a:tailEnd/>
                    </a:ln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/>
                    <a:lstStyle/>
                    <a:p>
                      <a:endParaRPr lang="ru-RU" dirty="0"/>
                    </a:p>
                  </p:txBody>
                </p:sp>
                <p:sp>
                  <p:nvSpPr>
                    <p:cNvPr id="101" name="Line 1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789427" y="2339976"/>
                      <a:ext cx="208059" cy="327025"/>
                    </a:xfrm>
                    <a:prstGeom prst="line">
                      <a:avLst/>
                    </a:prstGeom>
                    <a:ln w="19050">
                      <a:headEnd/>
                      <a:tailEnd type="triangle" w="med" len="lg"/>
                    </a:ln>
                  </p:spPr>
                  <p:style>
                    <a:lnRef idx="2">
                      <a:schemeClr val="dk1"/>
                    </a:lnRef>
                    <a:fillRef idx="0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/>
                    <a:lstStyle/>
                    <a:p>
                      <a:endParaRPr lang="ru-RU" dirty="0"/>
                    </a:p>
                  </p:txBody>
                </p:sp>
              </p:grpSp>
              <p:sp>
                <p:nvSpPr>
                  <p:cNvPr id="102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629721" y="3306283"/>
                    <a:ext cx="2401066" cy="0"/>
                  </a:xfrm>
                  <a:prstGeom prst="line">
                    <a:avLst/>
                  </a:prstGeom>
                  <a:ln w="19050"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103" name="TextBox 1"/>
              <p:cNvSpPr txBox="1">
                <a:spLocks noChangeArrowheads="1"/>
              </p:cNvSpPr>
              <p:nvPr/>
            </p:nvSpPr>
            <p:spPr bwMode="auto">
              <a:xfrm>
                <a:off x="3032180" y="4679216"/>
                <a:ext cx="450764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t</a:t>
                </a:r>
                <a:r>
                  <a:rPr lang="ru-RU" sz="1600" i="1" kern="0" baseline="-25000" dirty="0" smtClean="0">
                    <a:solidFill>
                      <a:srgbClr val="000000"/>
                    </a:solidFill>
                    <a:latin typeface="+mn-lt"/>
                  </a:rPr>
                  <a:t>пог</a:t>
                </a:r>
                <a:endParaRPr kumimoji="0" lang="ru-RU" sz="1600" b="0" i="1" u="none" strike="noStrike" kern="0" cap="none" spc="0" normalizeH="0" baseline="-2500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</p:grpSp>
        <p:sp>
          <p:nvSpPr>
            <p:cNvPr id="104" name="Line 6"/>
            <p:cNvSpPr>
              <a:spLocks noChangeShapeType="1"/>
            </p:cNvSpPr>
            <p:nvPr/>
          </p:nvSpPr>
          <p:spPr bwMode="auto">
            <a:xfrm>
              <a:off x="2116033" y="4302183"/>
              <a:ext cx="114152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427131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Возвратные облигации</a:t>
            </a:r>
            <a:endParaRPr lang="en-US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428753" y="1274666"/>
            <a:ext cx="5147993" cy="9462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Возвратной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называется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облигация, при выпуске которой предусмотрено право инвесторов досрочно вернуть облигацию эмитенту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1428753" y="2718960"/>
            <a:ext cx="5125797" cy="1083074"/>
            <a:chOff x="161820" y="1964852"/>
            <a:chExt cx="5125797" cy="855939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161820" y="1964852"/>
              <a:ext cx="5125797" cy="855939"/>
              <a:chOff x="226435" y="3217182"/>
              <a:chExt cx="5527167" cy="855939"/>
            </a:xfrm>
          </p:grpSpPr>
          <p:sp>
            <p:nvSpPr>
              <p:cNvPr id="23" name="Прямоугольник 22"/>
              <p:cNvSpPr/>
              <p:nvPr/>
            </p:nvSpPr>
            <p:spPr>
              <a:xfrm>
                <a:off x="226435" y="3217182"/>
                <a:ext cx="1517894" cy="85593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80000"/>
                  </a:lnSpc>
                </a:pPr>
                <a:r>
                  <a:rPr lang="ru-RU" sz="1600" b="1" dirty="0"/>
                  <a:t>Цель выпуска возвратных облигаций</a:t>
                </a:r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1784086" y="3217183"/>
                <a:ext cx="3969516" cy="85181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>
                  <a:lnSpc>
                    <a:spcPct val="110000"/>
                  </a:lnSpc>
                </a:pPr>
                <a:endPara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25" name="Rectangle 12"/>
              <p:cNvSpPr>
                <a:spLocks noChangeArrowheads="1"/>
              </p:cNvSpPr>
              <p:nvPr/>
            </p:nvSpPr>
            <p:spPr bwMode="auto">
              <a:xfrm>
                <a:off x="2036739" y="3244476"/>
                <a:ext cx="3716863" cy="7807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95000"/>
                  </a:lnSpc>
                  <a:spcAft>
                    <a:spcPts val="600"/>
                  </a:spcAft>
                </a:pPr>
                <a:r>
                  <a:rPr 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rPr>
                  <a:t>сделать выпуск более привлекательным для инвесторов</a:t>
                </a:r>
              </a:p>
              <a:p>
                <a:pPr>
                  <a:lnSpc>
                    <a:spcPct val="95000"/>
                  </a:lnSpc>
                  <a:spcAft>
                    <a:spcPts val="600"/>
                  </a:spcAft>
                </a:pPr>
                <a:r>
                  <a:rPr lang="ru-RU" sz="1400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rPr>
                  <a:t>хеджирование </a:t>
                </a:r>
                <a:r>
                  <a:rPr lang="ru-RU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</a:rPr>
                  <a:t>компанией процентного риска</a:t>
                </a:r>
              </a:p>
            </p:txBody>
          </p:sp>
        </p:grpSp>
        <p:sp>
          <p:nvSpPr>
            <p:cNvPr id="28" name="Стрелка вправо 27"/>
            <p:cNvSpPr/>
            <p:nvPr/>
          </p:nvSpPr>
          <p:spPr>
            <a:xfrm>
              <a:off x="1693715" y="2077056"/>
              <a:ext cx="146949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1690395" y="2454575"/>
              <a:ext cx="146949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1446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Индексируемые облигации (на примере облигаций Газпрома) </a:t>
            </a:r>
            <a:endParaRPr lang="ru-RU" sz="2000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5044" y="1816925"/>
            <a:ext cx="5356531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chemeClr val="tx2"/>
                </a:solidFill>
              </a:rPr>
              <a:t>Объем эмиссии = 3 млрд. руб.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chemeClr val="tx2"/>
                </a:solidFill>
              </a:rPr>
              <a:t>Номинал (н) = 1000 руб.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chemeClr val="tx2"/>
                </a:solidFill>
              </a:rPr>
              <a:t>Срок обращения (т) = 4 года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chemeClr val="tx2"/>
                </a:solidFill>
              </a:rPr>
              <a:t>Ставка купонных выплат = 5%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chemeClr val="tx2"/>
                </a:solidFill>
              </a:rPr>
              <a:t>Периодичность выплат = 2 раза в год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 smtClean="0">
                <a:solidFill>
                  <a:schemeClr val="tx2"/>
                </a:solidFill>
              </a:rPr>
              <a:t>Дата погашения = 15.04.2003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83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Индексируемые облигации (на примере облигаций Газпрома) </a:t>
            </a:r>
            <a:endParaRPr lang="ru-RU" sz="2000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6259" y="1129981"/>
            <a:ext cx="7603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 dirty="0" smtClean="0">
                <a:solidFill>
                  <a:schemeClr val="tx2"/>
                </a:solidFill>
              </a:rPr>
              <a:t>Сумма выплат по очередному купону (</a:t>
            </a:r>
            <a:r>
              <a:rPr lang="ru-RU" altLang="ru-RU" sz="2000" b="1" dirty="0" err="1">
                <a:solidFill>
                  <a:schemeClr val="tx2"/>
                </a:solidFill>
              </a:rPr>
              <a:t>Сm</a:t>
            </a:r>
            <a:r>
              <a:rPr lang="ru-RU" altLang="ru-RU" sz="2000" b="1" dirty="0">
                <a:solidFill>
                  <a:schemeClr val="tx2"/>
                </a:solidFill>
              </a:rPr>
              <a:t>) определяется</a:t>
            </a:r>
            <a:r>
              <a:rPr lang="ru-RU" altLang="ru-RU" sz="2000" b="1" dirty="0" smtClean="0">
                <a:solidFill>
                  <a:schemeClr val="tx2"/>
                </a:solidFill>
              </a:rPr>
              <a:t>:</a:t>
            </a:r>
            <a:endParaRPr lang="ru-RU" altLang="ru-RU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057378"/>
              </p:ext>
            </p:extLst>
          </p:nvPr>
        </p:nvGraphicFramePr>
        <p:xfrm>
          <a:off x="2624447" y="1644155"/>
          <a:ext cx="3243413" cy="730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Формула" r:id="rId6" imgW="1803240" imgH="406080" progId="Equation.3">
                  <p:embed/>
                </p:oleObj>
              </mc:Choice>
              <mc:Fallback>
                <p:oleObj name="Формула" r:id="rId6" imgW="180324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4447" y="1644155"/>
                        <a:ext cx="3243413" cy="7309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87102" y="2766951"/>
            <a:ext cx="72796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Где</a:t>
            </a:r>
            <a:r>
              <a:rPr lang="ru-RU" dirty="0">
                <a:solidFill>
                  <a:schemeClr val="tx2"/>
                </a:solidFill>
              </a:rPr>
              <a:t>: </a:t>
            </a:r>
            <a:r>
              <a:rPr lang="ru-RU" b="1" i="1" dirty="0" err="1">
                <a:solidFill>
                  <a:schemeClr val="tx2"/>
                </a:solidFill>
              </a:rPr>
              <a:t>R</a:t>
            </a:r>
            <a:r>
              <a:rPr lang="ru-RU" b="1" i="1" baseline="-25000" dirty="0" err="1">
                <a:solidFill>
                  <a:schemeClr val="tx2"/>
                </a:solidFill>
              </a:rPr>
              <a:t>o</a:t>
            </a:r>
            <a:r>
              <a:rPr lang="ru-RU" dirty="0">
                <a:solidFill>
                  <a:schemeClr val="tx2"/>
                </a:solidFill>
              </a:rPr>
              <a:t> – средний курс доллара за 30 дней, предшествующих дате выпуска</a:t>
            </a:r>
          </a:p>
          <a:p>
            <a:r>
              <a:rPr lang="ru-RU" dirty="0">
                <a:solidFill>
                  <a:schemeClr val="tx2"/>
                </a:solidFill>
              </a:rPr>
              <a:t>        </a:t>
            </a:r>
            <a:r>
              <a:rPr lang="ru-RU" b="1" i="1" dirty="0" err="1">
                <a:solidFill>
                  <a:schemeClr val="tx2"/>
                </a:solidFill>
              </a:rPr>
              <a:t>R</a:t>
            </a:r>
            <a:r>
              <a:rPr lang="ru-RU" b="1" i="1" baseline="-25000" dirty="0" err="1">
                <a:solidFill>
                  <a:schemeClr val="tx2"/>
                </a:solidFill>
              </a:rPr>
              <a:t>m</a:t>
            </a:r>
            <a:r>
              <a:rPr lang="ru-RU" dirty="0">
                <a:solidFill>
                  <a:schemeClr val="tx2"/>
                </a:solidFill>
              </a:rPr>
              <a:t> – средний курс доллара за 30 дней, предшествующих дате окончания </a:t>
            </a:r>
            <a:r>
              <a:rPr lang="ru-RU" b="1" i="1" dirty="0">
                <a:solidFill>
                  <a:schemeClr val="tx2"/>
                </a:solidFill>
              </a:rPr>
              <a:t>m</a:t>
            </a:r>
            <a:r>
              <a:rPr lang="ru-RU" dirty="0">
                <a:solidFill>
                  <a:schemeClr val="tx2"/>
                </a:solidFill>
              </a:rPr>
              <a:t> – </a:t>
            </a:r>
            <a:r>
              <a:rPr lang="ru-RU" dirty="0" smtClean="0">
                <a:solidFill>
                  <a:schemeClr val="tx2"/>
                </a:solidFill>
              </a:rPr>
              <a:t>ого </a:t>
            </a:r>
            <a:r>
              <a:rPr lang="ru-RU" dirty="0">
                <a:solidFill>
                  <a:schemeClr val="tx2"/>
                </a:solidFill>
              </a:rPr>
              <a:t>купонного периода</a:t>
            </a:r>
          </a:p>
          <a:p>
            <a:r>
              <a:rPr lang="ru-RU" dirty="0">
                <a:solidFill>
                  <a:schemeClr val="tx2"/>
                </a:solidFill>
              </a:rPr>
              <a:t>       </a:t>
            </a:r>
            <a:r>
              <a:rPr lang="ru-RU" b="1" i="1" dirty="0" smtClean="0">
                <a:solidFill>
                  <a:schemeClr val="tx2"/>
                </a:solidFill>
              </a:rPr>
              <a:t>t</a:t>
            </a:r>
            <a:r>
              <a:rPr lang="ru-RU" b="1" i="1" baseline="-25000" dirty="0" smtClean="0">
                <a:solidFill>
                  <a:schemeClr val="tx2"/>
                </a:solidFill>
              </a:rPr>
              <a:t>m-1</a:t>
            </a:r>
            <a:r>
              <a:rPr lang="ru-RU" baseline="-25000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- </a:t>
            </a:r>
            <a:r>
              <a:rPr lang="ru-RU" dirty="0">
                <a:solidFill>
                  <a:schemeClr val="tx2"/>
                </a:solidFill>
              </a:rPr>
              <a:t>дата начала </a:t>
            </a:r>
            <a:r>
              <a:rPr lang="ru-RU" b="1" i="1" dirty="0">
                <a:solidFill>
                  <a:schemeClr val="tx2"/>
                </a:solidFill>
              </a:rPr>
              <a:t>m</a:t>
            </a:r>
            <a:r>
              <a:rPr lang="ru-RU" dirty="0">
                <a:solidFill>
                  <a:schemeClr val="tx2"/>
                </a:solidFill>
              </a:rPr>
              <a:t> – </a:t>
            </a:r>
            <a:r>
              <a:rPr lang="ru-RU" dirty="0" smtClean="0">
                <a:solidFill>
                  <a:schemeClr val="tx2"/>
                </a:solidFill>
              </a:rPr>
              <a:t>ого </a:t>
            </a:r>
            <a:r>
              <a:rPr lang="ru-RU" dirty="0">
                <a:solidFill>
                  <a:schemeClr val="tx2"/>
                </a:solidFill>
              </a:rPr>
              <a:t>купонного периода</a:t>
            </a:r>
          </a:p>
          <a:p>
            <a:r>
              <a:rPr lang="ru-RU" dirty="0">
                <a:solidFill>
                  <a:schemeClr val="tx2"/>
                </a:solidFill>
              </a:rPr>
              <a:t>       </a:t>
            </a:r>
            <a:r>
              <a:rPr lang="ru-RU" b="1" i="1" dirty="0" err="1">
                <a:solidFill>
                  <a:schemeClr val="tx2"/>
                </a:solidFill>
              </a:rPr>
              <a:t>t</a:t>
            </a:r>
            <a:r>
              <a:rPr lang="ru-RU" b="1" i="1" baseline="-25000" dirty="0" err="1">
                <a:solidFill>
                  <a:schemeClr val="tx2"/>
                </a:solidFill>
              </a:rPr>
              <a:t>m</a:t>
            </a:r>
            <a:r>
              <a:rPr lang="ru-RU" dirty="0">
                <a:solidFill>
                  <a:schemeClr val="tx2"/>
                </a:solidFill>
              </a:rPr>
              <a:t> – дата окончания </a:t>
            </a:r>
            <a:r>
              <a:rPr lang="ru-RU" b="1" i="1" dirty="0">
                <a:solidFill>
                  <a:schemeClr val="tx2"/>
                </a:solidFill>
              </a:rPr>
              <a:t>m</a:t>
            </a:r>
            <a:r>
              <a:rPr lang="ru-RU" dirty="0">
                <a:solidFill>
                  <a:schemeClr val="tx2"/>
                </a:solidFill>
              </a:rPr>
              <a:t> – </a:t>
            </a:r>
            <a:r>
              <a:rPr lang="ru-RU" dirty="0" smtClean="0">
                <a:solidFill>
                  <a:schemeClr val="tx2"/>
                </a:solidFill>
              </a:rPr>
              <a:t>ого </a:t>
            </a:r>
            <a:r>
              <a:rPr lang="ru-RU" dirty="0">
                <a:solidFill>
                  <a:schemeClr val="tx2"/>
                </a:solidFill>
              </a:rPr>
              <a:t>купонного </a:t>
            </a:r>
            <a:r>
              <a:rPr lang="ru-RU" dirty="0" smtClean="0">
                <a:solidFill>
                  <a:schemeClr val="tx2"/>
                </a:solidFill>
              </a:rPr>
              <a:t>периода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5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71524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400" b="1" dirty="0" smtClean="0">
                <a:solidFill>
                  <a:prstClr val="white"/>
                </a:solidFill>
                <a:latin typeface="Myriad Pro"/>
              </a:rPr>
              <a:t>Организация проведения аукционов по размещению корпоративных облигаций</a:t>
            </a:r>
            <a:endParaRPr lang="ru-RU" sz="1400" b="1" dirty="0">
              <a:solidFill>
                <a:prstClr val="white"/>
              </a:solidFill>
              <a:latin typeface="Myriad Pro"/>
            </a:endParaRPr>
          </a:p>
        </p:txBody>
      </p:sp>
      <p:grpSp>
        <p:nvGrpSpPr>
          <p:cNvPr id="15" name="Группа 63"/>
          <p:cNvGrpSpPr/>
          <p:nvPr/>
        </p:nvGrpSpPr>
        <p:grpSpPr>
          <a:xfrm>
            <a:off x="997354" y="1264245"/>
            <a:ext cx="1777747" cy="538211"/>
            <a:chOff x="7388627" y="3048000"/>
            <a:chExt cx="1526773" cy="1280160"/>
          </a:xfrm>
        </p:grpSpPr>
        <p:sp>
          <p:nvSpPr>
            <p:cNvPr id="34" name="AutoShape 32"/>
            <p:cNvSpPr>
              <a:spLocks noChangeArrowheads="1"/>
            </p:cNvSpPr>
            <p:nvPr/>
          </p:nvSpPr>
          <p:spPr bwMode="invGray">
            <a:xfrm>
              <a:off x="7391400" y="3048000"/>
              <a:ext cx="1524000" cy="1280160"/>
            </a:xfrm>
            <a:prstGeom prst="rect">
              <a:avLst/>
            </a:prstGeom>
            <a:solidFill>
              <a:srgbClr val="FF9900">
                <a:alpha val="60000"/>
              </a:srgbClr>
            </a:solidFill>
            <a:ln w="12700" cmpd="sng" algn="ctr">
              <a:solidFill>
                <a:srgbClr val="969696"/>
              </a:solidFill>
              <a:prstDash val="solid"/>
              <a:round/>
              <a:headEnd/>
              <a:tailEnd/>
            </a:ln>
            <a:effectLst/>
          </p:spPr>
          <p:txBody>
            <a:bodyPr lIns="72000" tIns="72000" rIns="72000" bIns="72000" anchor="ctr" anchorCtr="1"/>
            <a:lstStyle/>
            <a:p>
              <a:pPr algn="ctr">
                <a:lnSpc>
                  <a:spcPct val="120000"/>
                </a:lnSpc>
                <a:spcBef>
                  <a:spcPct val="50000"/>
                </a:spcBef>
                <a:buClr>
                  <a:prstClr val="white"/>
                </a:buClr>
              </a:pPr>
              <a:endParaRPr lang="en-GB">
                <a:solidFill>
                  <a:prstClr val="black"/>
                </a:solidFill>
              </a:endParaRPr>
            </a:p>
          </p:txBody>
        </p:sp>
        <p:sp>
          <p:nvSpPr>
            <p:cNvPr id="35" name="Текст 3"/>
            <p:cNvSpPr txBox="1">
              <a:spLocks/>
            </p:cNvSpPr>
            <p:nvPr/>
          </p:nvSpPr>
          <p:spPr>
            <a:xfrm>
              <a:off x="7388627" y="3190494"/>
              <a:ext cx="1524000" cy="762001"/>
            </a:xfrm>
            <a:prstGeom prst="rect">
              <a:avLst/>
            </a:prstGeom>
          </p:spPr>
          <p:txBody>
            <a:bodyPr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kern="0" smtClean="0">
                  <a:solidFill>
                    <a:sysClr val="windowText" lastClr="000000"/>
                  </a:solidFill>
                  <a:latin typeface="Calibri"/>
                </a:rPr>
                <a:t>Эмитент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997354" y="1822320"/>
            <a:ext cx="1777747" cy="1518740"/>
            <a:chOff x="997354" y="1822320"/>
            <a:chExt cx="1777747" cy="1518740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1230083" y="1995464"/>
              <a:ext cx="1309060" cy="538212"/>
              <a:chOff x="1323805" y="1694025"/>
              <a:chExt cx="1393705" cy="1066800"/>
            </a:xfrm>
          </p:grpSpPr>
          <p:sp>
            <p:nvSpPr>
              <p:cNvPr id="45" name="AutoShape 32"/>
              <p:cNvSpPr>
                <a:spLocks noChangeArrowheads="1"/>
              </p:cNvSpPr>
              <p:nvPr/>
            </p:nvSpPr>
            <p:spPr bwMode="invGray">
              <a:xfrm>
                <a:off x="1323805" y="1694025"/>
                <a:ext cx="1393705" cy="1066800"/>
              </a:xfrm>
              <a:prstGeom prst="roundRect">
                <a:avLst>
                  <a:gd name="adj" fmla="val 6741"/>
                </a:avLst>
              </a:prstGeom>
              <a:solidFill>
                <a:srgbClr val="CCCCFF">
                  <a:alpha val="65000"/>
                </a:srgbClr>
              </a:solidFill>
              <a:ln w="12700" algn="ctr">
                <a:solidFill>
                  <a:srgbClr val="969696"/>
                </a:solidFill>
                <a:prstDash val="solid"/>
                <a:round/>
                <a:headEnd/>
                <a:tailEnd/>
              </a:ln>
              <a:effectLst>
                <a:softEdge rad="31750"/>
              </a:effectLst>
            </p:spPr>
            <p:txBody>
              <a:bodyPr lIns="72000" tIns="72000" rIns="72000" bIns="72000" anchor="ctr" anchorCtr="1"/>
              <a:lstStyle/>
              <a:p>
                <a:pPr algn="ctr">
                  <a:lnSpc>
                    <a:spcPct val="120000"/>
                  </a:lnSpc>
                  <a:spcBef>
                    <a:spcPct val="50000"/>
                  </a:spcBef>
                  <a:buClr>
                    <a:prstClr val="white"/>
                  </a:buClr>
                </a:pPr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Текст 3"/>
              <p:cNvSpPr txBox="1">
                <a:spLocks/>
              </p:cNvSpPr>
              <p:nvPr/>
            </p:nvSpPr>
            <p:spPr>
              <a:xfrm>
                <a:off x="1323805" y="1747734"/>
                <a:ext cx="1393705" cy="838200"/>
              </a:xfrm>
              <a:prstGeom prst="rect">
                <a:avLst/>
              </a:prstGeom>
            </p:spPr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400" kern="0" dirty="0" smtClean="0">
                    <a:solidFill>
                      <a:srgbClr val="000000"/>
                    </a:solidFill>
                    <a:latin typeface="Calibri"/>
                  </a:rPr>
                  <a:t>Параметры выпуска</a:t>
                </a:r>
                <a:endParaRPr lang="ru-RU" sz="1400" kern="0" dirty="0">
                  <a:solidFill>
                    <a:srgbClr val="000000"/>
                  </a:solidFill>
                  <a:latin typeface="Calibri"/>
                </a:endParaRPr>
              </a:p>
            </p:txBody>
          </p:sp>
        </p:grpSp>
        <p:grpSp>
          <p:nvGrpSpPr>
            <p:cNvPr id="37" name="Группа 63"/>
            <p:cNvGrpSpPr/>
            <p:nvPr/>
          </p:nvGrpSpPr>
          <p:grpSpPr>
            <a:xfrm>
              <a:off x="997354" y="2802849"/>
              <a:ext cx="1777747" cy="538211"/>
              <a:chOff x="7388627" y="3048000"/>
              <a:chExt cx="1526773" cy="1280160"/>
            </a:xfrm>
          </p:grpSpPr>
          <p:sp>
            <p:nvSpPr>
              <p:cNvPr id="38" name="AutoShape 32"/>
              <p:cNvSpPr>
                <a:spLocks noChangeArrowheads="1"/>
              </p:cNvSpPr>
              <p:nvPr/>
            </p:nvSpPr>
            <p:spPr bwMode="invGray">
              <a:xfrm>
                <a:off x="7391400" y="3048000"/>
                <a:ext cx="1524000" cy="1280160"/>
              </a:xfrm>
              <a:prstGeom prst="rect">
                <a:avLst/>
              </a:prstGeom>
              <a:solidFill>
                <a:srgbClr val="92D050">
                  <a:alpha val="60000"/>
                </a:srgbClr>
              </a:solidFill>
              <a:ln w="12700" cmpd="sng" algn="ctr">
                <a:solidFill>
                  <a:srgbClr val="969696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lIns="72000" tIns="72000" rIns="72000" bIns="72000" anchor="ctr" anchorCtr="1"/>
              <a:lstStyle/>
              <a:p>
                <a:pPr algn="ctr">
                  <a:lnSpc>
                    <a:spcPct val="120000"/>
                  </a:lnSpc>
                  <a:spcBef>
                    <a:spcPct val="50000"/>
                  </a:spcBef>
                  <a:buClr>
                    <a:prstClr val="white"/>
                  </a:buClr>
                </a:pPr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Текст 3"/>
              <p:cNvSpPr txBox="1">
                <a:spLocks/>
              </p:cNvSpPr>
              <p:nvPr/>
            </p:nvSpPr>
            <p:spPr>
              <a:xfrm>
                <a:off x="7388627" y="3133357"/>
                <a:ext cx="1524000" cy="762001"/>
              </a:xfrm>
              <a:prstGeom prst="rect">
                <a:avLst/>
              </a:prstGeom>
            </p:spPr>
            <p:txBody>
              <a:bodyPr/>
              <a:lstStyle/>
              <a:p>
                <a:pPr algn="ctr" defTabSz="9144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kern="0" smtClean="0">
                    <a:solidFill>
                      <a:sysClr val="windowText" lastClr="000000"/>
                    </a:solidFill>
                    <a:latin typeface="Calibri"/>
                  </a:rPr>
                  <a:t>Торговая система</a:t>
                </a:r>
              </a:p>
            </p:txBody>
          </p:sp>
        </p:grpSp>
        <p:cxnSp>
          <p:nvCxnSpPr>
            <p:cNvPr id="31" name="Прямая со стрелкой 30"/>
            <p:cNvCxnSpPr/>
            <p:nvPr/>
          </p:nvCxnSpPr>
          <p:spPr bwMode="auto">
            <a:xfrm>
              <a:off x="1897291" y="1822320"/>
              <a:ext cx="0" cy="173144"/>
            </a:xfrm>
            <a:prstGeom prst="straightConnector1">
              <a:avLst/>
            </a:prstGeom>
            <a:ln w="28575">
              <a:headEnd type="none" w="med" len="med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/>
            <p:nvPr/>
          </p:nvCxnSpPr>
          <p:spPr bwMode="auto">
            <a:xfrm>
              <a:off x="1897291" y="2533676"/>
              <a:ext cx="0" cy="252927"/>
            </a:xfrm>
            <a:prstGeom prst="straightConnector1">
              <a:avLst/>
            </a:prstGeom>
            <a:ln w="28575"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" name="Группа 3"/>
          <p:cNvGrpSpPr/>
          <p:nvPr/>
        </p:nvGrpSpPr>
        <p:grpSpPr>
          <a:xfrm>
            <a:off x="24012" y="1276030"/>
            <a:ext cx="8377463" cy="2787920"/>
            <a:chOff x="24012" y="1276030"/>
            <a:chExt cx="8377463" cy="2787920"/>
          </a:xfrm>
        </p:grpSpPr>
        <p:sp>
          <p:nvSpPr>
            <p:cNvPr id="115" name="Text Box 40"/>
            <p:cNvSpPr txBox="1">
              <a:spLocks noChangeArrowheads="1"/>
            </p:cNvSpPr>
            <p:nvPr/>
          </p:nvSpPr>
          <p:spPr bwMode="auto">
            <a:xfrm>
              <a:off x="6384799" y="1276030"/>
              <a:ext cx="2016676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1400" b="1" dirty="0" smtClean="0">
                  <a:solidFill>
                    <a:srgbClr val="003F82"/>
                  </a:solidFill>
                  <a:latin typeface="Calibri"/>
                </a:rPr>
                <a:t>1</a:t>
              </a:r>
              <a:r>
                <a:rPr lang="ru-RU" altLang="ru-RU" sz="1400" dirty="0">
                  <a:solidFill>
                    <a:srgbClr val="000000"/>
                  </a:solidFill>
                </a:rPr>
                <a:t> – </a:t>
              </a:r>
              <a:r>
                <a:rPr lang="ru-RU" altLang="ru-RU" sz="1400" smtClean="0">
                  <a:solidFill>
                    <a:srgbClr val="000000"/>
                  </a:solidFill>
                  <a:latin typeface="Calibri"/>
                </a:rPr>
                <a:t>подача заявок</a:t>
              </a:r>
              <a:endParaRPr lang="ru-RU" altLang="ru-RU" sz="1400" dirty="0" smtClean="0">
                <a:solidFill>
                  <a:srgbClr val="000000"/>
                </a:solidFill>
                <a:latin typeface="Calibri"/>
              </a:endParaRPr>
            </a:p>
          </p:txBody>
        </p:sp>
        <p:grpSp>
          <p:nvGrpSpPr>
            <p:cNvPr id="3" name="Группа 2"/>
            <p:cNvGrpSpPr/>
            <p:nvPr/>
          </p:nvGrpSpPr>
          <p:grpSpPr>
            <a:xfrm>
              <a:off x="24012" y="3256408"/>
              <a:ext cx="3661823" cy="807542"/>
              <a:chOff x="24012" y="3256408"/>
              <a:chExt cx="3661823" cy="807542"/>
            </a:xfrm>
          </p:grpSpPr>
          <p:sp>
            <p:nvSpPr>
              <p:cNvPr id="116" name="Rectangle 27"/>
              <p:cNvSpPr>
                <a:spLocks noChangeArrowheads="1"/>
              </p:cNvSpPr>
              <p:nvPr/>
            </p:nvSpPr>
            <p:spPr bwMode="auto">
              <a:xfrm>
                <a:off x="845520" y="3261685"/>
                <a:ext cx="88166" cy="2308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500" b="1" kern="0" smtClean="0">
                    <a:solidFill>
                      <a:srgbClr val="003F82"/>
                    </a:solidFill>
                    <a:latin typeface="Arial Narrow" pitchFamily="34" charset="0"/>
                  </a:rPr>
                  <a:t>1</a:t>
                </a:r>
              </a:p>
            </p:txBody>
          </p:sp>
          <p:sp>
            <p:nvSpPr>
              <p:cNvPr id="118" name="Rectangle 27"/>
              <p:cNvSpPr>
                <a:spLocks noChangeArrowheads="1"/>
              </p:cNvSpPr>
              <p:nvPr/>
            </p:nvSpPr>
            <p:spPr bwMode="auto">
              <a:xfrm>
                <a:off x="2058605" y="3434020"/>
                <a:ext cx="88166" cy="2308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500" b="1" kern="0" smtClean="0">
                    <a:solidFill>
                      <a:srgbClr val="003F82"/>
                    </a:solidFill>
                    <a:latin typeface="Arial Narrow" pitchFamily="34" charset="0"/>
                  </a:rPr>
                  <a:t>1</a:t>
                </a:r>
              </a:p>
            </p:txBody>
          </p:sp>
          <p:sp>
            <p:nvSpPr>
              <p:cNvPr id="119" name="Rectangle 27"/>
              <p:cNvSpPr>
                <a:spLocks noChangeArrowheads="1"/>
              </p:cNvSpPr>
              <p:nvPr/>
            </p:nvSpPr>
            <p:spPr bwMode="auto">
              <a:xfrm>
                <a:off x="3097733" y="3256408"/>
                <a:ext cx="88166" cy="2308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500" b="1" kern="0" smtClean="0">
                    <a:solidFill>
                      <a:srgbClr val="003F82"/>
                    </a:solidFill>
                    <a:latin typeface="Arial Narrow" pitchFamily="34" charset="0"/>
                  </a:rPr>
                  <a:t>1</a:t>
                </a:r>
              </a:p>
            </p:txBody>
          </p:sp>
          <p:grpSp>
            <p:nvGrpSpPr>
              <p:cNvPr id="19" name="Группа 18"/>
              <p:cNvGrpSpPr/>
              <p:nvPr/>
            </p:nvGrpSpPr>
            <p:grpSpPr>
              <a:xfrm>
                <a:off x="24012" y="3631437"/>
                <a:ext cx="1060082" cy="432513"/>
                <a:chOff x="1321276" y="1694025"/>
                <a:chExt cx="1730529" cy="1066800"/>
              </a:xfrm>
            </p:grpSpPr>
            <p:sp>
              <p:nvSpPr>
                <p:cNvPr id="26" name="AutoShape 32"/>
                <p:cNvSpPr>
                  <a:spLocks noChangeArrowheads="1"/>
                </p:cNvSpPr>
                <p:nvPr/>
              </p:nvSpPr>
              <p:spPr bwMode="invGray">
                <a:xfrm>
                  <a:off x="1323805" y="1694025"/>
                  <a:ext cx="1728000" cy="1066800"/>
                </a:xfrm>
                <a:prstGeom prst="roundRect">
                  <a:avLst>
                    <a:gd name="adj" fmla="val 6741"/>
                  </a:avLst>
                </a:prstGeom>
                <a:solidFill>
                  <a:srgbClr val="0070C0">
                    <a:alpha val="35000"/>
                  </a:srgbClr>
                </a:solidFill>
                <a:ln w="12700" algn="ctr">
                  <a:solidFill>
                    <a:srgbClr val="969696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lIns="72000" tIns="72000" rIns="72000" bIns="72000" anchor="ctr" anchorCtr="1"/>
                <a:lstStyle/>
                <a:p>
                  <a:pPr algn="ctr">
                    <a:lnSpc>
                      <a:spcPct val="120000"/>
                    </a:lnSpc>
                    <a:spcBef>
                      <a:spcPct val="50000"/>
                    </a:spcBef>
                    <a:buClr>
                      <a:prstClr val="white"/>
                    </a:buClr>
                  </a:pPr>
                  <a:endParaRPr lang="en-GB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" name="Текст 3"/>
                <p:cNvSpPr txBox="1">
                  <a:spLocks/>
                </p:cNvSpPr>
                <p:nvPr/>
              </p:nvSpPr>
              <p:spPr>
                <a:xfrm>
                  <a:off x="1321276" y="1831504"/>
                  <a:ext cx="1728000" cy="838201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1300" kern="0" dirty="0" smtClean="0">
                      <a:solidFill>
                        <a:srgbClr val="000000"/>
                      </a:solidFill>
                      <a:latin typeface="Calibri"/>
                    </a:rPr>
                    <a:t>Участник А</a:t>
                  </a:r>
                  <a:endParaRPr lang="ru-RU" sz="1300" kern="0" dirty="0">
                    <a:solidFill>
                      <a:srgbClr val="000000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48" name="Группа 47"/>
              <p:cNvGrpSpPr/>
              <p:nvPr/>
            </p:nvGrpSpPr>
            <p:grpSpPr>
              <a:xfrm>
                <a:off x="1302934" y="3631436"/>
                <a:ext cx="1060082" cy="432513"/>
                <a:chOff x="1321276" y="1694025"/>
                <a:chExt cx="1730529" cy="1066800"/>
              </a:xfrm>
            </p:grpSpPr>
            <p:sp>
              <p:nvSpPr>
                <p:cNvPr id="49" name="AutoShape 32"/>
                <p:cNvSpPr>
                  <a:spLocks noChangeArrowheads="1"/>
                </p:cNvSpPr>
                <p:nvPr/>
              </p:nvSpPr>
              <p:spPr bwMode="invGray">
                <a:xfrm>
                  <a:off x="1323805" y="1694025"/>
                  <a:ext cx="1728000" cy="1066800"/>
                </a:xfrm>
                <a:prstGeom prst="roundRect">
                  <a:avLst>
                    <a:gd name="adj" fmla="val 6741"/>
                  </a:avLst>
                </a:prstGeom>
                <a:solidFill>
                  <a:srgbClr val="0070C0">
                    <a:alpha val="35000"/>
                  </a:srgbClr>
                </a:solidFill>
                <a:ln w="12700" algn="ctr">
                  <a:solidFill>
                    <a:srgbClr val="969696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lIns="72000" tIns="72000" rIns="72000" bIns="72000" anchor="ctr" anchorCtr="1"/>
                <a:lstStyle/>
                <a:p>
                  <a:pPr algn="ctr">
                    <a:lnSpc>
                      <a:spcPct val="120000"/>
                    </a:lnSpc>
                    <a:spcBef>
                      <a:spcPct val="50000"/>
                    </a:spcBef>
                    <a:buClr>
                      <a:prstClr val="white"/>
                    </a:buClr>
                  </a:pPr>
                  <a:endParaRPr lang="en-GB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Текст 3"/>
                <p:cNvSpPr txBox="1">
                  <a:spLocks/>
                </p:cNvSpPr>
                <p:nvPr/>
              </p:nvSpPr>
              <p:spPr>
                <a:xfrm>
                  <a:off x="1321276" y="1831504"/>
                  <a:ext cx="1728000" cy="838201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1300" kern="0" dirty="0" smtClean="0">
                      <a:solidFill>
                        <a:srgbClr val="000000"/>
                      </a:solidFill>
                      <a:latin typeface="Calibri"/>
                    </a:rPr>
                    <a:t>Участник В</a:t>
                  </a:r>
                  <a:endParaRPr lang="ru-RU" sz="1300" kern="0" dirty="0">
                    <a:solidFill>
                      <a:srgbClr val="000000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51" name="Группа 50"/>
              <p:cNvGrpSpPr/>
              <p:nvPr/>
            </p:nvGrpSpPr>
            <p:grpSpPr>
              <a:xfrm>
                <a:off x="2625753" y="3631435"/>
                <a:ext cx="1060082" cy="432513"/>
                <a:chOff x="1321276" y="1694025"/>
                <a:chExt cx="1730529" cy="1066800"/>
              </a:xfrm>
            </p:grpSpPr>
            <p:sp>
              <p:nvSpPr>
                <p:cNvPr id="52" name="AutoShape 32"/>
                <p:cNvSpPr>
                  <a:spLocks noChangeArrowheads="1"/>
                </p:cNvSpPr>
                <p:nvPr/>
              </p:nvSpPr>
              <p:spPr bwMode="invGray">
                <a:xfrm>
                  <a:off x="1323805" y="1694025"/>
                  <a:ext cx="1728000" cy="1066800"/>
                </a:xfrm>
                <a:prstGeom prst="roundRect">
                  <a:avLst>
                    <a:gd name="adj" fmla="val 6741"/>
                  </a:avLst>
                </a:prstGeom>
                <a:solidFill>
                  <a:srgbClr val="0070C0">
                    <a:alpha val="35000"/>
                  </a:srgbClr>
                </a:solidFill>
                <a:ln w="12700" algn="ctr">
                  <a:solidFill>
                    <a:srgbClr val="969696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lIns="72000" tIns="72000" rIns="72000" bIns="72000" anchor="ctr" anchorCtr="1"/>
                <a:lstStyle/>
                <a:p>
                  <a:pPr algn="ctr">
                    <a:lnSpc>
                      <a:spcPct val="120000"/>
                    </a:lnSpc>
                    <a:spcBef>
                      <a:spcPct val="50000"/>
                    </a:spcBef>
                    <a:buClr>
                      <a:prstClr val="white"/>
                    </a:buClr>
                  </a:pPr>
                  <a:endParaRPr lang="en-GB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Текст 3"/>
                <p:cNvSpPr txBox="1">
                  <a:spLocks/>
                </p:cNvSpPr>
                <p:nvPr/>
              </p:nvSpPr>
              <p:spPr>
                <a:xfrm>
                  <a:off x="1321276" y="1831504"/>
                  <a:ext cx="1728000" cy="838201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1300" kern="0" dirty="0" smtClean="0">
                      <a:solidFill>
                        <a:srgbClr val="000000"/>
                      </a:solidFill>
                      <a:latin typeface="Calibri"/>
                    </a:rPr>
                    <a:t>Участник С</a:t>
                  </a:r>
                  <a:endParaRPr lang="ru-RU" sz="1300" kern="0" dirty="0">
                    <a:solidFill>
                      <a:srgbClr val="000000"/>
                    </a:solidFill>
                    <a:latin typeface="Calibri"/>
                  </a:endParaRPr>
                </a:p>
              </p:txBody>
            </p:sp>
          </p:grpSp>
          <p:cxnSp>
            <p:nvCxnSpPr>
              <p:cNvPr id="54" name="Прямая со стрелкой 53"/>
              <p:cNvCxnSpPr/>
              <p:nvPr/>
            </p:nvCxnSpPr>
            <p:spPr bwMode="auto">
              <a:xfrm flipV="1">
                <a:off x="553278" y="3385980"/>
                <a:ext cx="1304523" cy="212997"/>
              </a:xfrm>
              <a:prstGeom prst="straightConnector1">
                <a:avLst/>
              </a:prstGeom>
              <a:ln w="28575"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 стрелкой 54"/>
              <p:cNvCxnSpPr/>
              <p:nvPr/>
            </p:nvCxnSpPr>
            <p:spPr bwMode="auto">
              <a:xfrm flipH="1" flipV="1">
                <a:off x="1884613" y="3363541"/>
                <a:ext cx="3229" cy="267895"/>
              </a:xfrm>
              <a:prstGeom prst="straightConnector1">
                <a:avLst/>
              </a:prstGeom>
              <a:ln w="28575"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 стрелкой 55"/>
              <p:cNvCxnSpPr/>
              <p:nvPr/>
            </p:nvCxnSpPr>
            <p:spPr bwMode="auto">
              <a:xfrm flipH="1" flipV="1">
                <a:off x="1926681" y="3385981"/>
                <a:ext cx="1229888" cy="212996"/>
              </a:xfrm>
              <a:prstGeom prst="straightConnector1">
                <a:avLst/>
              </a:prstGeom>
              <a:ln w="28575"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pic>
        <p:nvPicPr>
          <p:cNvPr id="6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553278" y="1502781"/>
            <a:ext cx="7848197" cy="1644996"/>
            <a:chOff x="553278" y="1502781"/>
            <a:chExt cx="7848197" cy="1644996"/>
          </a:xfrm>
        </p:grpSpPr>
        <p:sp>
          <p:nvSpPr>
            <p:cNvPr id="121" name="Rectangle 27"/>
            <p:cNvSpPr>
              <a:spLocks noChangeArrowheads="1"/>
            </p:cNvSpPr>
            <p:nvPr/>
          </p:nvSpPr>
          <p:spPr bwMode="auto">
            <a:xfrm>
              <a:off x="805339" y="2178911"/>
              <a:ext cx="88166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500" b="1" kern="0" smtClean="0">
                  <a:solidFill>
                    <a:srgbClr val="003F82"/>
                  </a:solidFill>
                  <a:latin typeface="Arial Narrow" pitchFamily="34" charset="0"/>
                </a:rPr>
                <a:t>2</a:t>
              </a:r>
            </a:p>
          </p:txBody>
        </p:sp>
        <p:grpSp>
          <p:nvGrpSpPr>
            <p:cNvPr id="14374" name="Группа 14373"/>
            <p:cNvGrpSpPr/>
            <p:nvPr/>
          </p:nvGrpSpPr>
          <p:grpSpPr>
            <a:xfrm>
              <a:off x="553278" y="1502781"/>
              <a:ext cx="413619" cy="1644996"/>
              <a:chOff x="1180625" y="1502781"/>
              <a:chExt cx="413619" cy="1644996"/>
            </a:xfrm>
          </p:grpSpPr>
          <p:cxnSp>
            <p:nvCxnSpPr>
              <p:cNvPr id="122" name="Прямая со стрелкой 121"/>
              <p:cNvCxnSpPr/>
              <p:nvPr/>
            </p:nvCxnSpPr>
            <p:spPr bwMode="auto">
              <a:xfrm>
                <a:off x="1180625" y="1502781"/>
                <a:ext cx="3099" cy="1644996"/>
              </a:xfrm>
              <a:prstGeom prst="straightConnector1">
                <a:avLst/>
              </a:prstGeom>
              <a:ln w="28575"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4" name="Прямая со стрелкой 123"/>
              <p:cNvCxnSpPr/>
              <p:nvPr/>
            </p:nvCxnSpPr>
            <p:spPr bwMode="auto">
              <a:xfrm flipH="1">
                <a:off x="1183724" y="3147777"/>
                <a:ext cx="408044" cy="0"/>
              </a:xfrm>
              <a:prstGeom prst="straightConnector1">
                <a:avLst/>
              </a:prstGeom>
              <a:ln w="28575">
                <a:headEnd type="none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 стрелкой 125"/>
              <p:cNvCxnSpPr/>
              <p:nvPr/>
            </p:nvCxnSpPr>
            <p:spPr bwMode="auto">
              <a:xfrm flipH="1">
                <a:off x="1186200" y="1512945"/>
                <a:ext cx="408044" cy="0"/>
              </a:xfrm>
              <a:prstGeom prst="straightConnector1">
                <a:avLst/>
              </a:prstGeom>
              <a:ln w="28575">
                <a:headEnd type="arrow" w="med" len="med"/>
                <a:tailEnd type="non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9" name="Text Box 40"/>
            <p:cNvSpPr txBox="1">
              <a:spLocks noChangeArrowheads="1"/>
            </p:cNvSpPr>
            <p:nvPr/>
          </p:nvSpPr>
          <p:spPr bwMode="auto">
            <a:xfrm>
              <a:off x="6384799" y="1591501"/>
              <a:ext cx="2016676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1400" b="1" smtClean="0">
                  <a:solidFill>
                    <a:srgbClr val="003F82"/>
                  </a:solidFill>
                  <a:latin typeface="Calibri"/>
                </a:rPr>
                <a:t>2</a:t>
              </a:r>
              <a:r>
                <a:rPr lang="ru-RU" altLang="ru-RU" sz="1400" smtClean="0">
                  <a:solidFill>
                    <a:srgbClr val="000000"/>
                  </a:solidFill>
                  <a:latin typeface="Calibri"/>
                </a:rPr>
                <a:t> </a:t>
              </a:r>
              <a:r>
                <a:rPr lang="ru-RU" altLang="ru-RU" sz="1400" dirty="0" smtClean="0">
                  <a:solidFill>
                    <a:srgbClr val="000000"/>
                  </a:solidFill>
                  <a:latin typeface="Calibri"/>
                </a:rPr>
                <a:t>– </a:t>
              </a:r>
              <a:r>
                <a:rPr lang="ru-RU" altLang="ru-RU" sz="1400" smtClean="0">
                  <a:solidFill>
                    <a:srgbClr val="000000"/>
                  </a:solidFill>
                  <a:latin typeface="Calibri"/>
                </a:rPr>
                <a:t>составление реестра</a:t>
              </a:r>
              <a:endParaRPr lang="ru-RU" altLang="ru-RU" sz="1400" dirty="0" smtClean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1897291" y="1822320"/>
            <a:ext cx="6504184" cy="2431007"/>
            <a:chOff x="1897291" y="1822320"/>
            <a:chExt cx="6504184" cy="2431007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1897291" y="1822320"/>
              <a:ext cx="3927032" cy="2431007"/>
              <a:chOff x="1897291" y="1822320"/>
              <a:chExt cx="3927032" cy="2431007"/>
            </a:xfrm>
          </p:grpSpPr>
          <p:grpSp>
            <p:nvGrpSpPr>
              <p:cNvPr id="74" name="Группа 63"/>
              <p:cNvGrpSpPr/>
              <p:nvPr/>
            </p:nvGrpSpPr>
            <p:grpSpPr>
              <a:xfrm>
                <a:off x="4046576" y="2791527"/>
                <a:ext cx="1777747" cy="538211"/>
                <a:chOff x="7388627" y="3048000"/>
                <a:chExt cx="1526773" cy="1280160"/>
              </a:xfrm>
            </p:grpSpPr>
            <p:sp>
              <p:nvSpPr>
                <p:cNvPr id="75" name="AutoShape 32"/>
                <p:cNvSpPr>
                  <a:spLocks noChangeArrowheads="1"/>
                </p:cNvSpPr>
                <p:nvPr/>
              </p:nvSpPr>
              <p:spPr bwMode="invGray">
                <a:xfrm>
                  <a:off x="7391400" y="3048000"/>
                  <a:ext cx="1524000" cy="1280160"/>
                </a:xfrm>
                <a:prstGeom prst="rect">
                  <a:avLst/>
                </a:prstGeom>
                <a:solidFill>
                  <a:srgbClr val="FF0000">
                    <a:alpha val="35000"/>
                  </a:srgbClr>
                </a:solidFill>
                <a:ln w="12700" cmpd="sng" algn="ctr">
                  <a:solidFill>
                    <a:srgbClr val="969696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lIns="72000" tIns="72000" rIns="72000" bIns="72000" anchor="ctr" anchorCtr="1"/>
                <a:lstStyle/>
                <a:p>
                  <a:pPr algn="ctr">
                    <a:lnSpc>
                      <a:spcPct val="120000"/>
                    </a:lnSpc>
                    <a:spcBef>
                      <a:spcPct val="50000"/>
                    </a:spcBef>
                    <a:buClr>
                      <a:prstClr val="white"/>
                    </a:buClr>
                  </a:pPr>
                  <a:endParaRPr lang="en-GB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" name="Текст 3"/>
                <p:cNvSpPr txBox="1">
                  <a:spLocks/>
                </p:cNvSpPr>
                <p:nvPr/>
              </p:nvSpPr>
              <p:spPr>
                <a:xfrm>
                  <a:off x="7388627" y="3133357"/>
                  <a:ext cx="1524000" cy="762001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 algn="ctr" defTabSz="914400" fontAlgn="auto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kern="0" smtClean="0">
                      <a:solidFill>
                        <a:sysClr val="windowText" lastClr="000000"/>
                      </a:solidFill>
                      <a:latin typeface="Calibri"/>
                    </a:rPr>
                    <a:t>Заключение сделок</a:t>
                  </a:r>
                </a:p>
              </p:txBody>
            </p:sp>
          </p:grpSp>
          <p:cxnSp>
            <p:nvCxnSpPr>
              <p:cNvPr id="109" name="Прямая со стрелкой 108"/>
              <p:cNvCxnSpPr/>
              <p:nvPr/>
            </p:nvCxnSpPr>
            <p:spPr bwMode="auto">
              <a:xfrm>
                <a:off x="4983806" y="1822320"/>
                <a:ext cx="0" cy="934322"/>
              </a:xfrm>
              <a:prstGeom prst="straightConnector1">
                <a:avLst/>
              </a:prstGeom>
              <a:ln w="28575"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0" name="Rectangle 27"/>
              <p:cNvSpPr>
                <a:spLocks noChangeArrowheads="1"/>
              </p:cNvSpPr>
              <p:nvPr/>
            </p:nvSpPr>
            <p:spPr bwMode="auto">
              <a:xfrm>
                <a:off x="5158556" y="2114049"/>
                <a:ext cx="88166" cy="2308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500" b="1" kern="0" smtClean="0">
                    <a:solidFill>
                      <a:srgbClr val="003F82"/>
                    </a:solidFill>
                    <a:latin typeface="Arial Narrow" pitchFamily="34" charset="0"/>
                  </a:rPr>
                  <a:t>4</a:t>
                </a:r>
              </a:p>
            </p:txBody>
          </p:sp>
          <p:grpSp>
            <p:nvGrpSpPr>
              <p:cNvPr id="7" name="Группа 6"/>
              <p:cNvGrpSpPr/>
              <p:nvPr/>
            </p:nvGrpSpPr>
            <p:grpSpPr>
              <a:xfrm>
                <a:off x="1897291" y="3354053"/>
                <a:ext cx="3086515" cy="899274"/>
                <a:chOff x="1897291" y="3354053"/>
                <a:chExt cx="3086515" cy="899274"/>
              </a:xfrm>
            </p:grpSpPr>
            <p:cxnSp>
              <p:nvCxnSpPr>
                <p:cNvPr id="85" name="Прямая со стрелкой 84"/>
                <p:cNvCxnSpPr/>
                <p:nvPr/>
              </p:nvCxnSpPr>
              <p:spPr bwMode="auto">
                <a:xfrm>
                  <a:off x="3168161" y="4151749"/>
                  <a:ext cx="1467608" cy="0"/>
                </a:xfrm>
                <a:prstGeom prst="straightConnector1">
                  <a:avLst/>
                </a:prstGeom>
                <a:ln w="28575">
                  <a:prstDash val="sysDash"/>
                  <a:headEnd type="none" w="med" len="med"/>
                  <a:tailEnd type="non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Прямая со стрелкой 85"/>
                <p:cNvCxnSpPr/>
                <p:nvPr/>
              </p:nvCxnSpPr>
              <p:spPr bwMode="auto">
                <a:xfrm flipV="1">
                  <a:off x="4639352" y="3354053"/>
                  <a:ext cx="0" cy="809053"/>
                </a:xfrm>
                <a:prstGeom prst="straightConnector1">
                  <a:avLst/>
                </a:prstGeom>
                <a:ln w="28575">
                  <a:prstDash val="sysDash"/>
                  <a:headEnd type="none" w="med" len="med"/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Прямая со стрелкой 86"/>
                <p:cNvCxnSpPr/>
                <p:nvPr/>
              </p:nvCxnSpPr>
              <p:spPr bwMode="auto">
                <a:xfrm>
                  <a:off x="3169711" y="4076534"/>
                  <a:ext cx="0" cy="86572"/>
                </a:xfrm>
                <a:prstGeom prst="straightConnector1">
                  <a:avLst/>
                </a:prstGeom>
                <a:ln w="28575">
                  <a:prstDash val="sysDash"/>
                  <a:headEnd type="none" w="med" len="med"/>
                  <a:tailEnd type="non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Прямая со стрелкой 88"/>
                <p:cNvCxnSpPr/>
                <p:nvPr/>
              </p:nvCxnSpPr>
              <p:spPr bwMode="auto">
                <a:xfrm>
                  <a:off x="1897291" y="4241970"/>
                  <a:ext cx="3079597" cy="0"/>
                </a:xfrm>
                <a:prstGeom prst="straightConnector1">
                  <a:avLst/>
                </a:prstGeom>
                <a:ln w="28575">
                  <a:prstDash val="sysDash"/>
                  <a:headEnd type="none" w="med" len="med"/>
                  <a:tailEnd type="non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 стрелкой 89"/>
                <p:cNvCxnSpPr/>
                <p:nvPr/>
              </p:nvCxnSpPr>
              <p:spPr bwMode="auto">
                <a:xfrm flipV="1">
                  <a:off x="4983806" y="3354054"/>
                  <a:ext cx="0" cy="887916"/>
                </a:xfrm>
                <a:prstGeom prst="straightConnector1">
                  <a:avLst/>
                </a:prstGeom>
                <a:ln w="28575">
                  <a:prstDash val="sysDash"/>
                  <a:headEnd type="none" w="med" len="med"/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Прямая со стрелкой 90"/>
                <p:cNvCxnSpPr/>
                <p:nvPr/>
              </p:nvCxnSpPr>
              <p:spPr bwMode="auto">
                <a:xfrm>
                  <a:off x="1898841" y="4117400"/>
                  <a:ext cx="0" cy="135927"/>
                </a:xfrm>
                <a:prstGeom prst="straightConnector1">
                  <a:avLst/>
                </a:prstGeom>
                <a:ln w="28575">
                  <a:prstDash val="sysDash"/>
                  <a:headEnd type="none" w="med" len="med"/>
                  <a:tailEnd type="none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1" name="Rectangle 27"/>
                <p:cNvSpPr>
                  <a:spLocks noChangeArrowheads="1"/>
                </p:cNvSpPr>
                <p:nvPr/>
              </p:nvSpPr>
              <p:spPr bwMode="auto">
                <a:xfrm>
                  <a:off x="4460867" y="3659512"/>
                  <a:ext cx="88166" cy="2308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1500" b="1" kern="0" smtClean="0">
                      <a:solidFill>
                        <a:srgbClr val="003F82"/>
                      </a:solidFill>
                      <a:latin typeface="Arial Narrow" pitchFamily="34" charset="0"/>
                    </a:rPr>
                    <a:t>4</a:t>
                  </a:r>
                </a:p>
              </p:txBody>
            </p:sp>
            <p:sp>
              <p:nvSpPr>
                <p:cNvPr id="132" name="Rectangle 27"/>
                <p:cNvSpPr>
                  <a:spLocks noChangeArrowheads="1"/>
                </p:cNvSpPr>
                <p:nvPr/>
              </p:nvSpPr>
              <p:spPr bwMode="auto">
                <a:xfrm>
                  <a:off x="4809811" y="3662119"/>
                  <a:ext cx="88166" cy="2308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1500" b="1" kern="0" smtClean="0">
                      <a:solidFill>
                        <a:srgbClr val="003F82"/>
                      </a:solidFill>
                      <a:latin typeface="Arial Narrow" pitchFamily="34" charset="0"/>
                    </a:rPr>
                    <a:t>4</a:t>
                  </a:r>
                </a:p>
              </p:txBody>
            </p:sp>
          </p:grpSp>
        </p:grpSp>
        <p:sp>
          <p:nvSpPr>
            <p:cNvPr id="60" name="Text Box 40"/>
            <p:cNvSpPr txBox="1">
              <a:spLocks noChangeArrowheads="1"/>
            </p:cNvSpPr>
            <p:nvPr/>
          </p:nvSpPr>
          <p:spPr bwMode="auto">
            <a:xfrm>
              <a:off x="6384799" y="2455279"/>
              <a:ext cx="2016676" cy="13849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1400" b="1" smtClean="0">
                  <a:solidFill>
                    <a:srgbClr val="003F82"/>
                  </a:solidFill>
                  <a:latin typeface="Calibri"/>
                </a:rPr>
                <a:t>4</a:t>
              </a:r>
              <a:r>
                <a:rPr lang="ru-RU" altLang="ru-RU" sz="1400" smtClean="0">
                  <a:solidFill>
                    <a:srgbClr val="000000"/>
                  </a:solidFill>
                  <a:latin typeface="Calibri"/>
                </a:rPr>
                <a:t> </a:t>
              </a:r>
              <a:r>
                <a:rPr lang="ru-RU" altLang="ru-RU" sz="1400" dirty="0" smtClean="0">
                  <a:solidFill>
                    <a:srgbClr val="000000"/>
                  </a:solidFill>
                  <a:latin typeface="Calibri"/>
                </a:rPr>
                <a:t>– оформление сделок по цене размещения с участниками, у которых заявленные цены были равны или выше цены размещения</a:t>
              </a:r>
              <a:endParaRPr lang="ru-RU" altLang="ru-RU" sz="14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818039" y="1207336"/>
            <a:ext cx="5583436" cy="1239973"/>
            <a:chOff x="2818039" y="1207336"/>
            <a:chExt cx="5583436" cy="1239973"/>
          </a:xfrm>
        </p:grpSpPr>
        <p:sp>
          <p:nvSpPr>
            <p:cNvPr id="120" name="Rectangle 27"/>
            <p:cNvSpPr>
              <a:spLocks noChangeArrowheads="1"/>
            </p:cNvSpPr>
            <p:nvPr/>
          </p:nvSpPr>
          <p:spPr bwMode="auto">
            <a:xfrm>
              <a:off x="3573866" y="1207336"/>
              <a:ext cx="88166" cy="230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500" b="1" kern="0" smtClean="0">
                  <a:solidFill>
                    <a:srgbClr val="003F82"/>
                  </a:solidFill>
                  <a:latin typeface="Arial Narrow" pitchFamily="34" charset="0"/>
                </a:rPr>
                <a:t>3</a:t>
              </a:r>
            </a:p>
          </p:txBody>
        </p:sp>
        <p:grpSp>
          <p:nvGrpSpPr>
            <p:cNvPr id="41" name="Группа 40"/>
            <p:cNvGrpSpPr/>
            <p:nvPr/>
          </p:nvGrpSpPr>
          <p:grpSpPr>
            <a:xfrm>
              <a:off x="4280920" y="1264244"/>
              <a:ext cx="1309060" cy="538212"/>
              <a:chOff x="1323805" y="1694025"/>
              <a:chExt cx="1393705" cy="1066800"/>
            </a:xfrm>
          </p:grpSpPr>
          <p:sp>
            <p:nvSpPr>
              <p:cNvPr id="42" name="AutoShape 32"/>
              <p:cNvSpPr>
                <a:spLocks noChangeArrowheads="1"/>
              </p:cNvSpPr>
              <p:nvPr/>
            </p:nvSpPr>
            <p:spPr bwMode="invGray">
              <a:xfrm>
                <a:off x="1323805" y="1694025"/>
                <a:ext cx="1393705" cy="1066800"/>
              </a:xfrm>
              <a:prstGeom prst="roundRect">
                <a:avLst>
                  <a:gd name="adj" fmla="val 6741"/>
                </a:avLst>
              </a:prstGeom>
              <a:solidFill>
                <a:srgbClr val="CCCCFF">
                  <a:alpha val="65000"/>
                </a:srgbClr>
              </a:solidFill>
              <a:ln w="12700" algn="ctr">
                <a:solidFill>
                  <a:srgbClr val="969696"/>
                </a:solidFill>
                <a:prstDash val="solid"/>
                <a:round/>
                <a:headEnd/>
                <a:tailEnd/>
              </a:ln>
              <a:effectLst>
                <a:softEdge rad="31750"/>
              </a:effectLst>
            </p:spPr>
            <p:txBody>
              <a:bodyPr lIns="72000" tIns="72000" rIns="72000" bIns="72000" anchor="ctr" anchorCtr="1"/>
              <a:lstStyle/>
              <a:p>
                <a:pPr algn="ctr">
                  <a:lnSpc>
                    <a:spcPct val="120000"/>
                  </a:lnSpc>
                  <a:spcBef>
                    <a:spcPct val="50000"/>
                  </a:spcBef>
                  <a:buClr>
                    <a:prstClr val="white"/>
                  </a:buClr>
                </a:pPr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Текст 3"/>
              <p:cNvSpPr txBox="1">
                <a:spLocks/>
              </p:cNvSpPr>
              <p:nvPr/>
            </p:nvSpPr>
            <p:spPr>
              <a:xfrm>
                <a:off x="1323805" y="1747734"/>
                <a:ext cx="1393705" cy="838200"/>
              </a:xfrm>
              <a:prstGeom prst="rect">
                <a:avLst/>
              </a:prstGeom>
            </p:spPr>
            <p:txBody>
              <a:bodyPr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400" kern="0" dirty="0">
                    <a:solidFill>
                      <a:srgbClr val="000000"/>
                    </a:solidFill>
                    <a:latin typeface="Calibri"/>
                  </a:rPr>
                  <a:t>Цена размещения</a:t>
                </a:r>
              </a:p>
            </p:txBody>
          </p:sp>
        </p:grpSp>
        <p:cxnSp>
          <p:nvCxnSpPr>
            <p:cNvPr id="36" name="Прямая со стрелкой 35"/>
            <p:cNvCxnSpPr/>
            <p:nvPr/>
          </p:nvCxnSpPr>
          <p:spPr bwMode="auto">
            <a:xfrm>
              <a:off x="2818039" y="1533351"/>
              <a:ext cx="1381795" cy="0"/>
            </a:xfrm>
            <a:prstGeom prst="straightConnector1">
              <a:avLst/>
            </a:prstGeom>
            <a:ln w="28575"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 Box 40"/>
            <p:cNvSpPr txBox="1">
              <a:spLocks noChangeArrowheads="1"/>
            </p:cNvSpPr>
            <p:nvPr/>
          </p:nvSpPr>
          <p:spPr bwMode="auto">
            <a:xfrm>
              <a:off x="6384799" y="1924089"/>
              <a:ext cx="201667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ru-RU" altLang="ru-RU" sz="1400" b="1" smtClean="0">
                  <a:solidFill>
                    <a:srgbClr val="003F82"/>
                  </a:solidFill>
                  <a:latin typeface="Calibri"/>
                </a:rPr>
                <a:t>3</a:t>
              </a:r>
              <a:r>
                <a:rPr lang="ru-RU" altLang="ru-RU" sz="1400" smtClean="0">
                  <a:solidFill>
                    <a:srgbClr val="000000"/>
                  </a:solidFill>
                  <a:latin typeface="Calibri"/>
                </a:rPr>
                <a:t> </a:t>
              </a:r>
              <a:r>
                <a:rPr lang="ru-RU" altLang="ru-RU" sz="1400" dirty="0" smtClean="0">
                  <a:solidFill>
                    <a:srgbClr val="000000"/>
                  </a:solidFill>
                  <a:latin typeface="Calibri"/>
                </a:rPr>
                <a:t>– определение </a:t>
              </a:r>
              <a:r>
                <a:rPr lang="ru-RU" altLang="ru-RU" sz="1400" smtClean="0">
                  <a:solidFill>
                    <a:srgbClr val="000000"/>
                  </a:solidFill>
                  <a:latin typeface="Calibri"/>
                </a:rPr>
                <a:t>цены размещения</a:t>
              </a:r>
              <a:endParaRPr lang="ru-RU" altLang="ru-RU" sz="1400" dirty="0">
                <a:solidFill>
                  <a:srgbClr val="000000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459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>
                <a:solidFill>
                  <a:prstClr val="white"/>
                </a:solidFill>
                <a:latin typeface="Myriad Pro"/>
              </a:rPr>
              <a:t>Методы размещения корпоративных облигаций</a:t>
            </a:r>
            <a:endParaRPr lang="en-US" dirty="0">
              <a:solidFill>
                <a:prstClr val="white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-11718" y="1035469"/>
            <a:ext cx="5710770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b="1" u="sng" dirty="0">
                <a:solidFill>
                  <a:srgbClr val="003F82"/>
                </a:solidFill>
                <a:latin typeface="Myriad Pro"/>
              </a:rPr>
              <a:t>Аукцион по цене: </a:t>
            </a:r>
            <a:r>
              <a:rPr lang="ru-RU" b="1" dirty="0">
                <a:solidFill>
                  <a:srgbClr val="003F82"/>
                </a:solidFill>
                <a:latin typeface="Myriad Pro"/>
              </a:rPr>
              <a:t>участники аукциона </a:t>
            </a:r>
            <a:r>
              <a:rPr lang="ru-RU" b="1" dirty="0" smtClean="0">
                <a:solidFill>
                  <a:srgbClr val="003F82"/>
                </a:solidFill>
                <a:latin typeface="Myriad Pro"/>
              </a:rPr>
              <a:t>подают заявки </a:t>
            </a:r>
            <a:r>
              <a:rPr lang="ru-RU" b="1" dirty="0">
                <a:solidFill>
                  <a:srgbClr val="003F82"/>
                </a:solidFill>
                <a:latin typeface="Myriad Pro"/>
              </a:rPr>
              <a:t>с указанием цены и </a:t>
            </a:r>
            <a:r>
              <a:rPr lang="ru-RU" b="1" dirty="0" smtClean="0">
                <a:solidFill>
                  <a:srgbClr val="003F82"/>
                </a:solidFill>
                <a:latin typeface="Myriad Pro"/>
              </a:rPr>
              <a:t>количества приобретаемых </a:t>
            </a:r>
            <a:r>
              <a:rPr lang="ru-RU" b="1" dirty="0">
                <a:solidFill>
                  <a:srgbClr val="003F82"/>
                </a:solidFill>
                <a:latin typeface="Myriad Pro"/>
              </a:rPr>
              <a:t>облигаций</a:t>
            </a:r>
          </a:p>
          <a:p>
            <a:pPr marL="171450" indent="-17145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1000" b="1" u="sng" dirty="0" smtClean="0">
              <a:solidFill>
                <a:srgbClr val="003F82"/>
              </a:solidFill>
              <a:latin typeface="Myriad Pro"/>
            </a:endParaRPr>
          </a:p>
          <a:p>
            <a:pPr marL="171450" indent="-17145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b="1" u="sng" dirty="0" smtClean="0">
                <a:solidFill>
                  <a:srgbClr val="003F82"/>
                </a:solidFill>
                <a:latin typeface="Myriad Pro"/>
              </a:rPr>
              <a:t>Аукцион </a:t>
            </a:r>
            <a:r>
              <a:rPr lang="ru-RU" b="1" u="sng" dirty="0">
                <a:solidFill>
                  <a:srgbClr val="003F82"/>
                </a:solidFill>
                <a:latin typeface="Myriad Pro"/>
              </a:rPr>
              <a:t>по ставке купона: </a:t>
            </a:r>
            <a:r>
              <a:rPr lang="ru-RU" b="1" dirty="0">
                <a:solidFill>
                  <a:srgbClr val="003F82"/>
                </a:solidFill>
                <a:latin typeface="Myriad Pro"/>
              </a:rPr>
              <a:t>участники аукциона подают заявки с указанием желаемой </a:t>
            </a:r>
            <a:r>
              <a:rPr lang="ru-RU" b="1" dirty="0" smtClean="0">
                <a:solidFill>
                  <a:srgbClr val="003F82"/>
                </a:solidFill>
                <a:latin typeface="Myriad Pro"/>
              </a:rPr>
              <a:t>ставки купона </a:t>
            </a:r>
            <a:r>
              <a:rPr lang="ru-RU" b="1" dirty="0">
                <a:solidFill>
                  <a:srgbClr val="003F82"/>
                </a:solidFill>
                <a:latin typeface="Myriad Pro"/>
              </a:rPr>
              <a:t>и количества приобретаемых облигаций</a:t>
            </a:r>
          </a:p>
          <a:p>
            <a:pPr marL="171450" indent="-17145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1000" b="1" u="sng" dirty="0" smtClean="0">
              <a:solidFill>
                <a:srgbClr val="003F82"/>
              </a:solidFill>
              <a:latin typeface="Myriad Pro"/>
            </a:endParaRPr>
          </a:p>
          <a:p>
            <a:pPr marL="171450" indent="-17145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b="1" u="sng" dirty="0" err="1" smtClean="0">
                <a:solidFill>
                  <a:srgbClr val="003F82"/>
                </a:solidFill>
                <a:latin typeface="Myriad Pro"/>
              </a:rPr>
              <a:t>Букбилдинг</a:t>
            </a:r>
            <a:r>
              <a:rPr lang="ru-RU" b="1" u="sng" dirty="0">
                <a:solidFill>
                  <a:srgbClr val="003F82"/>
                </a:solidFill>
                <a:latin typeface="Myriad Pro"/>
              </a:rPr>
              <a:t>: </a:t>
            </a:r>
            <a:r>
              <a:rPr lang="ru-RU" b="1" dirty="0">
                <a:solidFill>
                  <a:srgbClr val="003F82"/>
                </a:solidFill>
                <a:latin typeface="Myriad Pro"/>
              </a:rPr>
              <a:t>формирование книги заявок </a:t>
            </a:r>
            <a:r>
              <a:rPr lang="ru-RU" b="1" dirty="0" smtClean="0">
                <a:solidFill>
                  <a:srgbClr val="003F82"/>
                </a:solidFill>
                <a:latin typeface="Myriad Pro"/>
              </a:rPr>
              <a:t>в процессе </a:t>
            </a:r>
            <a:r>
              <a:rPr lang="ru-RU" b="1" dirty="0">
                <a:solidFill>
                  <a:srgbClr val="003F82"/>
                </a:solidFill>
                <a:latin typeface="Myriad Pro"/>
              </a:rPr>
              <a:t>проведения </a:t>
            </a:r>
            <a:r>
              <a:rPr lang="ru-RU" b="1" dirty="0" err="1">
                <a:solidFill>
                  <a:srgbClr val="003F82"/>
                </a:solidFill>
                <a:latin typeface="Myriad Pro"/>
              </a:rPr>
              <a:t>road-show</a:t>
            </a:r>
            <a:endParaRPr lang="ru-RU" b="1" dirty="0">
              <a:solidFill>
                <a:srgbClr val="003F82"/>
              </a:solidFill>
              <a:latin typeface="Myriad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352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Проведение аукциона по цене</a:t>
            </a:r>
            <a:endParaRPr lang="en-US" sz="2000" b="1" dirty="0">
              <a:solidFill>
                <a:prstClr val="white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4750785" y="1102967"/>
            <a:ext cx="4052963" cy="1438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0"/>
              </a:spcAft>
            </a:pPr>
            <a:r>
              <a:rPr lang="ru-RU" sz="1600" b="1" dirty="0">
                <a:solidFill>
                  <a:srgbClr val="003F82"/>
                </a:solidFill>
                <a:latin typeface="Myriad Pro"/>
              </a:rPr>
              <a:t>Задача эмитента </a:t>
            </a:r>
            <a:r>
              <a:rPr lang="ru-RU" sz="1600" dirty="0">
                <a:solidFill>
                  <a:srgbClr val="003F82"/>
                </a:solidFill>
                <a:latin typeface="Myriad Pro"/>
              </a:rPr>
              <a:t>– определить цену размещения, которая является единой </a:t>
            </a:r>
            <a:r>
              <a:rPr lang="ru-RU" sz="1600" dirty="0" smtClean="0">
                <a:solidFill>
                  <a:srgbClr val="003F82"/>
                </a:solidFill>
                <a:latin typeface="Myriad Pro"/>
              </a:rPr>
              <a:t>для всех </a:t>
            </a:r>
            <a:r>
              <a:rPr lang="ru-RU" sz="1600" dirty="0">
                <a:solidFill>
                  <a:srgbClr val="003F82"/>
                </a:solidFill>
                <a:latin typeface="Myriad Pro"/>
              </a:rPr>
              <a:t>победителей </a:t>
            </a:r>
            <a:r>
              <a:rPr lang="ru-RU" sz="1600" dirty="0" smtClean="0">
                <a:solidFill>
                  <a:srgbClr val="003F82"/>
                </a:solidFill>
                <a:latin typeface="Myriad Pro"/>
              </a:rPr>
              <a:t>аукциона.</a:t>
            </a:r>
          </a:p>
          <a:p>
            <a:pPr>
              <a:spcBef>
                <a:spcPts val="900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003F82"/>
                </a:solidFill>
                <a:latin typeface="Myriad Pro"/>
              </a:rPr>
              <a:t>В </a:t>
            </a:r>
            <a:r>
              <a:rPr lang="ru-RU" sz="1600" dirty="0">
                <a:solidFill>
                  <a:srgbClr val="003F82"/>
                </a:solidFill>
                <a:latin typeface="Myriad Pro"/>
              </a:rPr>
              <a:t>рассматриваемом примере: </a:t>
            </a:r>
            <a:r>
              <a:rPr lang="ru-RU" sz="1600" dirty="0" smtClean="0">
                <a:solidFill>
                  <a:srgbClr val="003F82"/>
                </a:solidFill>
                <a:latin typeface="Myriad Pro"/>
              </a:rPr>
              <a:t>чему </a:t>
            </a:r>
            <a:r>
              <a:rPr lang="ru-RU" sz="1600" dirty="0">
                <a:solidFill>
                  <a:srgbClr val="003F82"/>
                </a:solidFill>
                <a:latin typeface="Myriad Pro"/>
              </a:rPr>
              <a:t>будет равна цена размещения? 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39624" y="1215656"/>
            <a:ext cx="4355066" cy="1474380"/>
            <a:chOff x="680485" y="1215656"/>
            <a:chExt cx="3870250" cy="147438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680485" y="1215656"/>
              <a:ext cx="3870250" cy="4536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prstClr val="white"/>
                  </a:solidFill>
                </a:rPr>
                <a:t>Основные параметры облигационного займа</a:t>
              </a: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680485" y="1714381"/>
              <a:ext cx="3870250" cy="975655"/>
              <a:chOff x="680485" y="1714381"/>
              <a:chExt cx="3870250" cy="975655"/>
            </a:xfrm>
          </p:grpSpPr>
          <p:sp>
            <p:nvSpPr>
              <p:cNvPr id="16" name="Прямоугольник 15"/>
              <p:cNvSpPr/>
              <p:nvPr/>
            </p:nvSpPr>
            <p:spPr>
              <a:xfrm>
                <a:off x="680485" y="1714381"/>
                <a:ext cx="3870250" cy="97565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>
                  <a:lnSpc>
                    <a:spcPct val="110000"/>
                  </a:lnSpc>
                </a:pPr>
                <a:endParaRPr lang="ru-RU" sz="1400" b="1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</p:txBody>
          </p:sp>
          <p:sp>
            <p:nvSpPr>
              <p:cNvPr id="17" name="Rectangle 12"/>
              <p:cNvSpPr>
                <a:spLocks noChangeArrowheads="1"/>
              </p:cNvSpPr>
              <p:nvPr/>
            </p:nvSpPr>
            <p:spPr bwMode="auto">
              <a:xfrm>
                <a:off x="705737" y="1749776"/>
                <a:ext cx="3844997" cy="7063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171450" indent="-171450">
                  <a:lnSpc>
                    <a:spcPct val="114000"/>
                  </a:lnSpc>
                  <a:buFont typeface="Arial" pitchFamily="34" charset="0"/>
                  <a:buChar char="•"/>
                </a:pPr>
                <a:r>
                  <a:rPr lang="ru-RU" sz="12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Количество размещаемых облигаций: 3 млн. шт.</a:t>
                </a:r>
              </a:p>
              <a:p>
                <a:pPr marL="171450" indent="-171450">
                  <a:lnSpc>
                    <a:spcPct val="114000"/>
                  </a:lnSpc>
                  <a:buFont typeface="Arial" pitchFamily="34" charset="0"/>
                  <a:buChar char="•"/>
                </a:pPr>
                <a:r>
                  <a:rPr lang="ru-RU" sz="12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Ставка купона = 10%</a:t>
                </a:r>
              </a:p>
              <a:p>
                <a:pPr marL="171450" indent="-171450">
                  <a:lnSpc>
                    <a:spcPct val="114000"/>
                  </a:lnSpc>
                  <a:buFont typeface="Arial" pitchFamily="34" charset="0"/>
                  <a:buChar char="•"/>
                </a:pPr>
                <a:r>
                  <a:rPr lang="ru-RU" sz="12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Цена размещения = ?</a:t>
                </a:r>
              </a:p>
            </p:txBody>
          </p:sp>
        </p:grpSp>
      </p:grpSp>
      <p:grpSp>
        <p:nvGrpSpPr>
          <p:cNvPr id="4" name="Группа 3"/>
          <p:cNvGrpSpPr/>
          <p:nvPr/>
        </p:nvGrpSpPr>
        <p:grpSpPr>
          <a:xfrm>
            <a:off x="139623" y="2904001"/>
            <a:ext cx="4355066" cy="1474380"/>
            <a:chOff x="139623" y="2904001"/>
            <a:chExt cx="4355066" cy="1474380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39623" y="2904001"/>
              <a:ext cx="4355066" cy="1474380"/>
              <a:chOff x="680485" y="1215656"/>
              <a:chExt cx="3870250" cy="1474380"/>
            </a:xfrm>
          </p:grpSpPr>
          <p:sp>
            <p:nvSpPr>
              <p:cNvPr id="19" name="Прямоугольник 18"/>
              <p:cNvSpPr/>
              <p:nvPr/>
            </p:nvSpPr>
            <p:spPr>
              <a:xfrm>
                <a:off x="680485" y="1215656"/>
                <a:ext cx="3870250" cy="45365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b="1" dirty="0">
                    <a:solidFill>
                      <a:prstClr val="white"/>
                    </a:solidFill>
                  </a:rPr>
                  <a:t>Заявки участников аукциона</a:t>
                </a:r>
              </a:p>
            </p:txBody>
          </p:sp>
          <p:grpSp>
            <p:nvGrpSpPr>
              <p:cNvPr id="20" name="Группа 19"/>
              <p:cNvGrpSpPr/>
              <p:nvPr/>
            </p:nvGrpSpPr>
            <p:grpSpPr>
              <a:xfrm>
                <a:off x="680485" y="1714381"/>
                <a:ext cx="3870250" cy="975655"/>
                <a:chOff x="680485" y="1714381"/>
                <a:chExt cx="3870250" cy="975655"/>
              </a:xfrm>
            </p:grpSpPr>
            <p:sp>
              <p:nvSpPr>
                <p:cNvPr id="21" name="Прямоугольник 20"/>
                <p:cNvSpPr/>
                <p:nvPr/>
              </p:nvSpPr>
              <p:spPr>
                <a:xfrm>
                  <a:off x="680485" y="1714381"/>
                  <a:ext cx="3870250" cy="97565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>
                    <a:lnSpc>
                      <a:spcPct val="110000"/>
                    </a:lnSpc>
                  </a:pPr>
                  <a:endParaRPr lang="ru-RU" sz="1400" b="1">
                    <a:solidFill>
                      <a:prstClr val="black">
                        <a:lumMod val="85000"/>
                        <a:lumOff val="15000"/>
                      </a:prstClr>
                    </a:solidFill>
                  </a:endParaRPr>
                </a:p>
              </p:txBody>
            </p:sp>
            <p:sp>
              <p:nvSpPr>
                <p:cNvPr id="22" name="Rectangle 12"/>
                <p:cNvSpPr>
                  <a:spLocks noChangeArrowheads="1"/>
                </p:cNvSpPr>
                <p:nvPr/>
              </p:nvSpPr>
              <p:spPr bwMode="auto">
                <a:xfrm>
                  <a:off x="705737" y="1749776"/>
                  <a:ext cx="3844997" cy="7786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171450" indent="-171450">
                    <a:lnSpc>
                      <a:spcPct val="110000"/>
                    </a:lnSpc>
                    <a:buFont typeface="Wingdings" pitchFamily="2" charset="2"/>
                    <a:buChar char="ü"/>
                  </a:pPr>
                  <a:r>
                    <a:rPr lang="ru-RU" sz="1200" b="1" smtClean="0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Участник </a:t>
                  </a:r>
                  <a:r>
                    <a:rPr lang="ru-RU" sz="1200" b="1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С: Цена = 100%, Количество = 1 млн. шт.</a:t>
                  </a:r>
                </a:p>
                <a:p>
                  <a:pPr marL="171450" indent="-171450">
                    <a:lnSpc>
                      <a:spcPct val="110000"/>
                    </a:lnSpc>
                    <a:buFont typeface="Wingdings" pitchFamily="2" charset="2"/>
                    <a:buChar char="ü"/>
                  </a:pPr>
                  <a:r>
                    <a:rPr lang="ru-RU" sz="1200" b="1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Участник В: Цена = 99%, Количество = 1 млн. шт</a:t>
                  </a:r>
                  <a:r>
                    <a:rPr lang="ru-RU" sz="1200" b="1" smtClean="0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.</a:t>
                  </a:r>
                </a:p>
                <a:p>
                  <a:pPr>
                    <a:lnSpc>
                      <a:spcPct val="110000"/>
                    </a:lnSpc>
                    <a:spcBef>
                      <a:spcPts val="600"/>
                    </a:spcBef>
                  </a:pPr>
                  <a:r>
                    <a:rPr lang="ru-RU" sz="1200" smtClean="0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– </a:t>
                  </a:r>
                  <a:r>
                    <a:rPr lang="ru-RU" sz="1200" b="1" smtClean="0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Участник А: Цена = 97,25%, Количество = 2 млн. шт.</a:t>
                  </a:r>
                  <a:endParaRPr lang="ru-RU" sz="1200" b="1">
                    <a:solidFill>
                      <a:prstClr val="black">
                        <a:lumMod val="85000"/>
                        <a:lumOff val="15000"/>
                      </a:prstClr>
                    </a:solidFill>
                  </a:endParaRPr>
                </a:p>
              </p:txBody>
            </p:sp>
          </p:grpSp>
        </p:grpSp>
        <p:cxnSp>
          <p:nvCxnSpPr>
            <p:cNvPr id="23" name="Прямая соединительная линия 22"/>
            <p:cNvCxnSpPr/>
            <p:nvPr/>
          </p:nvCxnSpPr>
          <p:spPr>
            <a:xfrm>
              <a:off x="306578" y="3911818"/>
              <a:ext cx="404957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6217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Проведение аукциона по купону</a:t>
            </a:r>
            <a:endParaRPr lang="en-US" sz="2000" b="1" dirty="0">
              <a:solidFill>
                <a:prstClr val="white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4678323" y="1113600"/>
            <a:ext cx="4412512" cy="1094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sz="1600" b="1" dirty="0">
                <a:solidFill>
                  <a:srgbClr val="003F82"/>
                </a:solidFill>
                <a:latin typeface="Myriad Pro"/>
              </a:rPr>
              <a:t>Задача эмитента </a:t>
            </a:r>
            <a:r>
              <a:rPr lang="ru-RU" sz="1600" dirty="0">
                <a:solidFill>
                  <a:srgbClr val="003F82"/>
                </a:solidFill>
                <a:latin typeface="Myriad Pro"/>
              </a:rPr>
              <a:t>– определить ставку купона.</a:t>
            </a:r>
          </a:p>
          <a:p>
            <a:pPr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003F82"/>
                </a:solidFill>
                <a:latin typeface="Myriad Pro"/>
              </a:rPr>
              <a:t>В </a:t>
            </a:r>
            <a:r>
              <a:rPr lang="ru-RU" sz="1600" dirty="0">
                <a:solidFill>
                  <a:srgbClr val="003F82"/>
                </a:solidFill>
                <a:latin typeface="Myriad Pro"/>
              </a:rPr>
              <a:t>рассматриваемом примере: </a:t>
            </a:r>
            <a:r>
              <a:rPr lang="ru-RU" sz="1600" dirty="0" smtClean="0">
                <a:solidFill>
                  <a:srgbClr val="003F82"/>
                </a:solidFill>
                <a:latin typeface="Myriad Pro"/>
              </a:rPr>
              <a:t>чему </a:t>
            </a:r>
            <a:r>
              <a:rPr lang="ru-RU" sz="1600" dirty="0">
                <a:solidFill>
                  <a:srgbClr val="003F82"/>
                </a:solidFill>
                <a:latin typeface="Myriad Pro"/>
              </a:rPr>
              <a:t>будет равна ставка купона? 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39624" y="1215656"/>
            <a:ext cx="4355066" cy="1474380"/>
            <a:chOff x="680485" y="1215656"/>
            <a:chExt cx="3870250" cy="147438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680485" y="1215656"/>
              <a:ext cx="3870250" cy="45365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prstClr val="white"/>
                  </a:solidFill>
                </a:rPr>
                <a:t>Основные параметры облигационного займа</a:t>
              </a: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680485" y="1714381"/>
              <a:ext cx="3870250" cy="975655"/>
              <a:chOff x="680485" y="1714381"/>
              <a:chExt cx="3870250" cy="975655"/>
            </a:xfrm>
          </p:grpSpPr>
          <p:sp>
            <p:nvSpPr>
              <p:cNvPr id="16" name="Прямоугольник 15"/>
              <p:cNvSpPr/>
              <p:nvPr/>
            </p:nvSpPr>
            <p:spPr>
              <a:xfrm>
                <a:off x="680485" y="1714381"/>
                <a:ext cx="3870250" cy="97565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>
                  <a:lnSpc>
                    <a:spcPct val="110000"/>
                  </a:lnSpc>
                </a:pPr>
                <a:endParaRPr lang="ru-RU" sz="1400" b="1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</p:txBody>
          </p:sp>
          <p:sp>
            <p:nvSpPr>
              <p:cNvPr id="17" name="Rectangle 12"/>
              <p:cNvSpPr>
                <a:spLocks noChangeArrowheads="1"/>
              </p:cNvSpPr>
              <p:nvPr/>
            </p:nvSpPr>
            <p:spPr bwMode="auto">
              <a:xfrm>
                <a:off x="705737" y="1749776"/>
                <a:ext cx="3844997" cy="7238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171450" indent="-171450">
                  <a:lnSpc>
                    <a:spcPct val="114000"/>
                  </a:lnSpc>
                  <a:buFont typeface="Arial" pitchFamily="34" charset="0"/>
                  <a:buChar char="•"/>
                </a:pPr>
                <a:r>
                  <a:rPr lang="ru-RU" sz="1200" b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Количество размещаемых облигаций: 3 млн. шт.</a:t>
                </a:r>
              </a:p>
              <a:p>
                <a:pPr marL="171450" indent="-171450">
                  <a:lnSpc>
                    <a:spcPct val="114000"/>
                  </a:lnSpc>
                  <a:buFont typeface="Arial" pitchFamily="34" charset="0"/>
                  <a:buChar char="•"/>
                </a:pPr>
                <a:r>
                  <a:rPr lang="ru-RU" sz="1200" b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Ставка купона = ?</a:t>
                </a:r>
              </a:p>
              <a:p>
                <a:pPr marL="171450" indent="-171450">
                  <a:lnSpc>
                    <a:spcPct val="114000"/>
                  </a:lnSpc>
                  <a:buFont typeface="Arial" pitchFamily="34" charset="0"/>
                  <a:buChar char="•"/>
                </a:pPr>
                <a:r>
                  <a:rPr lang="ru-RU" sz="1200" b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Цена размещения = 100% номинальной стоимости</a:t>
                </a:r>
              </a:p>
            </p:txBody>
          </p:sp>
        </p:grpSp>
      </p:grpSp>
      <p:grpSp>
        <p:nvGrpSpPr>
          <p:cNvPr id="4" name="Группа 3"/>
          <p:cNvGrpSpPr/>
          <p:nvPr/>
        </p:nvGrpSpPr>
        <p:grpSpPr>
          <a:xfrm>
            <a:off x="139623" y="2904001"/>
            <a:ext cx="4355066" cy="1474380"/>
            <a:chOff x="139623" y="2904001"/>
            <a:chExt cx="4355066" cy="1474380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39623" y="2904001"/>
              <a:ext cx="4355066" cy="1474380"/>
              <a:chOff x="680485" y="1215656"/>
              <a:chExt cx="3870250" cy="1474380"/>
            </a:xfrm>
          </p:grpSpPr>
          <p:sp>
            <p:nvSpPr>
              <p:cNvPr id="19" name="Прямоугольник 18"/>
              <p:cNvSpPr/>
              <p:nvPr/>
            </p:nvSpPr>
            <p:spPr>
              <a:xfrm>
                <a:off x="680485" y="1215656"/>
                <a:ext cx="3870250" cy="45365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b="1" dirty="0">
                    <a:solidFill>
                      <a:prstClr val="white"/>
                    </a:solidFill>
                  </a:rPr>
                  <a:t>Заявки участников аукциона</a:t>
                </a:r>
              </a:p>
            </p:txBody>
          </p:sp>
          <p:grpSp>
            <p:nvGrpSpPr>
              <p:cNvPr id="20" name="Группа 19"/>
              <p:cNvGrpSpPr/>
              <p:nvPr/>
            </p:nvGrpSpPr>
            <p:grpSpPr>
              <a:xfrm>
                <a:off x="680485" y="1714381"/>
                <a:ext cx="3870250" cy="975655"/>
                <a:chOff x="680485" y="1714381"/>
                <a:chExt cx="3870250" cy="975655"/>
              </a:xfrm>
            </p:grpSpPr>
            <p:sp>
              <p:nvSpPr>
                <p:cNvPr id="21" name="Прямоугольник 20"/>
                <p:cNvSpPr/>
                <p:nvPr/>
              </p:nvSpPr>
              <p:spPr>
                <a:xfrm>
                  <a:off x="680485" y="1714381"/>
                  <a:ext cx="3870250" cy="97565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>
                    <a:lnSpc>
                      <a:spcPct val="110000"/>
                    </a:lnSpc>
                  </a:pPr>
                  <a:endParaRPr lang="ru-RU" sz="1400" b="1">
                    <a:solidFill>
                      <a:prstClr val="black">
                        <a:lumMod val="85000"/>
                        <a:lumOff val="15000"/>
                      </a:prstClr>
                    </a:solidFill>
                  </a:endParaRPr>
                </a:p>
              </p:txBody>
            </p:sp>
            <p:sp>
              <p:nvSpPr>
                <p:cNvPr id="22" name="Rectangle 12"/>
                <p:cNvSpPr>
                  <a:spLocks noChangeArrowheads="1"/>
                </p:cNvSpPr>
                <p:nvPr/>
              </p:nvSpPr>
              <p:spPr bwMode="auto">
                <a:xfrm>
                  <a:off x="705737" y="1749776"/>
                  <a:ext cx="3844997" cy="7786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171450" indent="-171450">
                    <a:lnSpc>
                      <a:spcPct val="110000"/>
                    </a:lnSpc>
                    <a:buFont typeface="Wingdings" pitchFamily="2" charset="2"/>
                    <a:buChar char="ü"/>
                  </a:pPr>
                  <a:r>
                    <a:rPr lang="ru-RU" sz="1200" b="1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Участник С: Купон = 10%, Количество = 1 млн. шт.</a:t>
                  </a:r>
                </a:p>
                <a:p>
                  <a:pPr marL="171450" indent="-171450">
                    <a:lnSpc>
                      <a:spcPct val="110000"/>
                    </a:lnSpc>
                    <a:buFont typeface="Wingdings" pitchFamily="2" charset="2"/>
                    <a:buChar char="ü"/>
                  </a:pPr>
                  <a:r>
                    <a:rPr lang="ru-RU" sz="1200" b="1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Участник В: Купон = 10,5%, Количество = 1 млн. шт</a:t>
                  </a:r>
                  <a:r>
                    <a:rPr lang="ru-RU" sz="1200" b="1" smtClean="0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.</a:t>
                  </a:r>
                </a:p>
                <a:p>
                  <a:pPr>
                    <a:lnSpc>
                      <a:spcPct val="110000"/>
                    </a:lnSpc>
                    <a:spcBef>
                      <a:spcPts val="600"/>
                    </a:spcBef>
                  </a:pPr>
                  <a:r>
                    <a:rPr lang="ru-RU" sz="1200" smtClean="0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– </a:t>
                  </a:r>
                  <a:r>
                    <a:rPr lang="ru-RU" sz="1200" b="1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Участник А: Купон = 11,75%, Количество = 2 млн. шт</a:t>
                  </a:r>
                  <a:r>
                    <a:rPr lang="ru-RU" sz="1200" b="1" smtClean="0">
                      <a:solidFill>
                        <a:prstClr val="black">
                          <a:lumMod val="85000"/>
                          <a:lumOff val="15000"/>
                        </a:prstClr>
                      </a:solidFill>
                    </a:rPr>
                    <a:t>.</a:t>
                  </a:r>
                  <a:endParaRPr lang="ru-RU" sz="1200" b="1">
                    <a:solidFill>
                      <a:prstClr val="black">
                        <a:lumMod val="85000"/>
                        <a:lumOff val="15000"/>
                      </a:prstClr>
                    </a:solidFill>
                  </a:endParaRPr>
                </a:p>
              </p:txBody>
            </p:sp>
          </p:grpSp>
        </p:grpSp>
        <p:cxnSp>
          <p:nvCxnSpPr>
            <p:cNvPr id="23" name="Прямая соединительная линия 22"/>
            <p:cNvCxnSpPr/>
            <p:nvPr/>
          </p:nvCxnSpPr>
          <p:spPr>
            <a:xfrm>
              <a:off x="292370" y="3911818"/>
              <a:ext cx="404957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956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Параметры облигационного займа</a:t>
            </a:r>
            <a:endParaRPr lang="ru-RU" sz="2000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684549"/>
              </p:ext>
            </p:extLst>
          </p:nvPr>
        </p:nvGraphicFramePr>
        <p:xfrm>
          <a:off x="1094078" y="1287102"/>
          <a:ext cx="7064270" cy="3274037"/>
        </p:xfrm>
        <a:graphic>
          <a:graphicData uri="http://schemas.openxmlformats.org/drawingml/2006/table">
            <a:tbl>
              <a:tblPr/>
              <a:tblGrid>
                <a:gridCol w="3074161"/>
                <a:gridCol w="3990109"/>
              </a:tblGrid>
              <a:tr h="5060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Показатели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Параметры</a:t>
                      </a:r>
                      <a:r>
                        <a:rPr lang="ru-RU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займа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Эмитент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ДЗ -</a:t>
                      </a:r>
                      <a:r>
                        <a:rPr lang="ru-RU" sz="1600" b="1" i="0" u="none" strike="noStrike" baseline="0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Финанс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Поручитель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ОАО «Усть-Илимский ДЗ»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Объем эмиссии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400 млн. руб.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Дата размещения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26.05.2006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Срок размещения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728 дней (2 года)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Способ размещения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Аукцион по ставке купона на ММВБ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Купонный период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6 месяцев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Ставка купона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1 и 2 купоны=11,6%, 3 и 4 купоны определяет эмитент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Обязательство эмитента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Эмитент выкупает облигации через 1 год по цене 100% от номинала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00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Фундаментальные свойства облигаций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9626" y="1084521"/>
            <a:ext cx="8268104" cy="8388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5000"/>
              </a:lnSpc>
              <a:defRPr/>
            </a:pP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ОБЛИГАЦИЯ – долговая ценная бумага, отражающая отношения займа между инвестором (кредитором) и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эмитентом (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заемщиком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61901" y="2003272"/>
            <a:ext cx="6994566" cy="2833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r>
              <a:rPr lang="ru-RU" altLang="ru-RU" dirty="0" smtClean="0">
                <a:solidFill>
                  <a:srgbClr val="003F82"/>
                </a:solidFill>
                <a:latin typeface="+mn-lt"/>
              </a:rPr>
              <a:t>Фундаментальные свойства облигаций:</a:t>
            </a:r>
          </a:p>
          <a:p>
            <a:pPr marL="285750" indent="-285750"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  <a:buSzPct val="85000"/>
              <a:buBlip>
                <a:blip r:embed="rId5"/>
              </a:buBlip>
            </a:pPr>
            <a:r>
              <a:rPr lang="ru-RU" altLang="ru-RU" sz="1800" dirty="0" smtClean="0">
                <a:solidFill>
                  <a:srgbClr val="003F82"/>
                </a:solidFill>
                <a:latin typeface="+mn-lt"/>
              </a:rPr>
              <a:t>Наличие конечного срока обращения, по истечении которого облигация гасится</a:t>
            </a:r>
          </a:p>
          <a:p>
            <a:pPr marL="285750" indent="-285750"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  <a:buSzPct val="85000"/>
              <a:buBlip>
                <a:blip r:embed="rId5"/>
              </a:buBlip>
            </a:pPr>
            <a:r>
              <a:rPr lang="ru-RU" altLang="ru-RU" sz="1800" dirty="0" smtClean="0">
                <a:solidFill>
                  <a:srgbClr val="003F82"/>
                </a:solidFill>
                <a:latin typeface="+mn-lt"/>
              </a:rPr>
              <a:t>Выплата процентов по облигации является обязанностью эмитента</a:t>
            </a:r>
          </a:p>
          <a:p>
            <a:pPr marL="285750" indent="-285750"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  <a:buSzPct val="85000"/>
              <a:buBlip>
                <a:blip r:embed="rId5"/>
              </a:buBlip>
            </a:pPr>
            <a:r>
              <a:rPr lang="ru-RU" altLang="ru-RU" sz="1800" dirty="0" smtClean="0">
                <a:solidFill>
                  <a:srgbClr val="003F82"/>
                </a:solidFill>
                <a:latin typeface="+mn-lt"/>
              </a:rPr>
              <a:t>Владельцы облигаций имеют преимущественные права на первоочередное удовлетворение своих требований по сравнению с акционерами при ликвидации предприятия</a:t>
            </a:r>
          </a:p>
          <a:p>
            <a:pPr marL="285750" indent="-285750"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  <a:buSzPct val="85000"/>
              <a:buBlip>
                <a:blip r:embed="rId5"/>
              </a:buBlip>
            </a:pPr>
            <a:r>
              <a:rPr lang="ru-RU" altLang="ru-RU" sz="1800" dirty="0" smtClean="0">
                <a:solidFill>
                  <a:srgbClr val="003F82"/>
                </a:solidFill>
                <a:latin typeface="+mn-lt"/>
              </a:rPr>
              <a:t>Облигация, как старшая ценная бумага обладает большей надежностью, чем акция</a:t>
            </a:r>
          </a:p>
        </p:txBody>
      </p:sp>
    </p:spTree>
    <p:extLst>
      <p:ext uri="{BB962C8B-B14F-4D97-AF65-F5344CB8AC3E}">
        <p14:creationId xmlns:p14="http://schemas.microsoft.com/office/powerpoint/2010/main" val="323467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Структура российского рынка </a:t>
            </a:r>
            <a:r>
              <a:rPr lang="ru-RU" sz="2000" b="1" dirty="0">
                <a:solidFill>
                  <a:prstClr val="white"/>
                </a:solidFill>
                <a:latin typeface="Myriad Pro"/>
              </a:rPr>
              <a:t>облигаций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946601"/>
              </p:ext>
            </p:extLst>
          </p:nvPr>
        </p:nvGraphicFramePr>
        <p:xfrm>
          <a:off x="1009403" y="1363354"/>
          <a:ext cx="7725021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7421"/>
                <a:gridCol w="799600"/>
                <a:gridCol w="799600"/>
                <a:gridCol w="799600"/>
                <a:gridCol w="799600"/>
                <a:gridCol w="799600"/>
                <a:gridCol w="7996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Виды облигаций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2007г.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2013г.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август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млрд. руб.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млрд.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млрд.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Государственные облигации (ГКО-ОФЗ)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1047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41,4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3721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39,5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5410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37,4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Субфедеральные и муниципальные облигации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224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8,9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499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5,3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576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4,0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Корпоративные облигации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1257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49,7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5189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55,2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8476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58,6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Итого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2528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100,0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9409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100,0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14462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100,0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43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СТРУКТУРА </a:t>
            </a:r>
            <a:r>
              <a:rPr lang="ru-RU" sz="2000" b="1" dirty="0">
                <a:solidFill>
                  <a:prstClr val="white"/>
                </a:solidFill>
                <a:latin typeface="Myriad Pro"/>
              </a:rPr>
              <a:t>РЫНКА ОБЛИГАЦИЙ </a:t>
            </a:r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США</a:t>
            </a:r>
            <a:endParaRPr lang="ru-RU" sz="2000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426059"/>
              </p:ext>
            </p:extLst>
          </p:nvPr>
        </p:nvGraphicFramePr>
        <p:xfrm>
          <a:off x="1009402" y="1363354"/>
          <a:ext cx="7398327" cy="311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4588"/>
                <a:gridCol w="2613739"/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Виды облигаций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%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Государственные облигации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30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Облигации Федеральных агентств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22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Муниципальные облигации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12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Корпоративные облигации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27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Международные облигации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9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Итого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100,0</a:t>
                      </a:r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688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СТРУКТУРА </a:t>
            </a:r>
            <a:r>
              <a:rPr lang="ru-RU" sz="2000" b="1" dirty="0">
                <a:solidFill>
                  <a:prstClr val="white"/>
                </a:solidFill>
                <a:latin typeface="Myriad Pro"/>
              </a:rPr>
              <a:t>РЫНКА </a:t>
            </a:r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ЕВРООБЛИГАЦИЙ</a:t>
            </a:r>
            <a:endParaRPr lang="ru-RU" sz="2000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575828"/>
              </p:ext>
            </p:extLst>
          </p:nvPr>
        </p:nvGraphicFramePr>
        <p:xfrm>
          <a:off x="1009402" y="1363354"/>
          <a:ext cx="7398327" cy="272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4588"/>
                <a:gridCol w="2613739"/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Эмитент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%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Наднациональные</a:t>
                      </a:r>
                      <a:r>
                        <a:rPr lang="ru-RU" sz="2000" baseline="0" dirty="0" smtClean="0"/>
                        <a:t> институты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Государственные</a:t>
                      </a:r>
                      <a:r>
                        <a:rPr lang="ru-RU" sz="2000" baseline="0" dirty="0" smtClean="0"/>
                        <a:t> институты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30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Частные</a:t>
                      </a:r>
                      <a:r>
                        <a:rPr lang="ru-RU" sz="2000" baseline="0" dirty="0" smtClean="0"/>
                        <a:t> финансовые институты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37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Корпорации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23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Итого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100,0</a:t>
                      </a:r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77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1" y="321469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>
                <a:solidFill>
                  <a:prstClr val="white"/>
                </a:solidFill>
                <a:latin typeface="Myriad Pro"/>
              </a:rPr>
              <a:t>ЕВРООБЛИГАЦИИ РОССИЙСКИХ ЭМИТЕНТОВ </a:t>
            </a:r>
            <a:br>
              <a:rPr lang="ru-RU" sz="2000" b="1" dirty="0">
                <a:solidFill>
                  <a:prstClr val="white"/>
                </a:solidFill>
                <a:latin typeface="Myriad Pro"/>
              </a:rPr>
            </a:br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(</a:t>
            </a:r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август</a:t>
            </a:r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, 2016 </a:t>
            </a:r>
            <a:r>
              <a:rPr lang="ru-RU" sz="2000" b="1" dirty="0">
                <a:solidFill>
                  <a:prstClr val="white"/>
                </a:solidFill>
                <a:latin typeface="Myriad Pro"/>
              </a:rPr>
              <a:t>г</a:t>
            </a:r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.)</a:t>
            </a:r>
            <a:endParaRPr lang="ru-RU" sz="2000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69" y="133706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147604"/>
              </p:ext>
            </p:extLst>
          </p:nvPr>
        </p:nvGraphicFramePr>
        <p:xfrm>
          <a:off x="799851" y="1049029"/>
          <a:ext cx="7968343" cy="306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5098"/>
                <a:gridCol w="1484415"/>
                <a:gridCol w="1484415"/>
                <a:gridCol w="1484415"/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Эмитент</a:t>
                      </a:r>
                      <a:endParaRPr lang="ru-RU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Объем,</a:t>
                      </a:r>
                    </a:p>
                    <a:p>
                      <a:pPr algn="ctr"/>
                      <a:r>
                        <a:rPr lang="ru-RU" sz="1800" dirty="0" smtClean="0"/>
                        <a:t>млрд. долл.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Удельный вес, </a:t>
                      </a:r>
                      <a:r>
                        <a:rPr lang="ru-RU" sz="1800" dirty="0" smtClean="0"/>
                        <a:t>%</a:t>
                      </a:r>
                      <a:endParaRPr lang="ru-RU" sz="18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 Доходность</a:t>
                      </a:r>
                      <a:r>
                        <a:rPr lang="ru-RU" sz="1800" dirty="0" smtClean="0"/>
                        <a:t>, %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Государственные облигации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47,7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25,9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4,1*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Муниципальные облигации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0,3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4,7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Корпоративные облигации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135,7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73,8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4,8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- Финансовый сектор</a:t>
                      </a:r>
                      <a:endParaRPr kumimoji="0" lang="ru-RU" alt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59,2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5,2**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- Нефинансовый сектор</a:t>
                      </a:r>
                      <a:endParaRPr kumimoji="0" lang="ru-RU" alt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76,5</a:t>
                      </a:r>
                      <a:endParaRPr lang="ru-RU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4,5**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</a:rPr>
                        <a:t>Итого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183,9</a:t>
                      </a:r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100,0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5,7</a:t>
                      </a:r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88958" y="4310457"/>
            <a:ext cx="686354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sz="1600" dirty="0" smtClean="0"/>
              <a:t>*Государственные облигации со сроком до погашения = 12 лет</a:t>
            </a:r>
          </a:p>
          <a:p>
            <a:r>
              <a:rPr lang="ru-RU" sz="1600" dirty="0" smtClean="0"/>
              <a:t>** Облигации с рейтингом ВВ и выше со </a:t>
            </a:r>
            <a:r>
              <a:rPr lang="ru-RU" sz="1600" dirty="0" smtClean="0">
                <a:solidFill>
                  <a:prstClr val="black"/>
                </a:solidFill>
              </a:rPr>
              <a:t>сроком </a:t>
            </a:r>
            <a:r>
              <a:rPr lang="ru-RU" sz="1600" dirty="0">
                <a:solidFill>
                  <a:prstClr val="black"/>
                </a:solidFill>
              </a:rPr>
              <a:t>до погашения = 6</a:t>
            </a:r>
            <a:r>
              <a:rPr lang="ru-RU" sz="1600" dirty="0" smtClean="0">
                <a:solidFill>
                  <a:prstClr val="black"/>
                </a:solidFill>
              </a:rPr>
              <a:t> </a:t>
            </a:r>
            <a:r>
              <a:rPr lang="ru-RU" sz="1600" dirty="0">
                <a:solidFill>
                  <a:prstClr val="black"/>
                </a:solidFill>
              </a:rPr>
              <a:t>лет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9200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 dirty="0" smtClean="0">
                <a:solidFill>
                  <a:schemeClr val="bg1"/>
                </a:solidFill>
                <a:latin typeface="Myriad Pro"/>
              </a:rPr>
              <a:t>Стоимость </a:t>
            </a:r>
            <a:r>
              <a:rPr lang="ru-RU" sz="2400" b="1" dirty="0">
                <a:solidFill>
                  <a:schemeClr val="bg1"/>
                </a:solidFill>
                <a:latin typeface="Myriad Pro"/>
              </a:rPr>
              <a:t>облигаций</a:t>
            </a:r>
            <a:endParaRPr lang="en-US" sz="20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04771" y="1009326"/>
            <a:ext cx="8737348" cy="5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b="1" dirty="0">
                <a:solidFill>
                  <a:srgbClr val="003F82"/>
                </a:solidFill>
                <a:latin typeface="+mj-lt"/>
              </a:rPr>
              <a:t>Если купоны выплачиваются 1 раз в год, то цена облигации (Р) рассчитывается по формуле: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612133" y="3567499"/>
            <a:ext cx="501581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600" b="1" i="1" dirty="0">
                <a:solidFill>
                  <a:srgbClr val="003F82"/>
                </a:solidFill>
                <a:latin typeface="+mn-lt"/>
              </a:rPr>
              <a:t>С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годовые купонные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выплаты</a:t>
            </a:r>
            <a:endParaRPr lang="ru-RU" sz="1600" dirty="0">
              <a:solidFill>
                <a:srgbClr val="003F82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i="1" dirty="0" smtClean="0">
                <a:solidFill>
                  <a:srgbClr val="003F82"/>
                </a:solidFill>
                <a:latin typeface="+mn-lt"/>
              </a:rPr>
              <a:t>Н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номинал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облигаций</a:t>
            </a:r>
            <a:endParaRPr lang="ru-RU" sz="1600" dirty="0">
              <a:solidFill>
                <a:srgbClr val="003F82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ru-RU" sz="1600" b="1" i="1" dirty="0" smtClean="0">
                <a:solidFill>
                  <a:srgbClr val="003F82"/>
                </a:solidFill>
                <a:latin typeface="+mn-lt"/>
              </a:rPr>
              <a:t>r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ставка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дисконтирования</a:t>
            </a:r>
            <a:endParaRPr lang="ru-RU" sz="1600" dirty="0">
              <a:solidFill>
                <a:srgbClr val="003F82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ru-RU" sz="1600" b="1" i="1" dirty="0" smtClean="0">
                <a:solidFill>
                  <a:srgbClr val="003F82"/>
                </a:solidFill>
                <a:latin typeface="+mn-lt"/>
              </a:rPr>
              <a:t>n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число лет до погашения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облигации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ru-RU" sz="1600" b="1" i="1" dirty="0" smtClean="0">
                <a:solidFill>
                  <a:srgbClr val="003F82"/>
                </a:solidFill>
                <a:latin typeface="+mn-lt"/>
              </a:rPr>
              <a:t>m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количество купонных выплат в течение года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427097" y="1495522"/>
            <a:ext cx="4571163" cy="631214"/>
            <a:chOff x="427095" y="1670493"/>
            <a:chExt cx="4571163" cy="631214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427095" y="1670493"/>
              <a:ext cx="4571163" cy="6312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3" name="Объект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2113020"/>
                </p:ext>
              </p:extLst>
            </p:nvPr>
          </p:nvGraphicFramePr>
          <p:xfrm>
            <a:off x="627052" y="1686824"/>
            <a:ext cx="4171248" cy="5985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58" name="Формула" r:id="rId6" imgW="2806700" imgH="419100" progId="Equation.3">
                    <p:embed/>
                  </p:oleObj>
                </mc:Choice>
                <mc:Fallback>
                  <p:oleObj name="Формула" r:id="rId6" imgW="2806700" imgH="4191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7052" y="1686824"/>
                          <a:ext cx="4171248" cy="5985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62374" y="2207218"/>
            <a:ext cx="8608443" cy="5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b="1" dirty="0">
                <a:solidFill>
                  <a:srgbClr val="003F82"/>
                </a:solidFill>
                <a:latin typeface="+mj-lt"/>
              </a:rPr>
              <a:t>Если купонные выплаты производятся несколько раз в году, то цена облигации рассчитывается по формуле: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427097" y="2848318"/>
            <a:ext cx="4571163" cy="631214"/>
            <a:chOff x="464386" y="3185875"/>
            <a:chExt cx="4571163" cy="631214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464386" y="3185875"/>
              <a:ext cx="4571163" cy="6312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3934662"/>
                </p:ext>
              </p:extLst>
            </p:nvPr>
          </p:nvGraphicFramePr>
          <p:xfrm>
            <a:off x="649422" y="3229778"/>
            <a:ext cx="4030556" cy="543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59" name="Формула" r:id="rId8" imgW="3644900" imgH="419100" progId="Equation.3">
                    <p:embed/>
                  </p:oleObj>
                </mc:Choice>
                <mc:Fallback>
                  <p:oleObj name="Формула" r:id="rId8" imgW="3644900" imgH="4191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9422" y="3229778"/>
                          <a:ext cx="4030556" cy="5434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04445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>
                <a:solidFill>
                  <a:schemeClr val="bg1"/>
                </a:solidFill>
                <a:latin typeface="Myriad Pro"/>
              </a:rPr>
              <a:t>Пример</a:t>
            </a:r>
            <a:endParaRPr lang="en-US" sz="16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75594" y="1125544"/>
            <a:ext cx="5151001" cy="249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 smtClean="0">
                <a:solidFill>
                  <a:srgbClr val="003F82"/>
                </a:solidFill>
                <a:latin typeface="+mj-lt"/>
              </a:rPr>
              <a:t>Компания </a:t>
            </a:r>
            <a:r>
              <a:rPr lang="ru-RU" sz="1500" dirty="0">
                <a:solidFill>
                  <a:srgbClr val="003F82"/>
                </a:solidFill>
                <a:latin typeface="+mj-lt"/>
              </a:rPr>
              <a:t>выпускает облигации, которые имеют следующие параметры: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rgbClr val="003F82"/>
                </a:solidFill>
                <a:latin typeface="+mj-lt"/>
              </a:rPr>
              <a:t>Срок обращения – 3 года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rgbClr val="003F82"/>
                </a:solidFill>
                <a:latin typeface="+mj-lt"/>
              </a:rPr>
              <a:t>Номинал облигации = 1000 руб.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rgbClr val="003F82"/>
                </a:solidFill>
                <a:latin typeface="+mj-lt"/>
              </a:rPr>
              <a:t>Ставка купона = 12%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rgbClr val="003F82"/>
                </a:solidFill>
                <a:latin typeface="+mj-lt"/>
              </a:rPr>
              <a:t>Купонные выплаты производятся 1 раз в год.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solidFill>
                  <a:srgbClr val="003F82"/>
                </a:solidFill>
                <a:latin typeface="+mj-lt"/>
              </a:rPr>
              <a:t>Требуется определить цену облигации.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</a:pPr>
            <a:r>
              <a:rPr lang="ru-RU" sz="1500" dirty="0">
                <a:solidFill>
                  <a:srgbClr val="003F82"/>
                </a:solidFill>
                <a:latin typeface="+mj-lt"/>
              </a:rPr>
              <a:t>Если инвестор требует по данной облигации доходность в размере 15%, то определяя цену облигации (Р обл) по формуле (1), получим: </a:t>
            </a:r>
            <a:endParaRPr lang="ru-RU" sz="1500" dirty="0" smtClean="0">
              <a:solidFill>
                <a:srgbClr val="003F82"/>
              </a:solidFill>
              <a:latin typeface="+mj-lt"/>
            </a:endParaRP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</a:pP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Р</a:t>
            </a:r>
            <a:r>
              <a:rPr lang="ru-RU" sz="1100" b="1" dirty="0" smtClean="0">
                <a:solidFill>
                  <a:srgbClr val="003F82"/>
                </a:solidFill>
                <a:latin typeface="+mj-lt"/>
              </a:rPr>
              <a:t>обл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 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= 931,5 руб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.</a:t>
            </a:r>
            <a:endParaRPr lang="ru-RU" sz="1600" b="1" dirty="0">
              <a:solidFill>
                <a:srgbClr val="003F82"/>
              </a:solidFill>
              <a:latin typeface="+mj-l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Овал 1"/>
          <p:cNvSpPr/>
          <p:nvPr/>
        </p:nvSpPr>
        <p:spPr>
          <a:xfrm>
            <a:off x="87592" y="1125544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8" name="Овал 7"/>
          <p:cNvSpPr/>
          <p:nvPr/>
        </p:nvSpPr>
        <p:spPr>
          <a:xfrm>
            <a:off x="87592" y="3680071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375591" y="3680072"/>
            <a:ext cx="5382114" cy="119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900"/>
              </a:spcBef>
              <a:spcAft>
                <a:spcPts val="0"/>
              </a:spcAft>
            </a:pPr>
            <a:r>
              <a:rPr lang="ru-RU" sz="1500" dirty="0" smtClean="0">
                <a:solidFill>
                  <a:srgbClr val="003F82"/>
                </a:solidFill>
                <a:latin typeface="+mj-lt"/>
              </a:rPr>
              <a:t>Если </a:t>
            </a:r>
            <a:r>
              <a:rPr lang="ru-RU" sz="1500" dirty="0">
                <a:solidFill>
                  <a:srgbClr val="003F82"/>
                </a:solidFill>
                <a:latin typeface="+mj-lt"/>
              </a:rPr>
              <a:t>купонные выплаты производятся несколько раз в течение года, то расчет цены облигации производится по формуле (2). При полугодовых купонных платежах по рассматриваемой облигации ее цена будет равна: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</a:pP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Р</a:t>
            </a:r>
            <a:r>
              <a:rPr lang="ru-RU" sz="1100" b="1" dirty="0" smtClean="0">
                <a:solidFill>
                  <a:srgbClr val="003F82"/>
                </a:solidFill>
                <a:latin typeface="+mj-lt"/>
              </a:rPr>
              <a:t>обл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 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= 939,1 руб.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958674" y="1402767"/>
            <a:ext cx="2683677" cy="11897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600" b="1" u="sng" dirty="0">
                <a:solidFill>
                  <a:schemeClr val="tx1"/>
                </a:solidFill>
              </a:rPr>
              <a:t>Вопрос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endParaRPr lang="ru-RU" sz="1600" b="1" dirty="0" smtClean="0">
              <a:solidFill>
                <a:schemeClr val="tx1"/>
              </a:solidFill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1600" b="1" dirty="0" smtClean="0">
                <a:solidFill>
                  <a:schemeClr val="tx1"/>
                </a:solidFill>
              </a:rPr>
              <a:t>Почему </a:t>
            </a:r>
            <a:r>
              <a:rPr lang="ru-RU" sz="1600" b="1" dirty="0">
                <a:solidFill>
                  <a:schemeClr val="tx1"/>
                </a:solidFill>
              </a:rPr>
              <a:t>во втором случае инвесторы готовы покупать облигацию по более высокой цене?</a:t>
            </a:r>
          </a:p>
        </p:txBody>
      </p:sp>
      <p:sp>
        <p:nvSpPr>
          <p:cNvPr id="12" name="Овал 11"/>
          <p:cNvSpPr/>
          <p:nvPr/>
        </p:nvSpPr>
        <p:spPr>
          <a:xfrm>
            <a:off x="7156510" y="1079272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6302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Факторы, влияющие на цену облигаций 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3972913" y="1795393"/>
            <a:ext cx="4193627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rgbClr val="003F82"/>
                </a:solidFill>
                <a:latin typeface="+mn-lt"/>
              </a:rPr>
              <a:t>Частота купонных выплат 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rgbClr val="003F82"/>
                </a:solidFill>
                <a:latin typeface="+mn-lt"/>
              </a:rPr>
              <a:t>Купонная ставка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rgbClr val="003F82"/>
                </a:solidFill>
                <a:latin typeface="+mn-lt"/>
              </a:rPr>
              <a:t>Ставка дисконтирования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rgbClr val="003F82"/>
                </a:solidFill>
                <a:latin typeface="+mn-lt"/>
              </a:rPr>
              <a:t>Срок до погашения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rgbClr val="003F82"/>
                </a:solidFill>
                <a:latin typeface="+mn-lt"/>
              </a:rPr>
              <a:t>Накопленный купонный доход</a:t>
            </a:r>
            <a:endParaRPr lang="ru-RU" sz="2400" b="1" dirty="0">
              <a:solidFill>
                <a:srgbClr val="003F82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вал 5"/>
          <p:cNvSpPr/>
          <p:nvPr/>
        </p:nvSpPr>
        <p:spPr>
          <a:xfrm>
            <a:off x="3600111" y="1889610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F82"/>
                </a:solidFill>
              </a:rPr>
              <a:t>1</a:t>
            </a:r>
            <a:endParaRPr lang="ru-RU" b="1" dirty="0">
              <a:solidFill>
                <a:srgbClr val="003F82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600111" y="2399011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3F82"/>
                </a:solidFill>
              </a:rPr>
              <a:t>2</a:t>
            </a:r>
          </a:p>
        </p:txBody>
      </p:sp>
      <p:sp>
        <p:nvSpPr>
          <p:cNvPr id="8" name="Овал 7"/>
          <p:cNvSpPr/>
          <p:nvPr/>
        </p:nvSpPr>
        <p:spPr>
          <a:xfrm>
            <a:off x="3600111" y="3440897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F82"/>
                </a:solidFill>
              </a:rPr>
              <a:t>4</a:t>
            </a:r>
            <a:endParaRPr lang="ru-RU" b="1" dirty="0">
              <a:solidFill>
                <a:srgbClr val="003F82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600111" y="2912419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F82"/>
                </a:solidFill>
              </a:rPr>
              <a:t>3</a:t>
            </a:r>
            <a:endParaRPr lang="ru-RU" b="1" dirty="0">
              <a:solidFill>
                <a:srgbClr val="003F82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600111" y="3971210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3F82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04996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Факторы, влияющие на цену облигаций (продолжение)</a:t>
            </a:r>
            <a:endParaRPr lang="en-US" sz="16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590644" y="1225733"/>
            <a:ext cx="6510800" cy="1395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sz="1600" b="1" dirty="0">
                <a:solidFill>
                  <a:srgbClr val="003F82"/>
                </a:solidFill>
                <a:latin typeface="+mj-lt"/>
              </a:rPr>
              <a:t>Частота купонных выплат: чем чаще производятся купонные платежи, тем выше цена облигации.</a:t>
            </a:r>
          </a:p>
          <a:p>
            <a:pPr algn="just">
              <a:lnSpc>
                <a:spcPct val="85000"/>
              </a:lnSpc>
              <a:spcBef>
                <a:spcPts val="1800"/>
              </a:spcBef>
              <a:spcAft>
                <a:spcPts val="200"/>
              </a:spcAft>
            </a:pP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Зависимость 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цены 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облигации (Р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) от соотношения установленной при выпуске купонной ставки (С) и требуемой инвесторами 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доходности (r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) можно представить в виде следующих  уравнений: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Группа 2"/>
          <p:cNvGrpSpPr/>
          <p:nvPr/>
        </p:nvGrpSpPr>
        <p:grpSpPr>
          <a:xfrm>
            <a:off x="1479950" y="2968390"/>
            <a:ext cx="2996358" cy="1093076"/>
            <a:chOff x="1428751" y="3069021"/>
            <a:chExt cx="2996358" cy="1093076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428751" y="3069021"/>
              <a:ext cx="2996358" cy="10930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775216" y="3145969"/>
              <a:ext cx="2472314" cy="974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>
                <a:lnSpc>
                  <a:spcPct val="90000"/>
                </a:lnSpc>
                <a:spcBef>
                  <a:spcPts val="0"/>
                </a:spcBef>
                <a:spcAft>
                  <a:spcPts val="200"/>
                </a:spcAft>
              </a:pPr>
              <a:r>
                <a:rPr lang="ru-RU" sz="2000" b="1" dirty="0">
                  <a:solidFill>
                    <a:srgbClr val="003F82"/>
                  </a:solidFill>
                  <a:latin typeface="+mn-lt"/>
                </a:rPr>
                <a:t>Если </a:t>
              </a:r>
              <a:r>
                <a:rPr lang="en-US" sz="2000" b="1" dirty="0" err="1">
                  <a:solidFill>
                    <a:srgbClr val="003F82"/>
                  </a:solidFill>
                  <a:latin typeface="+mn-lt"/>
                </a:rPr>
                <a:t>C</a:t>
              </a:r>
              <a:r>
                <a:rPr lang="en-US" sz="2000" b="1" baseline="-25000" dirty="0" err="1">
                  <a:solidFill>
                    <a:srgbClr val="003F82"/>
                  </a:solidFill>
                  <a:latin typeface="+mn-lt"/>
                </a:rPr>
                <a:t>k</a:t>
              </a:r>
              <a:r>
                <a:rPr lang="en-US" sz="2000" b="1" dirty="0" smtClean="0">
                  <a:solidFill>
                    <a:srgbClr val="003F82"/>
                  </a:solidFill>
                  <a:latin typeface="+mn-lt"/>
                </a:rPr>
                <a:t> </a:t>
              </a:r>
              <a:r>
                <a:rPr lang="ru-RU" sz="2000" b="1" dirty="0">
                  <a:solidFill>
                    <a:srgbClr val="003F82"/>
                  </a:solidFill>
                  <a:latin typeface="+mn-lt"/>
                </a:rPr>
                <a:t> </a:t>
              </a:r>
              <a:r>
                <a:rPr lang="en-US" sz="2000" b="1" dirty="0" smtClean="0">
                  <a:solidFill>
                    <a:srgbClr val="003F82"/>
                  </a:solidFill>
                  <a:latin typeface="+mn-lt"/>
                </a:rPr>
                <a:t> </a:t>
              </a:r>
              <a:r>
                <a:rPr lang="en-US" sz="2000" b="1" dirty="0">
                  <a:solidFill>
                    <a:srgbClr val="003F82"/>
                  </a:solidFill>
                  <a:latin typeface="+mj-lt"/>
                </a:rPr>
                <a:t>r,  </a:t>
              </a:r>
              <a:r>
                <a:rPr lang="ru-RU" sz="2000" b="1" dirty="0">
                  <a:solidFill>
                    <a:srgbClr val="003F82"/>
                  </a:solidFill>
                  <a:latin typeface="+mj-lt"/>
                </a:rPr>
                <a:t>то  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P</a:t>
              </a:r>
              <a:r>
                <a:rPr lang="ru-RU" sz="2000" b="1" dirty="0" smtClean="0">
                  <a:solidFill>
                    <a:srgbClr val="003F82"/>
                  </a:solidFill>
                  <a:latin typeface="+mj-lt"/>
                </a:rPr>
                <a:t>  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H</a:t>
              </a:r>
              <a:endParaRPr lang="en-US" sz="2000" b="1" dirty="0">
                <a:solidFill>
                  <a:srgbClr val="003F82"/>
                </a:solidFill>
                <a:latin typeface="+mj-lt"/>
              </a:endParaRPr>
            </a:p>
            <a:p>
              <a:pPr algn="just">
                <a:lnSpc>
                  <a:spcPct val="90000"/>
                </a:lnSpc>
                <a:spcBef>
                  <a:spcPts val="0"/>
                </a:spcBef>
                <a:spcAft>
                  <a:spcPts val="200"/>
                </a:spcAft>
              </a:pPr>
              <a:r>
                <a:rPr lang="ru-RU" sz="2000" b="1" dirty="0">
                  <a:solidFill>
                    <a:srgbClr val="003F82"/>
                  </a:solidFill>
                  <a:latin typeface="+mj-lt"/>
                </a:rPr>
                <a:t>Если </a:t>
              </a:r>
              <a:r>
                <a:rPr lang="en-US" sz="2000" b="1" dirty="0" err="1">
                  <a:solidFill>
                    <a:srgbClr val="003F82"/>
                  </a:solidFill>
                  <a:latin typeface="+mn-lt"/>
                </a:rPr>
                <a:t>C</a:t>
              </a:r>
              <a:r>
                <a:rPr lang="en-US" sz="2000" b="1" baseline="-25000" dirty="0" err="1">
                  <a:solidFill>
                    <a:srgbClr val="003F82"/>
                  </a:solidFill>
                  <a:latin typeface="+mn-lt"/>
                </a:rPr>
                <a:t>k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 </a:t>
              </a:r>
              <a:r>
                <a:rPr lang="ru-RU" sz="2000" b="1" dirty="0">
                  <a:solidFill>
                    <a:srgbClr val="003F82"/>
                  </a:solidFill>
                  <a:latin typeface="+mj-lt"/>
                </a:rPr>
                <a:t>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 </a:t>
              </a:r>
              <a:r>
                <a:rPr lang="en-US" sz="2000" b="1" dirty="0">
                  <a:solidFill>
                    <a:srgbClr val="003F82"/>
                  </a:solidFill>
                  <a:latin typeface="+mj-lt"/>
                </a:rPr>
                <a:t>r,  </a:t>
              </a:r>
              <a:r>
                <a:rPr lang="ru-RU" sz="2000" b="1" dirty="0">
                  <a:solidFill>
                    <a:srgbClr val="003F82"/>
                  </a:solidFill>
                  <a:latin typeface="+mj-lt"/>
                </a:rPr>
                <a:t>то  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P</a:t>
              </a:r>
              <a:r>
                <a:rPr lang="ru-RU" sz="2000" b="1" dirty="0" smtClean="0">
                  <a:solidFill>
                    <a:srgbClr val="003F82"/>
                  </a:solidFill>
                  <a:latin typeface="+mj-lt"/>
                </a:rPr>
                <a:t>  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H</a:t>
              </a:r>
              <a:endParaRPr lang="en-US" sz="2000" b="1" dirty="0">
                <a:solidFill>
                  <a:srgbClr val="003F82"/>
                </a:solidFill>
                <a:latin typeface="+mj-lt"/>
              </a:endParaRPr>
            </a:p>
            <a:p>
              <a:pPr algn="just">
                <a:lnSpc>
                  <a:spcPct val="90000"/>
                </a:lnSpc>
                <a:spcBef>
                  <a:spcPts val="0"/>
                </a:spcBef>
                <a:spcAft>
                  <a:spcPts val="200"/>
                </a:spcAft>
              </a:pPr>
              <a:r>
                <a:rPr lang="ru-RU" sz="2000" b="1" dirty="0">
                  <a:solidFill>
                    <a:srgbClr val="003F82"/>
                  </a:solidFill>
                  <a:latin typeface="+mj-lt"/>
                </a:rPr>
                <a:t>Если </a:t>
              </a:r>
              <a:r>
                <a:rPr lang="en-US" sz="2000" b="1" dirty="0" err="1">
                  <a:solidFill>
                    <a:srgbClr val="003F82"/>
                  </a:solidFill>
                  <a:latin typeface="+mn-lt"/>
                </a:rPr>
                <a:t>C</a:t>
              </a:r>
              <a:r>
                <a:rPr lang="en-US" sz="2000" b="1" baseline="-25000" dirty="0" err="1">
                  <a:solidFill>
                    <a:srgbClr val="003F82"/>
                  </a:solidFill>
                  <a:latin typeface="+mn-lt"/>
                </a:rPr>
                <a:t>k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 </a:t>
              </a:r>
              <a:r>
                <a:rPr lang="ru-RU" sz="2000" b="1" dirty="0">
                  <a:solidFill>
                    <a:srgbClr val="003F82"/>
                  </a:solidFill>
                  <a:latin typeface="+mj-lt"/>
                </a:rPr>
                <a:t>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 </a:t>
              </a:r>
              <a:r>
                <a:rPr lang="en-US" sz="2000" b="1" dirty="0">
                  <a:solidFill>
                    <a:srgbClr val="003F82"/>
                  </a:solidFill>
                  <a:latin typeface="+mj-lt"/>
                </a:rPr>
                <a:t>r,  </a:t>
              </a:r>
              <a:r>
                <a:rPr lang="ru-RU" sz="2000" b="1" dirty="0">
                  <a:solidFill>
                    <a:srgbClr val="003F82"/>
                  </a:solidFill>
                  <a:latin typeface="+mj-lt"/>
                </a:rPr>
                <a:t>то  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P</a:t>
              </a:r>
              <a:r>
                <a:rPr lang="ru-RU" sz="2000" b="1" dirty="0" smtClean="0">
                  <a:solidFill>
                    <a:srgbClr val="003F82"/>
                  </a:solidFill>
                  <a:latin typeface="+mj-lt"/>
                </a:rPr>
                <a:t>   </a:t>
              </a:r>
              <a:r>
                <a:rPr lang="en-US" sz="2000" b="1" dirty="0" smtClean="0">
                  <a:solidFill>
                    <a:srgbClr val="003F82"/>
                  </a:solidFill>
                  <a:latin typeface="+mj-lt"/>
                </a:rPr>
                <a:t>H</a:t>
              </a:r>
              <a:endParaRPr lang="en-US" sz="2000" b="1" dirty="0">
                <a:solidFill>
                  <a:srgbClr val="003F82"/>
                </a:solidFill>
                <a:latin typeface="+mj-lt"/>
              </a:endParaRPr>
            </a:p>
          </p:txBody>
        </p:sp>
      </p:grpSp>
      <p:sp>
        <p:nvSpPr>
          <p:cNvPr id="16" name="Овал 15"/>
          <p:cNvSpPr/>
          <p:nvPr/>
        </p:nvSpPr>
        <p:spPr>
          <a:xfrm>
            <a:off x="299862" y="1225733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F82"/>
                </a:solidFill>
              </a:rPr>
              <a:t>1</a:t>
            </a:r>
            <a:endParaRPr lang="ru-RU" b="1" dirty="0">
              <a:solidFill>
                <a:srgbClr val="003F82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99862" y="1884004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3F82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1438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Факторы, влияющие на цену облигаций (продолжение)</a:t>
            </a:r>
            <a:endParaRPr lang="en-US" sz="16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590644" y="1225734"/>
            <a:ext cx="5299517" cy="5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b="1" dirty="0">
                <a:solidFill>
                  <a:srgbClr val="003F82"/>
                </a:solidFill>
                <a:latin typeface="+mj-lt"/>
              </a:rPr>
              <a:t>По мере приближения даты погашения цена облигации стремится к номиналу.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Овал 15"/>
          <p:cNvSpPr/>
          <p:nvPr/>
        </p:nvSpPr>
        <p:spPr>
          <a:xfrm>
            <a:off x="299862" y="1225733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3F82"/>
                </a:solidFill>
              </a:rPr>
              <a:t>3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-1085525" y="2061046"/>
            <a:ext cx="7959291" cy="2899374"/>
            <a:chOff x="-1400835" y="2071557"/>
            <a:chExt cx="7959291" cy="2899374"/>
          </a:xfrm>
        </p:grpSpPr>
        <p:sp>
          <p:nvSpPr>
            <p:cNvPr id="12" name="TextBox 7"/>
            <p:cNvSpPr txBox="1">
              <a:spLocks noChangeArrowheads="1"/>
            </p:cNvSpPr>
            <p:nvPr/>
          </p:nvSpPr>
          <p:spPr bwMode="auto">
            <a:xfrm>
              <a:off x="-267378" y="3016687"/>
              <a:ext cx="856210" cy="43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Н = 1000 руб.</a:t>
              </a:r>
            </a:p>
          </p:txBody>
        </p:sp>
        <p:grpSp>
          <p:nvGrpSpPr>
            <p:cNvPr id="15" name="Группа 14"/>
            <p:cNvGrpSpPr/>
            <p:nvPr/>
          </p:nvGrpSpPr>
          <p:grpSpPr>
            <a:xfrm>
              <a:off x="-1400835" y="2071557"/>
              <a:ext cx="7959291" cy="2899374"/>
              <a:chOff x="-1400835" y="2071557"/>
              <a:chExt cx="7959291" cy="2899374"/>
            </a:xfrm>
          </p:grpSpPr>
          <p:grpSp>
            <p:nvGrpSpPr>
              <p:cNvPr id="19" name="Группа 18"/>
              <p:cNvGrpSpPr/>
              <p:nvPr/>
            </p:nvGrpSpPr>
            <p:grpSpPr>
              <a:xfrm>
                <a:off x="-130110" y="2071557"/>
                <a:ext cx="6688566" cy="2798504"/>
                <a:chOff x="142153" y="2121592"/>
                <a:chExt cx="10593654" cy="4003486"/>
              </a:xfrm>
            </p:grpSpPr>
            <p:cxnSp>
              <p:nvCxnSpPr>
                <p:cNvPr id="22" name="Прямая со стрелкой 4"/>
                <p:cNvCxnSpPr>
                  <a:cxnSpLocks noChangeShapeType="1"/>
                </p:cNvCxnSpPr>
                <p:nvPr/>
              </p:nvCxnSpPr>
              <p:spPr bwMode="auto">
                <a:xfrm>
                  <a:off x="1258888" y="5589588"/>
                  <a:ext cx="6697662" cy="0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4" name="TextBox 7"/>
                <p:cNvSpPr txBox="1">
                  <a:spLocks noChangeArrowheads="1"/>
                </p:cNvSpPr>
                <p:nvPr/>
              </p:nvSpPr>
              <p:spPr bwMode="auto">
                <a:xfrm>
                  <a:off x="142153" y="2121592"/>
                  <a:ext cx="1092267" cy="4843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altLang="ru-RU" sz="1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+mn-lt"/>
                    </a:rPr>
                    <a:t>Цена</a:t>
                  </a:r>
                </a:p>
              </p:txBody>
            </p:sp>
            <p:sp>
              <p:nvSpPr>
                <p:cNvPr id="25" name="TextBox 8"/>
                <p:cNvSpPr txBox="1">
                  <a:spLocks noChangeArrowheads="1"/>
                </p:cNvSpPr>
                <p:nvPr/>
              </p:nvSpPr>
              <p:spPr bwMode="auto">
                <a:xfrm>
                  <a:off x="7072312" y="5640749"/>
                  <a:ext cx="1436659" cy="4843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altLang="ru-RU" sz="1600" b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+mn-lt"/>
                    </a:rPr>
                    <a:t>Время</a:t>
                  </a:r>
                </a:p>
              </p:txBody>
            </p:sp>
            <p:sp>
              <p:nvSpPr>
                <p:cNvPr id="26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4747676" y="2347890"/>
                  <a:ext cx="5822095" cy="41388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ru-RU" altLang="ru-RU" sz="1600" b="1" kern="0" dirty="0" smtClean="0">
                      <a:solidFill>
                        <a:schemeClr val="accent1"/>
                      </a:solidFill>
                      <a:latin typeface="+mn-lt"/>
                    </a:rPr>
                    <a:t>Цена облигации с премией (с = 12%)</a:t>
                  </a:r>
                  <a:endParaRPr lang="ru-RU" altLang="ru-RU" sz="1600" b="1" kern="0" dirty="0">
                    <a:solidFill>
                      <a:schemeClr val="accent1"/>
                    </a:solidFill>
                    <a:latin typeface="+mn-lt"/>
                  </a:endParaRPr>
                </a:p>
              </p:txBody>
            </p:sp>
            <p:sp>
              <p:nvSpPr>
                <p:cNvPr id="27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4756449" y="4729920"/>
                  <a:ext cx="5979358" cy="41388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defPPr>
                    <a:defRPr lang="en-US"/>
                  </a:defPPr>
                  <a:lvl1pPr marL="0" marR="0" lvl="0" indent="0" defTabSz="914400" eaLnBrk="1" fontAlgn="auto" latinLnBrk="0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kumimoji="0" sz="1600" b="0" i="0" u="none" strike="noStrike" kern="0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+mn-lt"/>
                    </a:defRPr>
                  </a:lvl1pPr>
                  <a:lvl2pPr marL="742950" indent="-285750" eaLnBrk="0" hangingPunct="0">
                    <a:defRPr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latin typeface="Times New Roman" pitchFamily="18" charset="0"/>
                    </a:defRPr>
                  </a:lvl9pPr>
                </a:lstStyle>
                <a:p>
                  <a:r>
                    <a:rPr lang="ru-RU" altLang="ru-RU" b="1" dirty="0">
                      <a:solidFill>
                        <a:schemeClr val="accent3"/>
                      </a:solidFill>
                    </a:rPr>
                    <a:t>Цена облигации с дисконтом (с = 8</a:t>
                  </a:r>
                  <a:r>
                    <a:rPr lang="ru-RU" altLang="ru-RU" b="1" dirty="0" smtClean="0">
                      <a:solidFill>
                        <a:schemeClr val="accent3"/>
                      </a:solidFill>
                    </a:rPr>
                    <a:t>%)</a:t>
                  </a:r>
                  <a:endParaRPr lang="ru-RU" altLang="ru-RU" b="1" dirty="0">
                    <a:solidFill>
                      <a:schemeClr val="accent3"/>
                    </a:solidFill>
                  </a:endParaRPr>
                </a:p>
              </p:txBody>
            </p:sp>
            <p:sp>
              <p:nvSpPr>
                <p:cNvPr id="28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171575" y="5622926"/>
                  <a:ext cx="510828" cy="4843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+mn-lt"/>
                    </a:rPr>
                    <a:t>t</a:t>
                  </a:r>
                  <a:r>
                    <a:rPr kumimoji="0" lang="en-US" sz="1600" b="0" i="0" u="none" strike="noStrike" kern="0" cap="none" spc="0" normalizeH="0" baseline="-2500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+mn-lt"/>
                    </a:rPr>
                    <a:t>0</a:t>
                  </a:r>
                  <a:endParaRPr kumimoji="0" lang="ru-RU" sz="1600" b="0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endParaRPr>
                </a:p>
              </p:txBody>
            </p:sp>
            <p:cxnSp>
              <p:nvCxnSpPr>
                <p:cNvPr id="29" name="Прямая соединительная линия 14"/>
                <p:cNvCxnSpPr>
                  <a:cxnSpLocks noChangeShapeType="1"/>
                </p:cNvCxnSpPr>
                <p:nvPr/>
              </p:nvCxnSpPr>
              <p:spPr bwMode="auto">
                <a:xfrm>
                  <a:off x="1258888" y="3789363"/>
                  <a:ext cx="5813425" cy="0"/>
                </a:xfrm>
                <a:prstGeom prst="line">
                  <a:avLst/>
                </a:prstGeom>
                <a:ln>
                  <a:headEnd/>
                  <a:tailEnd type="none" w="med" len="lg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 стрелкой 6"/>
                <p:cNvCxnSpPr>
                  <a:cxnSpLocks noChangeShapeType="1"/>
                </p:cNvCxnSpPr>
                <p:nvPr/>
              </p:nvCxnSpPr>
              <p:spPr bwMode="auto">
                <a:xfrm flipV="1">
                  <a:off x="1258888" y="2276475"/>
                  <a:ext cx="0" cy="3313113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Дуга 19"/>
              <p:cNvSpPr/>
              <p:nvPr/>
            </p:nvSpPr>
            <p:spPr>
              <a:xfrm>
                <a:off x="-1400835" y="2510979"/>
                <a:ext cx="4090170" cy="2459952"/>
              </a:xfrm>
              <a:prstGeom prst="arc">
                <a:avLst>
                  <a:gd name="adj1" fmla="val 16016432"/>
                  <a:gd name="adj2" fmla="val 20683064"/>
                </a:avLst>
              </a:prstGeom>
              <a:ln w="31750"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31" name="Дуга 30"/>
          <p:cNvSpPr/>
          <p:nvPr/>
        </p:nvSpPr>
        <p:spPr>
          <a:xfrm>
            <a:off x="-1079572" y="3237357"/>
            <a:ext cx="4090170" cy="2459952"/>
          </a:xfrm>
          <a:prstGeom prst="arc">
            <a:avLst>
              <a:gd name="adj1" fmla="val 16016432"/>
              <a:gd name="adj2" fmla="val 20683064"/>
            </a:avLst>
          </a:prstGeom>
          <a:ln w="31750">
            <a:solidFill>
              <a:schemeClr val="accent3"/>
            </a:solidFill>
            <a:headEnd type="none"/>
            <a:tailEnd type="none"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TextBox 1"/>
          <p:cNvSpPr txBox="1">
            <a:spLocks noChangeArrowheads="1"/>
          </p:cNvSpPr>
          <p:nvPr/>
        </p:nvSpPr>
        <p:spPr bwMode="auto">
          <a:xfrm>
            <a:off x="2564240" y="4556678"/>
            <a:ext cx="4427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t</a:t>
            </a:r>
            <a:r>
              <a:rPr lang="ru-RU" sz="1600" kern="0" baseline="-25000" dirty="0" smtClean="0">
                <a:solidFill>
                  <a:srgbClr val="000000"/>
                </a:solidFill>
                <a:latin typeface="+mn-lt"/>
              </a:rPr>
              <a:t>пог</a:t>
            </a:r>
            <a:endParaRPr kumimoji="0" lang="ru-RU" sz="16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33" name="TextBox 21"/>
          <p:cNvSpPr txBox="1">
            <a:spLocks noChangeArrowheads="1"/>
          </p:cNvSpPr>
          <p:nvPr/>
        </p:nvSpPr>
        <p:spPr bwMode="auto">
          <a:xfrm>
            <a:off x="4584730" y="3057427"/>
            <a:ext cx="859069" cy="28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1600" b="1" kern="0" dirty="0" smtClean="0">
                <a:latin typeface="+mn-lt"/>
              </a:rPr>
              <a:t>r </a:t>
            </a:r>
            <a:r>
              <a:rPr lang="ru-RU" altLang="ru-RU" sz="1600" b="1" kern="0" dirty="0" smtClean="0">
                <a:latin typeface="+mn-lt"/>
              </a:rPr>
              <a:t>= 10%</a:t>
            </a:r>
            <a:endParaRPr lang="ru-RU" altLang="ru-RU" sz="1600" b="1" kern="0" dirty="0">
              <a:latin typeface="+mn-lt"/>
            </a:endParaRPr>
          </a:p>
        </p:txBody>
      </p:sp>
      <p:cxnSp>
        <p:nvCxnSpPr>
          <p:cNvPr id="34" name="Прямая соединительная линия 14"/>
          <p:cNvCxnSpPr>
            <a:cxnSpLocks noChangeShapeType="1"/>
          </p:cNvCxnSpPr>
          <p:nvPr/>
        </p:nvCxnSpPr>
        <p:spPr bwMode="auto">
          <a:xfrm>
            <a:off x="2819815" y="3226846"/>
            <a:ext cx="0" cy="1258389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ash"/>
            <a:headEnd/>
            <a:tailEnd type="none" w="med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8" name="Группа 37"/>
          <p:cNvGrpSpPr/>
          <p:nvPr/>
        </p:nvGrpSpPr>
        <p:grpSpPr>
          <a:xfrm>
            <a:off x="2429713" y="2567017"/>
            <a:ext cx="2335927" cy="251995"/>
            <a:chOff x="2287268" y="3980461"/>
            <a:chExt cx="2748282" cy="251995"/>
          </a:xfrm>
        </p:grpSpPr>
        <p:sp>
          <p:nvSpPr>
            <p:cNvPr id="39" name="Line 11"/>
            <p:cNvSpPr>
              <a:spLocks noChangeShapeType="1"/>
            </p:cNvSpPr>
            <p:nvPr/>
          </p:nvSpPr>
          <p:spPr bwMode="auto">
            <a:xfrm>
              <a:off x="2456119" y="3980461"/>
              <a:ext cx="2579431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0" name="Line 12"/>
            <p:cNvSpPr>
              <a:spLocks noChangeShapeType="1"/>
            </p:cNvSpPr>
            <p:nvPr/>
          </p:nvSpPr>
          <p:spPr bwMode="auto">
            <a:xfrm flipH="1">
              <a:off x="2287268" y="3980461"/>
              <a:ext cx="168851" cy="251995"/>
            </a:xfrm>
            <a:prstGeom prst="line">
              <a:avLst/>
            </a:prstGeom>
            <a:ln w="19050">
              <a:headEnd/>
              <a:tailEnd type="triangle" w="med" len="lg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dirty="0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2471455" y="3604338"/>
            <a:ext cx="2294185" cy="279974"/>
            <a:chOff x="2287267" y="3728248"/>
            <a:chExt cx="2748283" cy="252214"/>
          </a:xfrm>
        </p:grpSpPr>
        <p:sp>
          <p:nvSpPr>
            <p:cNvPr id="43" name="Line 11"/>
            <p:cNvSpPr>
              <a:spLocks noChangeShapeType="1"/>
            </p:cNvSpPr>
            <p:nvPr/>
          </p:nvSpPr>
          <p:spPr bwMode="auto">
            <a:xfrm>
              <a:off x="2456119" y="3980461"/>
              <a:ext cx="2579431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4" name="Line 12"/>
            <p:cNvSpPr>
              <a:spLocks noChangeShapeType="1"/>
            </p:cNvSpPr>
            <p:nvPr/>
          </p:nvSpPr>
          <p:spPr bwMode="auto">
            <a:xfrm flipH="1" flipV="1">
              <a:off x="2287267" y="3728248"/>
              <a:ext cx="168851" cy="252214"/>
            </a:xfrm>
            <a:prstGeom prst="line">
              <a:avLst/>
            </a:prstGeom>
            <a:ln w="19050">
              <a:headEnd/>
              <a:tailEnd type="triangle" w="med" len="lg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22314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Факторы, влияющие на цену облигаций (продолжение)</a:t>
            </a:r>
            <a:endParaRPr lang="en-US" sz="1600" b="1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764496" y="1704926"/>
            <a:ext cx="5988286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sz="1600" b="1" dirty="0">
                <a:solidFill>
                  <a:srgbClr val="003F82"/>
                </a:solidFill>
                <a:latin typeface="+mj-lt"/>
              </a:rPr>
              <a:t>При росте процентных ставок 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цены облигаций ……………………….. </a:t>
            </a:r>
            <a:endParaRPr lang="ru-RU" sz="1600" b="1" dirty="0">
              <a:solidFill>
                <a:srgbClr val="003F82"/>
              </a:solidFill>
              <a:latin typeface="+mj-lt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При понижении 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процентных ставок цены 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облигаций …………….. 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endParaRPr lang="ru-RU" sz="1600" b="1" dirty="0">
              <a:solidFill>
                <a:srgbClr val="003F82"/>
              </a:solidFill>
              <a:latin typeface="+mj-lt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sz="1600" b="1" dirty="0">
                <a:solidFill>
                  <a:srgbClr val="003F82"/>
                </a:solidFill>
                <a:latin typeface="+mj-lt"/>
              </a:rPr>
              <a:t>М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ежду 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изменением цены облигации и изменением рыночных процентных ставок существует 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зависимость:</a:t>
            </a:r>
            <a:endParaRPr lang="ru-RU" sz="1600" b="1" dirty="0">
              <a:solidFill>
                <a:srgbClr val="003F82"/>
              </a:solidFill>
              <a:latin typeface="+mj-l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Группа 2"/>
          <p:cNvGrpSpPr/>
          <p:nvPr/>
        </p:nvGrpSpPr>
        <p:grpSpPr>
          <a:xfrm>
            <a:off x="1666243" y="3195336"/>
            <a:ext cx="2792658" cy="947395"/>
            <a:chOff x="1454872" y="3069021"/>
            <a:chExt cx="2792658" cy="947395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454872" y="3069021"/>
              <a:ext cx="2463501" cy="94739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775216" y="3145969"/>
              <a:ext cx="2472314" cy="784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>
                <a:spcBef>
                  <a:spcPts val="0"/>
                </a:spcBef>
                <a:spcAft>
                  <a:spcPts val="600"/>
                </a:spcAft>
              </a:pPr>
              <a:r>
                <a:rPr lang="ru-RU" sz="2000" b="1" dirty="0">
                  <a:solidFill>
                    <a:srgbClr val="003F82"/>
                  </a:solidFill>
                  <a:latin typeface="+mn-lt"/>
                </a:rPr>
                <a:t>если </a:t>
              </a:r>
              <a:r>
                <a:rPr lang="ru-RU" sz="2000" b="1" dirty="0" smtClean="0">
                  <a:solidFill>
                    <a:srgbClr val="003F82"/>
                  </a:solidFill>
                  <a:latin typeface="+mn-lt"/>
                </a:rPr>
                <a:t>r </a:t>
              </a:r>
              <a:r>
                <a:rPr lang="ru-RU" sz="2000" b="1" dirty="0" smtClean="0">
                  <a:solidFill>
                    <a:srgbClr val="003F82"/>
                  </a:solidFill>
                  <a:latin typeface="Arial Black" pitchFamily="34" charset="0"/>
                </a:rPr>
                <a:t>↓</a:t>
              </a:r>
              <a:r>
                <a:rPr lang="ru-RU" sz="2000" b="1" dirty="0" smtClean="0">
                  <a:solidFill>
                    <a:srgbClr val="003F82"/>
                  </a:solidFill>
                  <a:latin typeface="+mn-lt"/>
                </a:rPr>
                <a:t>, </a:t>
              </a:r>
              <a:r>
                <a:rPr lang="ru-RU" sz="2000" b="1" dirty="0">
                  <a:solidFill>
                    <a:srgbClr val="003F82"/>
                  </a:solidFill>
                  <a:latin typeface="+mn-lt"/>
                </a:rPr>
                <a:t>то </a:t>
              </a:r>
              <a:r>
                <a:rPr lang="ru-RU" sz="2000" b="1" dirty="0" smtClean="0">
                  <a:solidFill>
                    <a:srgbClr val="003F82"/>
                  </a:solidFill>
                  <a:latin typeface="+mn-lt"/>
                </a:rPr>
                <a:t>Р </a:t>
              </a:r>
              <a:endParaRPr lang="ru-RU" sz="2000" b="1" dirty="0">
                <a:solidFill>
                  <a:srgbClr val="003F82"/>
                </a:solidFill>
                <a:latin typeface="Arial Black" pitchFamily="34" charset="0"/>
              </a:endParaRPr>
            </a:p>
            <a:p>
              <a:pPr algn="just">
                <a:spcBef>
                  <a:spcPts val="0"/>
                </a:spcBef>
                <a:spcAft>
                  <a:spcPts val="600"/>
                </a:spcAft>
              </a:pPr>
              <a:r>
                <a:rPr lang="ru-RU" sz="2000" b="1" dirty="0" smtClean="0">
                  <a:solidFill>
                    <a:srgbClr val="003F82"/>
                  </a:solidFill>
                  <a:latin typeface="+mn-lt"/>
                </a:rPr>
                <a:t>если r </a:t>
              </a:r>
              <a:r>
                <a:rPr lang="ru-RU" sz="2000" b="1" dirty="0" smtClean="0">
                  <a:solidFill>
                    <a:srgbClr val="003F82"/>
                  </a:solidFill>
                  <a:latin typeface="Arial Black" pitchFamily="34" charset="0"/>
                </a:rPr>
                <a:t>↑</a:t>
              </a:r>
              <a:r>
                <a:rPr lang="ru-RU" sz="2000" b="1" dirty="0">
                  <a:solidFill>
                    <a:srgbClr val="003F82"/>
                  </a:solidFill>
                  <a:latin typeface="+mn-lt"/>
                </a:rPr>
                <a:t>, то </a:t>
              </a:r>
              <a:r>
                <a:rPr lang="ru-RU" sz="2000" b="1" dirty="0" smtClean="0">
                  <a:solidFill>
                    <a:srgbClr val="003F82"/>
                  </a:solidFill>
                  <a:latin typeface="+mn-lt"/>
                </a:rPr>
                <a:t>Р </a:t>
              </a:r>
              <a:endParaRPr lang="ru-RU" sz="2000" b="1" dirty="0">
                <a:solidFill>
                  <a:srgbClr val="003F82"/>
                </a:solidFill>
                <a:latin typeface="Arial Black" pitchFamily="34" charset="0"/>
              </a:endParaRPr>
            </a:p>
          </p:txBody>
        </p:sp>
      </p:grpSp>
      <p:sp>
        <p:nvSpPr>
          <p:cNvPr id="16" name="Овал 15"/>
          <p:cNvSpPr/>
          <p:nvPr/>
        </p:nvSpPr>
        <p:spPr>
          <a:xfrm>
            <a:off x="299862" y="1225733"/>
            <a:ext cx="288000" cy="288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3F82"/>
                </a:solidFill>
              </a:rPr>
              <a:t>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4496" y="1185067"/>
            <a:ext cx="5020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Изменение рыночных процентных ставок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76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Классификация облигаций по виду обеспечения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376" name="Группа 14375"/>
          <p:cNvGrpSpPr/>
          <p:nvPr/>
        </p:nvGrpSpPr>
        <p:grpSpPr>
          <a:xfrm>
            <a:off x="2519629" y="1287367"/>
            <a:ext cx="5031845" cy="3253083"/>
            <a:chOff x="1428751" y="1206193"/>
            <a:chExt cx="5031845" cy="3253083"/>
          </a:xfrm>
        </p:grpSpPr>
        <p:sp>
          <p:nvSpPr>
            <p:cNvPr id="69" name="TextBox 4"/>
            <p:cNvSpPr txBox="1">
              <a:spLocks noChangeArrowheads="1"/>
            </p:cNvSpPr>
            <p:nvPr/>
          </p:nvSpPr>
          <p:spPr bwMode="auto">
            <a:xfrm>
              <a:off x="4283878" y="1950167"/>
              <a:ext cx="2176718" cy="53553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800" b="1" kern="0" dirty="0" smtClean="0">
                  <a:solidFill>
                    <a:srgbClr val="000000"/>
                  </a:solidFill>
                  <a:latin typeface="+mn-lt"/>
                </a:rPr>
                <a:t>Беззакладные (необеспеченные</a:t>
              </a:r>
              <a:r>
                <a:rPr lang="ru-RU" altLang="ru-RU" sz="1800" b="1" kern="0" dirty="0">
                  <a:solidFill>
                    <a:srgbClr val="000000"/>
                  </a:solidFill>
                  <a:latin typeface="+mn-lt"/>
                </a:rPr>
                <a:t>)</a:t>
              </a:r>
            </a:p>
          </p:txBody>
        </p:sp>
        <p:sp>
          <p:nvSpPr>
            <p:cNvPr id="48" name="TextBox 3"/>
            <p:cNvSpPr txBox="1">
              <a:spLocks noChangeArrowheads="1"/>
            </p:cNvSpPr>
            <p:nvPr/>
          </p:nvSpPr>
          <p:spPr bwMode="auto">
            <a:xfrm>
              <a:off x="2827803" y="1206193"/>
              <a:ext cx="2207172" cy="5232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Облигации</a:t>
              </a:r>
            </a:p>
          </p:txBody>
        </p:sp>
        <p:sp>
          <p:nvSpPr>
            <p:cNvPr id="49" name="TextBox 4"/>
            <p:cNvSpPr txBox="1">
              <a:spLocks noChangeArrowheads="1"/>
            </p:cNvSpPr>
            <p:nvPr/>
          </p:nvSpPr>
          <p:spPr bwMode="auto">
            <a:xfrm>
              <a:off x="1428751" y="1950167"/>
              <a:ext cx="2176718" cy="53553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Закладные (обеспеченные)</a:t>
              </a:r>
            </a:p>
          </p:txBody>
        </p:sp>
        <p:sp>
          <p:nvSpPr>
            <p:cNvPr id="51" name="TextBox 6"/>
            <p:cNvSpPr txBox="1">
              <a:spLocks noChangeArrowheads="1"/>
            </p:cNvSpPr>
            <p:nvPr/>
          </p:nvSpPr>
          <p:spPr bwMode="auto">
            <a:xfrm>
              <a:off x="2089558" y="2899226"/>
              <a:ext cx="3034957" cy="28931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Ипотечные облигации</a:t>
              </a:r>
            </a:p>
          </p:txBody>
        </p:sp>
        <p:cxnSp>
          <p:nvCxnSpPr>
            <p:cNvPr id="56" name="Прямая со стрелкой 55"/>
            <p:cNvCxnSpPr>
              <a:stCxn id="48" idx="2"/>
            </p:cNvCxnSpPr>
            <p:nvPr/>
          </p:nvCxnSpPr>
          <p:spPr>
            <a:xfrm flipH="1">
              <a:off x="2620307" y="1729413"/>
              <a:ext cx="1311082" cy="18360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>
              <a:stCxn id="48" idx="2"/>
            </p:cNvCxnSpPr>
            <p:nvPr/>
          </p:nvCxnSpPr>
          <p:spPr>
            <a:xfrm>
              <a:off x="3931389" y="1729413"/>
              <a:ext cx="1555817" cy="18360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1614522" y="2491213"/>
              <a:ext cx="0" cy="172492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/>
            <p:cNvCxnSpPr/>
            <p:nvPr/>
          </p:nvCxnSpPr>
          <p:spPr>
            <a:xfrm>
              <a:off x="1614522" y="3043880"/>
              <a:ext cx="4661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/>
            <p:nvPr/>
          </p:nvCxnSpPr>
          <p:spPr>
            <a:xfrm>
              <a:off x="1614522" y="3634147"/>
              <a:ext cx="4661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Прямая со стрелкой 60"/>
            <p:cNvCxnSpPr/>
            <p:nvPr/>
          </p:nvCxnSpPr>
          <p:spPr>
            <a:xfrm>
              <a:off x="1623389" y="4216133"/>
              <a:ext cx="4661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TextBox 6"/>
            <p:cNvSpPr txBox="1">
              <a:spLocks noChangeArrowheads="1"/>
            </p:cNvSpPr>
            <p:nvPr/>
          </p:nvSpPr>
          <p:spPr bwMode="auto">
            <a:xfrm>
              <a:off x="2094611" y="3391003"/>
              <a:ext cx="3034957" cy="4862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Облигации с плавающим залогом</a:t>
              </a:r>
            </a:p>
          </p:txBody>
        </p:sp>
        <p:sp>
          <p:nvSpPr>
            <p:cNvPr id="79" name="TextBox 6"/>
            <p:cNvSpPr txBox="1">
              <a:spLocks noChangeArrowheads="1"/>
            </p:cNvSpPr>
            <p:nvPr/>
          </p:nvSpPr>
          <p:spPr bwMode="auto">
            <a:xfrm>
              <a:off x="2094611" y="3972989"/>
              <a:ext cx="3034957" cy="4862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600" b="1" kern="0" dirty="0" smtClean="0">
                  <a:solidFill>
                    <a:srgbClr val="000000"/>
                  </a:solidFill>
                  <a:latin typeface="+mn-lt"/>
                </a:rPr>
                <a:t>Облигации под залог ценных бумаг</a:t>
              </a:r>
              <a:endPara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237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Доходность </a:t>
            </a:r>
            <a:r>
              <a:rPr lang="ru-RU" b="1" dirty="0">
                <a:solidFill>
                  <a:schemeClr val="bg1"/>
                </a:solidFill>
                <a:latin typeface="Myriad Pro"/>
              </a:rPr>
              <a:t>бескупонных облигаций 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204771" y="1074954"/>
            <a:ext cx="5218569" cy="51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sz="1600" b="1" dirty="0">
                <a:solidFill>
                  <a:srgbClr val="003F82"/>
                </a:solidFill>
                <a:latin typeface="+mj-lt"/>
              </a:rPr>
              <a:t>Доходность к погашению бескупонных облигаций выводится из формулы определения цены облигации: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67788" y="2639282"/>
            <a:ext cx="5138015" cy="301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3F82"/>
                </a:solidFill>
                <a:latin typeface="+mj-lt"/>
              </a:rPr>
              <a:t>Упрощенный расчет доходности к погашению: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310960" y="1685195"/>
            <a:ext cx="1802882" cy="652612"/>
            <a:chOff x="3195376" y="2104164"/>
            <a:chExt cx="1802882" cy="677136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3195376" y="2104164"/>
              <a:ext cx="1802882" cy="67713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2195619"/>
                </p:ext>
              </p:extLst>
            </p:nvPr>
          </p:nvGraphicFramePr>
          <p:xfrm>
            <a:off x="3436883" y="2146241"/>
            <a:ext cx="1255712" cy="6350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72" name="Формула" r:id="rId6" imgW="761669" imgH="418918" progId="Equation.3">
                    <p:embed/>
                  </p:oleObj>
                </mc:Choice>
                <mc:Fallback>
                  <p:oleObj name="Формула" r:id="rId6" imgW="761669" imgH="4189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6883" y="2146241"/>
                          <a:ext cx="1255712" cy="6350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207713" y="1860690"/>
            <a:ext cx="987308" cy="301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sz="1600" b="1" i="1" dirty="0">
                <a:solidFill>
                  <a:srgbClr val="003F82"/>
                </a:solidFill>
                <a:latin typeface="+mj-lt"/>
              </a:rPr>
              <a:t>Отсюда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3195023" y="1685195"/>
            <a:ext cx="2147763" cy="652612"/>
            <a:chOff x="3195021" y="1685194"/>
            <a:chExt cx="2147763" cy="652612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195021" y="1685194"/>
              <a:ext cx="2147763" cy="65261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3" name="Объект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0483726"/>
                </p:ext>
              </p:extLst>
            </p:nvPr>
          </p:nvGraphicFramePr>
          <p:xfrm>
            <a:off x="3247736" y="1685194"/>
            <a:ext cx="2042331" cy="65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73" name="Формула" r:id="rId8" imgW="1219200" imgH="508000" progId="Equation.3">
                    <p:embed/>
                  </p:oleObj>
                </mc:Choice>
                <mc:Fallback>
                  <p:oleObj name="Формула" r:id="rId8" imgW="1219200" imgH="5080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7736" y="1685194"/>
                          <a:ext cx="2042331" cy="65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Группа 12"/>
          <p:cNvGrpSpPr/>
          <p:nvPr/>
        </p:nvGrpSpPr>
        <p:grpSpPr>
          <a:xfrm>
            <a:off x="946309" y="3004037"/>
            <a:ext cx="3510119" cy="651600"/>
            <a:chOff x="1710467" y="3556019"/>
            <a:chExt cx="3510119" cy="651600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710467" y="3556019"/>
              <a:ext cx="3420932" cy="651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10" name="Объект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7696059"/>
                </p:ext>
              </p:extLst>
            </p:nvPr>
          </p:nvGraphicFramePr>
          <p:xfrm>
            <a:off x="1831603" y="3616943"/>
            <a:ext cx="3388983" cy="55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074" name="Формула" r:id="rId10" imgW="1396394" imgH="393529" progId="Equation.3">
                    <p:embed/>
                  </p:oleObj>
                </mc:Choice>
                <mc:Fallback>
                  <p:oleObj name="Формула" r:id="rId10" imgW="1396394" imgH="393529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1603" y="3616943"/>
                          <a:ext cx="3388983" cy="55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067445" y="3733932"/>
            <a:ext cx="501581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ru-RU" sz="1600" b="1" i="1" dirty="0">
                <a:solidFill>
                  <a:srgbClr val="003F82"/>
                </a:solidFill>
                <a:latin typeface="+mn-lt"/>
              </a:rPr>
              <a:t>r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доходность к погашению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i="1" dirty="0" smtClean="0">
                <a:solidFill>
                  <a:srgbClr val="003F82"/>
                </a:solidFill>
                <a:latin typeface="+mn-lt"/>
              </a:rPr>
              <a:t>Н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номинал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облигаций</a:t>
            </a:r>
            <a:endParaRPr lang="ru-RU" sz="1600" dirty="0">
              <a:solidFill>
                <a:srgbClr val="003F82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i="1" dirty="0">
                <a:solidFill>
                  <a:srgbClr val="003F82"/>
                </a:solidFill>
                <a:latin typeface="+mn-lt"/>
              </a:rPr>
              <a:t>Р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цена приобретения облигации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ru-RU" sz="1600" b="1" i="1" dirty="0">
                <a:solidFill>
                  <a:srgbClr val="003F82"/>
                </a:solidFill>
                <a:latin typeface="+mn-lt"/>
              </a:rPr>
              <a:t>t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число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дней до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погашения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облигации</a:t>
            </a:r>
          </a:p>
        </p:txBody>
      </p:sp>
    </p:spTree>
    <p:extLst>
      <p:ext uri="{BB962C8B-B14F-4D97-AF65-F5344CB8AC3E}">
        <p14:creationId xmlns:p14="http://schemas.microsoft.com/office/powerpoint/2010/main" val="154034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Доходность операции (сделки) по бескупонным облигациям </a:t>
            </a:r>
            <a:endParaRPr lang="ru-RU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67788" y="1157324"/>
            <a:ext cx="5138015" cy="5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b="1" dirty="0">
                <a:solidFill>
                  <a:srgbClr val="003F82"/>
                </a:solidFill>
                <a:latin typeface="+mj-lt"/>
              </a:rPr>
              <a:t>Доходность операции (сделки) по бескупонным облигациям </a:t>
            </a:r>
            <a:r>
              <a:rPr lang="ru-RU" b="1" dirty="0" smtClean="0">
                <a:solidFill>
                  <a:srgbClr val="003F82"/>
                </a:solidFill>
                <a:latin typeface="+mj-lt"/>
              </a:rPr>
              <a:t>рассчитывается по формуле:</a:t>
            </a:r>
            <a:endParaRPr lang="ru-RU" b="1" dirty="0">
              <a:solidFill>
                <a:srgbClr val="003F82"/>
              </a:solidFill>
              <a:latin typeface="+mj-lt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067445" y="2885529"/>
            <a:ext cx="564211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 smtClean="0">
                <a:solidFill>
                  <a:srgbClr val="003F82"/>
                </a:solidFill>
                <a:latin typeface="+mn-lt"/>
              </a:rPr>
              <a:t>Р</a:t>
            </a:r>
            <a:r>
              <a:rPr lang="ru-RU" altLang="ru-RU" b="1" baseline="-25000" dirty="0" smtClean="0">
                <a:solidFill>
                  <a:srgbClr val="003F82"/>
                </a:solidFill>
                <a:latin typeface="+mn-lt"/>
              </a:rPr>
              <a:t>пок</a:t>
            </a:r>
            <a:r>
              <a:rPr lang="ru-RU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dirty="0">
                <a:solidFill>
                  <a:srgbClr val="003F82"/>
                </a:solidFill>
                <a:latin typeface="+mn-lt"/>
              </a:rPr>
              <a:t>– цена покупки облигации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rgbClr val="003F82"/>
                </a:solidFill>
                <a:latin typeface="+mn-lt"/>
              </a:rPr>
              <a:t>Р</a:t>
            </a:r>
            <a:r>
              <a:rPr lang="ru-RU" altLang="ru-RU" b="1" baseline="-25000" dirty="0">
                <a:solidFill>
                  <a:srgbClr val="003F82"/>
                </a:solidFill>
                <a:latin typeface="+mn-lt"/>
              </a:rPr>
              <a:t>пр</a:t>
            </a:r>
            <a:r>
              <a:rPr lang="ru-RU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dirty="0">
                <a:solidFill>
                  <a:srgbClr val="003F82"/>
                </a:solidFill>
                <a:latin typeface="+mn-lt"/>
              </a:rPr>
              <a:t>– цена продажи облигации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ru-RU" b="1" dirty="0">
                <a:solidFill>
                  <a:srgbClr val="003F82"/>
                </a:solidFill>
                <a:latin typeface="+mn-lt"/>
              </a:rPr>
              <a:t>t`</a:t>
            </a:r>
            <a:r>
              <a:rPr lang="ru-RU" dirty="0" smtClean="0">
                <a:solidFill>
                  <a:srgbClr val="003F82"/>
                </a:solidFill>
                <a:latin typeface="+mn-lt"/>
              </a:rPr>
              <a:t> – </a:t>
            </a:r>
            <a:r>
              <a:rPr lang="ru-RU" dirty="0">
                <a:solidFill>
                  <a:srgbClr val="003F82"/>
                </a:solidFill>
                <a:latin typeface="+mn-lt"/>
              </a:rPr>
              <a:t>число дней от даты покупки до даты </a:t>
            </a:r>
            <a:r>
              <a:rPr lang="ru-RU" dirty="0" smtClean="0">
                <a:solidFill>
                  <a:srgbClr val="003F82"/>
                </a:solidFill>
                <a:latin typeface="+mn-lt"/>
              </a:rPr>
              <a:t>продажи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946307" y="1809328"/>
            <a:ext cx="3420932" cy="855044"/>
            <a:chOff x="946307" y="1762032"/>
            <a:chExt cx="3420932" cy="855044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946307" y="1762032"/>
              <a:ext cx="3420932" cy="85504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17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9542715"/>
                </p:ext>
              </p:extLst>
            </p:nvPr>
          </p:nvGraphicFramePr>
          <p:xfrm>
            <a:off x="1095987" y="1809328"/>
            <a:ext cx="3121572" cy="760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1" name="Формула" r:id="rId6" imgW="1777229" imgH="444307" progId="Equation.3">
                    <p:embed/>
                  </p:oleObj>
                </mc:Choice>
                <mc:Fallback>
                  <p:oleObj name="Формула" r:id="rId6" imgW="1777229" imgH="44430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95987" y="1809328"/>
                          <a:ext cx="3121572" cy="7604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1216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 Доходность купонных облигаций </a:t>
            </a:r>
            <a:endParaRPr lang="ru-RU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011866" y="1158509"/>
            <a:ext cx="4023684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003F82"/>
                </a:solidFill>
                <a:latin typeface="+mj-lt"/>
              </a:rPr>
              <a:t>Текущая доходность (</a:t>
            </a:r>
            <a:r>
              <a:rPr lang="en-US" altLang="ru-RU" sz="2000" b="1" dirty="0" smtClean="0">
                <a:solidFill>
                  <a:srgbClr val="003F82"/>
                </a:solidFill>
                <a:latin typeface="+mn-lt"/>
              </a:rPr>
              <a:t>r</a:t>
            </a:r>
            <a:r>
              <a:rPr lang="ru-RU" altLang="ru-RU" sz="2000" b="1" baseline="-25000" dirty="0" smtClean="0">
                <a:solidFill>
                  <a:srgbClr val="003F82"/>
                </a:solidFill>
                <a:latin typeface="+mn-lt"/>
              </a:rPr>
              <a:t>т</a:t>
            </a:r>
            <a:r>
              <a:rPr lang="ru-RU" sz="2000" b="1" dirty="0" smtClean="0">
                <a:solidFill>
                  <a:srgbClr val="003F82"/>
                </a:solidFill>
                <a:latin typeface="+mj-lt"/>
              </a:rPr>
              <a:t>)</a:t>
            </a:r>
            <a:endParaRPr lang="ru-RU" sz="2000" b="1" dirty="0">
              <a:solidFill>
                <a:srgbClr val="003F82"/>
              </a:solidFill>
              <a:latin typeface="+mj-lt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808055" y="3030771"/>
            <a:ext cx="35916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400" b="1" dirty="0" smtClean="0">
                <a:solidFill>
                  <a:srgbClr val="003F82"/>
                </a:solidFill>
                <a:latin typeface="+mn-lt"/>
              </a:rPr>
              <a:t>С</a:t>
            </a:r>
            <a:r>
              <a:rPr lang="ru-RU" altLang="ru-RU" sz="1600" b="1" baseline="-25000" dirty="0">
                <a:solidFill>
                  <a:srgbClr val="003F82"/>
                </a:solidFill>
                <a:latin typeface="+mn-lt"/>
              </a:rPr>
              <a:t>г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годовая сумма купонных выплат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400" b="1" dirty="0" smtClean="0">
                <a:solidFill>
                  <a:srgbClr val="003F82"/>
                </a:solidFill>
                <a:latin typeface="+mn-lt"/>
              </a:rPr>
              <a:t>Р</a:t>
            </a:r>
            <a:r>
              <a:rPr lang="ru-RU" altLang="ru-RU" sz="1600" b="1" baseline="-25000" dirty="0">
                <a:solidFill>
                  <a:srgbClr val="003F82"/>
                </a:solidFill>
                <a:latin typeface="+mn-lt"/>
              </a:rPr>
              <a:t>т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текущая цена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облигации</a:t>
            </a:r>
            <a:endParaRPr lang="ru-RU" sz="1600" dirty="0">
              <a:solidFill>
                <a:srgbClr val="003F82"/>
              </a:solidFill>
              <a:latin typeface="+mn-lt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64053" y="1191479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F82"/>
                </a:solidFill>
              </a:rPr>
              <a:t>1</a:t>
            </a:r>
            <a:endParaRPr lang="ru-RU" b="1" dirty="0">
              <a:solidFill>
                <a:srgbClr val="003F82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250731" y="1728935"/>
            <a:ext cx="2039008" cy="1062814"/>
            <a:chOff x="1250731" y="2260343"/>
            <a:chExt cx="2039008" cy="1062814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250731" y="2260343"/>
              <a:ext cx="2039008" cy="106281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1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66605562"/>
                </p:ext>
              </p:extLst>
            </p:nvPr>
          </p:nvGraphicFramePr>
          <p:xfrm>
            <a:off x="1686802" y="2336126"/>
            <a:ext cx="1210529" cy="9112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26" name="Формула" r:id="rId6" imgW="545863" imgH="431613" progId="Equation.3">
                    <p:embed/>
                  </p:oleObj>
                </mc:Choice>
                <mc:Fallback>
                  <p:oleObj name="Формула" r:id="rId6" imgW="545863" imgH="4316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6802" y="2336126"/>
                          <a:ext cx="1210529" cy="9112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23982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 Доходность купонных облигаций </a:t>
            </a:r>
            <a:endParaRPr lang="ru-RU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08055" y="1014508"/>
            <a:ext cx="4941673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003F82"/>
                </a:solidFill>
                <a:latin typeface="+mj-lt"/>
              </a:rPr>
              <a:t>Полная ориентировочная доходность (</a:t>
            </a:r>
            <a:r>
              <a:rPr lang="en-US" altLang="ru-RU" sz="2000" b="1" dirty="0" smtClean="0">
                <a:solidFill>
                  <a:srgbClr val="003F82"/>
                </a:solidFill>
                <a:latin typeface="+mn-lt"/>
              </a:rPr>
              <a:t>r</a:t>
            </a:r>
            <a:r>
              <a:rPr lang="ru-RU" altLang="ru-RU" sz="2000" b="1" baseline="-25000" dirty="0" smtClean="0">
                <a:solidFill>
                  <a:srgbClr val="003F82"/>
                </a:solidFill>
                <a:latin typeface="+mn-lt"/>
              </a:rPr>
              <a:t>ор</a:t>
            </a:r>
            <a:r>
              <a:rPr lang="ru-RU" sz="2000" b="1" dirty="0" smtClean="0">
                <a:solidFill>
                  <a:srgbClr val="003F82"/>
                </a:solidFill>
                <a:latin typeface="+mj-lt"/>
              </a:rPr>
              <a:t>)</a:t>
            </a:r>
            <a:endParaRPr lang="ru-RU" sz="2000" b="1" dirty="0">
              <a:solidFill>
                <a:srgbClr val="003F82"/>
              </a:solidFill>
              <a:latin typeface="+mj-lt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60241" y="1047478"/>
            <a:ext cx="288000" cy="288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3F82"/>
                </a:solidFill>
              </a:rPr>
              <a:t>2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890264" y="1447964"/>
            <a:ext cx="4245608" cy="713611"/>
            <a:chOff x="1250731" y="1731415"/>
            <a:chExt cx="4245608" cy="713611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250731" y="1731415"/>
              <a:ext cx="4245608" cy="71361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i="1" dirty="0"/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4083058"/>
                </p:ext>
              </p:extLst>
            </p:nvPr>
          </p:nvGraphicFramePr>
          <p:xfrm>
            <a:off x="1718503" y="1735312"/>
            <a:ext cx="3307107" cy="7097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73" name="Формула" r:id="rId6" imgW="1727200" imgH="419100" progId="Equation.3">
                    <p:embed/>
                  </p:oleObj>
                </mc:Choice>
                <mc:Fallback>
                  <p:oleObj name="Формула" r:id="rId6" imgW="1727200" imgH="4191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8503" y="1735312"/>
                          <a:ext cx="3307107" cy="7097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15317" y="2235228"/>
            <a:ext cx="2285425" cy="51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i="1" dirty="0">
                <a:solidFill>
                  <a:srgbClr val="003F82"/>
                </a:solidFill>
                <a:latin typeface="+mn-lt"/>
              </a:rPr>
              <a:t>Н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номинал облигации</a:t>
            </a: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i="1" dirty="0">
                <a:solidFill>
                  <a:srgbClr val="003F82"/>
                </a:solidFill>
                <a:latin typeface="+mn-lt"/>
              </a:rPr>
              <a:t>Р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цена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облигации</a:t>
            </a:r>
            <a:endParaRPr lang="ru-RU" sz="1600" dirty="0">
              <a:solidFill>
                <a:srgbClr val="003F82"/>
              </a:solidFill>
              <a:latin typeface="+mn-lt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63552" y="2803890"/>
            <a:ext cx="5015817" cy="2091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300"/>
              </a:spcAft>
            </a:pPr>
            <a:r>
              <a:rPr lang="ru-RU" sz="1600" b="1" u="sng" dirty="0">
                <a:solidFill>
                  <a:srgbClr val="003F82"/>
                </a:solidFill>
                <a:latin typeface="+mj-lt"/>
              </a:rPr>
              <a:t>Пример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: </a:t>
            </a:r>
            <a:endParaRPr lang="ru-RU" sz="1600" b="1" dirty="0" smtClean="0">
              <a:solidFill>
                <a:srgbClr val="003F82"/>
              </a:solidFill>
              <a:latin typeface="+mj-lt"/>
            </a:endParaRP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3F82"/>
                </a:solidFill>
                <a:latin typeface="+mj-lt"/>
              </a:rPr>
              <a:t>Номинал </a:t>
            </a:r>
            <a:r>
              <a:rPr lang="ru-RU" sz="1600" dirty="0">
                <a:solidFill>
                  <a:srgbClr val="003F82"/>
                </a:solidFill>
                <a:latin typeface="+mj-lt"/>
              </a:rPr>
              <a:t>= 1000 руб. Цена = 850 руб. Годовой купон = 15%. Срок до погашения = 4 </a:t>
            </a:r>
            <a:r>
              <a:rPr lang="ru-RU" sz="1600" dirty="0" smtClean="0">
                <a:solidFill>
                  <a:srgbClr val="003F82"/>
                </a:solidFill>
                <a:latin typeface="+mj-lt"/>
              </a:rPr>
              <a:t>года.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3F82"/>
                </a:solidFill>
                <a:latin typeface="+mj-lt"/>
              </a:rPr>
              <a:t>Расчет</a:t>
            </a:r>
            <a:r>
              <a:rPr lang="ru-RU" sz="1600" dirty="0">
                <a:solidFill>
                  <a:srgbClr val="003F82"/>
                </a:solidFill>
                <a:latin typeface="+mj-lt"/>
              </a:rPr>
              <a:t>, проведенный по формуле, дает следующий результат: ориентировочная доходность равна 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20,27</a:t>
            </a:r>
            <a:r>
              <a:rPr lang="ru-RU" sz="1600" b="1" dirty="0" smtClean="0">
                <a:solidFill>
                  <a:srgbClr val="003F82"/>
                </a:solidFill>
                <a:latin typeface="+mj-lt"/>
              </a:rPr>
              <a:t>%</a:t>
            </a:r>
            <a:r>
              <a:rPr lang="ru-RU" sz="1600" dirty="0" smtClean="0">
                <a:solidFill>
                  <a:srgbClr val="003F82"/>
                </a:solidFill>
                <a:latin typeface="+mj-lt"/>
              </a:rPr>
              <a:t>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3F82"/>
                </a:solidFill>
                <a:latin typeface="+mj-lt"/>
              </a:rPr>
              <a:t>Точную </a:t>
            </a:r>
            <a:r>
              <a:rPr lang="ru-RU" sz="1600" dirty="0">
                <a:solidFill>
                  <a:srgbClr val="003F82"/>
                </a:solidFill>
                <a:latin typeface="+mj-lt"/>
              </a:rPr>
              <a:t>доходность можно рассчитать с помощью компьютерной программы «внутренняя ставка доходности». Точная доходность в нашем примере составит </a:t>
            </a:r>
            <a:r>
              <a:rPr lang="ru-RU" sz="1600" b="1" dirty="0">
                <a:solidFill>
                  <a:srgbClr val="003F82"/>
                </a:solidFill>
                <a:latin typeface="+mj-lt"/>
              </a:rPr>
              <a:t>20,89%</a:t>
            </a:r>
            <a:r>
              <a:rPr lang="ru-RU" sz="1600" dirty="0">
                <a:solidFill>
                  <a:srgbClr val="003F82"/>
                </a:solidFill>
                <a:latin typeface="+mj-lt"/>
              </a:rPr>
              <a:t>. 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293783" y="2240730"/>
            <a:ext cx="3912061" cy="51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i="1" dirty="0" smtClean="0">
                <a:solidFill>
                  <a:srgbClr val="003F82"/>
                </a:solidFill>
              </a:rPr>
              <a:t>С</a:t>
            </a:r>
            <a:r>
              <a:rPr lang="ru-RU" altLang="ru-RU" sz="1600" b="1" i="1" baseline="-25000" dirty="0" smtClean="0">
                <a:solidFill>
                  <a:srgbClr val="003F82"/>
                </a:solidFill>
              </a:rPr>
              <a:t>г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годовая сумма купонных выплат</a:t>
            </a:r>
          </a:p>
          <a:p>
            <a:pPr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ru-RU" sz="1600" b="1" i="1" dirty="0">
                <a:solidFill>
                  <a:srgbClr val="003F82"/>
                </a:solidFill>
                <a:latin typeface="+mn-lt"/>
              </a:rPr>
              <a:t>n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– число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лет до </a:t>
            </a:r>
            <a:r>
              <a:rPr lang="ru-RU" sz="1600" dirty="0">
                <a:solidFill>
                  <a:srgbClr val="003F82"/>
                </a:solidFill>
                <a:latin typeface="+mn-lt"/>
              </a:rPr>
              <a:t>погашения </a:t>
            </a:r>
            <a:r>
              <a:rPr lang="ru-RU" sz="1600" dirty="0" smtClean="0">
                <a:solidFill>
                  <a:srgbClr val="003F82"/>
                </a:solidFill>
                <a:latin typeface="+mn-lt"/>
              </a:rPr>
              <a:t>облигации</a:t>
            </a:r>
          </a:p>
        </p:txBody>
      </p:sp>
    </p:spTree>
    <p:extLst>
      <p:ext uri="{BB962C8B-B14F-4D97-AF65-F5344CB8AC3E}">
        <p14:creationId xmlns:p14="http://schemas.microsoft.com/office/powerpoint/2010/main" val="4044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ЧУВСТВИТЕЛЬНОСТЬ </a:t>
            </a:r>
            <a:r>
              <a:rPr lang="ru-RU" sz="2000" b="1" dirty="0">
                <a:solidFill>
                  <a:prstClr val="white"/>
                </a:solidFill>
                <a:latin typeface="Myriad Pro"/>
              </a:rPr>
              <a:t>(ИЗМЕНЧИВОСТЬ) ОБЛИГАЦИЙ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428753" y="1647012"/>
            <a:ext cx="5922073" cy="288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r>
              <a:rPr lang="ru-RU" altLang="ru-RU" dirty="0" smtClean="0">
                <a:solidFill>
                  <a:srgbClr val="003F82"/>
                </a:solidFill>
                <a:latin typeface="Calibri"/>
              </a:rPr>
              <a:t>Факторы</a:t>
            </a:r>
            <a:r>
              <a:rPr lang="ru-RU" altLang="ru-RU" dirty="0">
                <a:solidFill>
                  <a:srgbClr val="003F82"/>
                </a:solidFill>
                <a:latin typeface="Calibri"/>
              </a:rPr>
              <a:t>, влияющие на чувствительность облигаций:</a:t>
            </a:r>
          </a:p>
          <a:p>
            <a:pPr lvl="1"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  <a:buFont typeface="Arial" panose="020B0604020202020204" pitchFamily="34" charset="0"/>
              <a:buChar char="•"/>
            </a:pPr>
            <a:r>
              <a:rPr lang="ru-RU" altLang="ru-RU" sz="1800" dirty="0">
                <a:solidFill>
                  <a:srgbClr val="003F82"/>
                </a:solidFill>
                <a:latin typeface="Calibri"/>
              </a:rPr>
              <a:t>     </a:t>
            </a:r>
            <a:r>
              <a:rPr lang="ru-RU" altLang="ru-RU" sz="2000" dirty="0">
                <a:solidFill>
                  <a:srgbClr val="003F82"/>
                </a:solidFill>
                <a:latin typeface="Calibri"/>
              </a:rPr>
              <a:t>срок до погашения</a:t>
            </a:r>
          </a:p>
          <a:p>
            <a:pPr lvl="1"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  <a:buFont typeface="Arial" panose="020B0604020202020204" pitchFamily="34" charset="0"/>
              <a:buChar char="•"/>
            </a:pPr>
            <a:r>
              <a:rPr lang="ru-RU" altLang="ru-RU" sz="2000" dirty="0">
                <a:solidFill>
                  <a:srgbClr val="003F82"/>
                </a:solidFill>
                <a:latin typeface="Calibri"/>
              </a:rPr>
              <a:t>     величина купонной ставки</a:t>
            </a:r>
          </a:p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endParaRPr lang="ru-RU" altLang="ru-RU" sz="1800" dirty="0">
              <a:solidFill>
                <a:srgbClr val="003F82"/>
              </a:solidFill>
              <a:latin typeface="Calibri"/>
            </a:endParaRPr>
          </a:p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r>
              <a:rPr lang="ru-RU" altLang="ru-RU" sz="1800" dirty="0">
                <a:solidFill>
                  <a:srgbClr val="003F82"/>
                </a:solidFill>
                <a:latin typeface="Calibri"/>
              </a:rPr>
              <a:t>      </a:t>
            </a:r>
            <a:r>
              <a:rPr lang="ru-RU" altLang="ru-RU" sz="2000" dirty="0">
                <a:solidFill>
                  <a:srgbClr val="003F82"/>
                </a:solidFill>
                <a:latin typeface="Calibri"/>
              </a:rPr>
              <a:t>Наиболее чувствительными являются долгосрочные облигации с низкой купонной ставкой</a:t>
            </a:r>
          </a:p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endParaRPr lang="ru-RU" altLang="ru-RU" sz="1800" dirty="0" smtClean="0">
              <a:solidFill>
                <a:srgbClr val="003F82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52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prstClr val="white"/>
                </a:solidFill>
                <a:latin typeface="Myriad Pro"/>
              </a:rPr>
              <a:t>ДЮРАЦИЯ ОБЛИГАЦИЙ</a:t>
            </a:r>
            <a:endParaRPr lang="ru-RU" sz="2000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428753" y="1231375"/>
            <a:ext cx="5922073" cy="1266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r>
              <a:rPr lang="ru-RU" altLang="ru-RU" sz="2000" dirty="0">
                <a:solidFill>
                  <a:srgbClr val="003F82"/>
                </a:solidFill>
                <a:latin typeface="Calibri"/>
              </a:rPr>
              <a:t>Показатель </a:t>
            </a:r>
            <a:r>
              <a:rPr lang="ru-RU" altLang="ru-RU" sz="2000" dirty="0" err="1">
                <a:solidFill>
                  <a:srgbClr val="003F82"/>
                </a:solidFill>
                <a:latin typeface="Calibri"/>
              </a:rPr>
              <a:t>дюрации</a:t>
            </a:r>
            <a:r>
              <a:rPr lang="ru-RU" altLang="ru-RU" sz="2000" dirty="0">
                <a:solidFill>
                  <a:srgbClr val="003F82"/>
                </a:solidFill>
                <a:latin typeface="Calibri"/>
              </a:rPr>
              <a:t> (Д) рассчитывается по </a:t>
            </a:r>
            <a:r>
              <a:rPr lang="ru-RU" altLang="ru-RU" sz="2000" dirty="0" smtClean="0">
                <a:solidFill>
                  <a:srgbClr val="003F82"/>
                </a:solidFill>
                <a:latin typeface="Calibri"/>
              </a:rPr>
              <a:t>следующей формуле:</a:t>
            </a:r>
          </a:p>
          <a:p>
            <a:pPr algn="ctr"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endParaRPr lang="ru-RU" altLang="ru-RU" sz="2000" dirty="0">
              <a:solidFill>
                <a:srgbClr val="003F82"/>
              </a:solidFill>
              <a:latin typeface="Calibri"/>
            </a:endParaRPr>
          </a:p>
          <a:p>
            <a:pPr eaLnBrk="1" hangingPunct="1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Clr>
                <a:srgbClr val="4F4C06"/>
              </a:buClr>
            </a:pPr>
            <a:endParaRPr lang="ru-RU" altLang="ru-RU" sz="1800" dirty="0" smtClean="0">
              <a:solidFill>
                <a:srgbClr val="003F82"/>
              </a:solidFill>
              <a:latin typeface="Calibri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337241"/>
              </p:ext>
            </p:extLst>
          </p:nvPr>
        </p:nvGraphicFramePr>
        <p:xfrm>
          <a:off x="3693226" y="1912325"/>
          <a:ext cx="1513774" cy="77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1" name="Формула" r:id="rId6" imgW="1269720" imgH="647640" progId="Equation.3">
                  <p:embed/>
                </p:oleObj>
              </mc:Choice>
              <mc:Fallback>
                <p:oleObj name="Формула" r:id="rId6" imgW="1269720" imgH="647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93226" y="1912325"/>
                        <a:ext cx="1513774" cy="77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5542" y="2992582"/>
            <a:ext cx="65135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tx2"/>
                </a:solidFill>
              </a:rPr>
              <a:t>PV(</a:t>
            </a:r>
            <a:r>
              <a:rPr lang="ru-RU" i="1" dirty="0" err="1" smtClean="0">
                <a:solidFill>
                  <a:schemeClr val="tx2"/>
                </a:solidFill>
              </a:rPr>
              <a:t>C</a:t>
            </a:r>
            <a:r>
              <a:rPr lang="ru-RU" i="1" baseline="-25000" dirty="0" err="1" smtClean="0">
                <a:solidFill>
                  <a:schemeClr val="tx2"/>
                </a:solidFill>
              </a:rPr>
              <a:t>t</a:t>
            </a:r>
            <a:r>
              <a:rPr lang="ru-RU" i="1" dirty="0">
                <a:solidFill>
                  <a:schemeClr val="tx2"/>
                </a:solidFill>
              </a:rPr>
              <a:t>) </a:t>
            </a:r>
            <a:r>
              <a:rPr lang="ru-RU" dirty="0">
                <a:solidFill>
                  <a:schemeClr val="tx2"/>
                </a:solidFill>
              </a:rPr>
              <a:t>– приведенная стоимость платежей, которые будут</a:t>
            </a:r>
          </a:p>
          <a:p>
            <a:r>
              <a:rPr lang="ru-RU" dirty="0">
                <a:solidFill>
                  <a:schemeClr val="tx2"/>
                </a:solidFill>
              </a:rPr>
              <a:t>                 получены в момент времени t;</a:t>
            </a:r>
          </a:p>
          <a:p>
            <a:r>
              <a:rPr lang="ru-RU" i="1" dirty="0" err="1">
                <a:solidFill>
                  <a:schemeClr val="tx2"/>
                </a:solidFill>
              </a:rPr>
              <a:t>Р</a:t>
            </a:r>
            <a:r>
              <a:rPr lang="ru-RU" i="1" baseline="-25000" dirty="0" err="1">
                <a:solidFill>
                  <a:schemeClr val="tx2"/>
                </a:solidFill>
              </a:rPr>
              <a:t>о</a:t>
            </a:r>
            <a:r>
              <a:rPr lang="ru-RU" dirty="0">
                <a:solidFill>
                  <a:schemeClr val="tx2"/>
                </a:solidFill>
              </a:rPr>
              <a:t> – текущий рыночный курс облигации (цена облигации);</a:t>
            </a:r>
          </a:p>
          <a:p>
            <a:r>
              <a:rPr lang="ru-RU" i="1" dirty="0">
                <a:solidFill>
                  <a:schemeClr val="tx2"/>
                </a:solidFill>
              </a:rPr>
              <a:t>t</a:t>
            </a:r>
            <a:r>
              <a:rPr lang="ru-RU" dirty="0">
                <a:solidFill>
                  <a:schemeClr val="tx2"/>
                </a:solidFill>
              </a:rPr>
              <a:t> – срок до наступления платежа;</a:t>
            </a:r>
          </a:p>
          <a:p>
            <a:r>
              <a:rPr lang="ru-RU" i="1" dirty="0">
                <a:solidFill>
                  <a:schemeClr val="tx2"/>
                </a:solidFill>
              </a:rPr>
              <a:t>Т</a:t>
            </a:r>
            <a:r>
              <a:rPr lang="ru-RU" dirty="0">
                <a:solidFill>
                  <a:schemeClr val="tx2"/>
                </a:solidFill>
              </a:rPr>
              <a:t> – срок до погашения облигации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08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prstClr val="white"/>
                </a:solidFill>
                <a:latin typeface="Myriad Pro"/>
              </a:rPr>
              <a:t>Пример расчета </a:t>
            </a:r>
            <a:r>
              <a:rPr lang="ru-RU" b="1" dirty="0" err="1" smtClean="0">
                <a:solidFill>
                  <a:prstClr val="white"/>
                </a:solidFill>
                <a:latin typeface="Myriad Pro"/>
              </a:rPr>
              <a:t>дюрации</a:t>
            </a:r>
            <a:endParaRPr lang="ru-RU" b="1" dirty="0">
              <a:solidFill>
                <a:prstClr val="white"/>
              </a:solidFill>
              <a:latin typeface="Myriad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76631"/>
              </p:ext>
            </p:extLst>
          </p:nvPr>
        </p:nvGraphicFramePr>
        <p:xfrm>
          <a:off x="327990" y="1177177"/>
          <a:ext cx="8436000" cy="2543736"/>
        </p:xfrm>
        <a:graphic>
          <a:graphicData uri="http://schemas.openxmlformats.org/drawingml/2006/table">
            <a:tbl>
              <a:tblPr/>
              <a:tblGrid>
                <a:gridCol w="1406000"/>
                <a:gridCol w="1406000"/>
                <a:gridCol w="1406000"/>
                <a:gridCol w="1406000"/>
                <a:gridCol w="1406000"/>
                <a:gridCol w="1406000"/>
              </a:tblGrid>
              <a:tr h="1105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Срок до наступления платежа (лет)</a:t>
                      </a: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Сумма платежа</a:t>
                      </a:r>
                    </a:p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(руб.)</a:t>
                      </a: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Процентная</a:t>
                      </a:r>
                    </a:p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ставка,%</a:t>
                      </a: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Коэффициент приведения</a:t>
                      </a:r>
                    </a:p>
                    <a:p>
                      <a:pPr algn="ctr" rtl="0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Приведенная стоимость платежа,</a:t>
                      </a:r>
                    </a:p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руб.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Приведенная стоимость платежа, умноженная на время (руб.)</a:t>
                      </a: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</a:tr>
              <a:tr h="3056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ru-RU" sz="1600" b="1" i="1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ru-RU" sz="1600" b="1" i="1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ru-RU" sz="1600" b="1" i="1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1|(1+r)</a:t>
                      </a:r>
                      <a:r>
                        <a:rPr lang="en-US" sz="1600" b="1" i="1" u="none" strike="noStrike" baseline="30000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ru-RU" sz="1600" b="1" i="1" u="none" strike="noStrike" baseline="30000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PV</a:t>
                      </a:r>
                      <a:endParaRPr lang="ru-RU" sz="1600" b="1" i="1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1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PV*t</a:t>
                      </a:r>
                      <a:endParaRPr lang="ru-RU" sz="1600" b="1" i="1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80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0,9091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72,73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72,73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80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0,8264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66,12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132,34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1080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0,7513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811,4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2434,2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8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1240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950,25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2639,17</a:t>
                      </a:r>
                      <a:endParaRPr lang="ru-RU" sz="16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Рейтинг </a:t>
            </a:r>
            <a:r>
              <a:rPr lang="ru-RU" b="1" dirty="0">
                <a:solidFill>
                  <a:schemeClr val="bg1"/>
                </a:solidFill>
                <a:latin typeface="Myriad Pro"/>
              </a:rPr>
              <a:t>облигаций по классификации агентства </a:t>
            </a:r>
            <a:r>
              <a:rPr lang="ru-RU" b="1" dirty="0" smtClean="0">
                <a:solidFill>
                  <a:schemeClr val="bg1"/>
                </a:solidFill>
                <a:latin typeface="Myriad Pro"/>
              </a:rPr>
              <a:t>«Standard </a:t>
            </a:r>
            <a:r>
              <a:rPr lang="ru-RU" b="1" dirty="0">
                <a:solidFill>
                  <a:schemeClr val="bg1"/>
                </a:solidFill>
                <a:latin typeface="Myriad Pro"/>
              </a:rPr>
              <a:t>&amp; </a:t>
            </a:r>
            <a:r>
              <a:rPr lang="ru-RU" b="1" dirty="0" smtClean="0">
                <a:solidFill>
                  <a:schemeClr val="bg1"/>
                </a:solidFill>
                <a:latin typeface="Myriad Pro"/>
              </a:rPr>
              <a:t>Poor’s»</a:t>
            </a:r>
            <a:endParaRPr lang="ru-RU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062688"/>
              </p:ext>
            </p:extLst>
          </p:nvPr>
        </p:nvGraphicFramePr>
        <p:xfrm>
          <a:off x="902525" y="1017052"/>
          <a:ext cx="7948980" cy="4032240"/>
        </p:xfrm>
        <a:graphic>
          <a:graphicData uri="http://schemas.openxmlformats.org/drawingml/2006/table">
            <a:tbl>
              <a:tblPr/>
              <a:tblGrid>
                <a:gridCol w="1413163"/>
                <a:gridCol w="6535817"/>
              </a:tblGrid>
              <a:tr h="44306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Категория облигаций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Характеристика облигаций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3" marR="8703" marT="8703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</a:tr>
              <a:tr h="28948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ААА</a:t>
                      </a: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Облигации </a:t>
                      </a:r>
                      <a:r>
                        <a:rPr lang="ru-RU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высшего</a:t>
                      </a:r>
                      <a:r>
                        <a:rPr lang="ru-RU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качества, вероятность невыполнения обязательств по которым близка к нулю</a:t>
                      </a: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АА</a:t>
                      </a: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Облигации </a:t>
                      </a:r>
                      <a:r>
                        <a:rPr lang="ru-RU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высокого</a:t>
                      </a:r>
                      <a:r>
                        <a:rPr lang="ru-RU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качества. Отдельные параметры ниже, чем у облигаций класса ААА</a:t>
                      </a: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5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А</a:t>
                      </a: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Облигации </a:t>
                      </a:r>
                      <a:r>
                        <a:rPr lang="ru-RU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хорошего</a:t>
                      </a:r>
                      <a:r>
                        <a:rPr lang="ru-RU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качества. Компания имеет хорошие финансовые показатели, но зависит от конъюнктуры рынка.</a:t>
                      </a: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ВВВ</a:t>
                      </a: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Облигации </a:t>
                      </a:r>
                      <a:r>
                        <a:rPr lang="ru-RU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среднего</a:t>
                      </a:r>
                      <a:r>
                        <a:rPr lang="ru-RU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качества. На дату рейтинга компания достаточно надежна, но работает не стабильно и за ней необходимо вести тщательное наблюдение</a:t>
                      </a: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ВВ</a:t>
                      </a:r>
                      <a:endParaRPr lang="ru-RU" sz="14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Облигации, имеющие качество, ниже среднего. Показатели надежности, платежеспособности, финансовой устойчивости находятся на критическом уровне</a:t>
                      </a: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В</a:t>
                      </a:r>
                      <a:endParaRPr lang="ru-RU" sz="14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Облигации низкого качества. Финансовые показатели компании находятся на уровне ниже нормативных значений</a:t>
                      </a: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ССС, СС, С</a:t>
                      </a:r>
                      <a:endParaRPr lang="ru-RU" sz="14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Спекулятивные облигации, имеют большие риски невыполнения эмитентом своих обязательств</a:t>
                      </a: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ru-RU" sz="14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8325" marR="8703" marT="8703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+mn-lt"/>
                        </a:rPr>
                        <a:t>Облигации, не имеющие  инвестиционных качеств. По данным облигациям прекращены купонные выплаты. Компания близка к банкротству</a:t>
                      </a:r>
                      <a:endParaRPr lang="ru-RU" sz="14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72000" marT="72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21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 smtClean="0">
                <a:solidFill>
                  <a:schemeClr val="bg1"/>
                </a:solidFill>
                <a:latin typeface="Myriad Pro"/>
              </a:rPr>
              <a:t>Кредитные рейтинги, присваиваемые инвестиционными агентствами</a:t>
            </a:r>
            <a:endParaRPr lang="ru-RU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579295" y="1011238"/>
            <a:ext cx="3738501" cy="371513"/>
          </a:xfrm>
          <a:prstGeom prst="rect">
            <a:avLst/>
          </a:prstGeom>
          <a:ln>
            <a:headEnd/>
            <a:tailEnd type="none" w="med" len="lg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90000" tIns="46800" rIns="90000" bIns="46800">
            <a:spAutoFit/>
          </a:bodyPr>
          <a:lstStyle/>
          <a:p>
            <a:r>
              <a:rPr lang="en-US" altLang="ru-RU" b="1" dirty="0">
                <a:latin typeface="Arial" charset="0"/>
              </a:rPr>
              <a:t>MOODY’S INVESTORS SERVICE</a:t>
            </a:r>
            <a:endParaRPr lang="ru-RU" altLang="ru-RU" b="1" dirty="0">
              <a:latin typeface="Arial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5139528" y="1011238"/>
            <a:ext cx="2652499" cy="371513"/>
          </a:xfrm>
          <a:prstGeom prst="rect">
            <a:avLst/>
          </a:prstGeom>
          <a:ln>
            <a:headEnd/>
            <a:tailEnd type="none" w="med" len="lg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lIns="90000" tIns="46800" rIns="90000" bIns="46800">
            <a:spAutoFit/>
          </a:bodyPr>
          <a:lstStyle/>
          <a:p>
            <a:r>
              <a:rPr lang="en-US" altLang="ru-RU" b="1" dirty="0">
                <a:latin typeface="Arial" charset="0"/>
              </a:rPr>
              <a:t>STANDARD</a:t>
            </a:r>
            <a:r>
              <a:rPr lang="ru-RU" altLang="ru-RU" b="1" dirty="0">
                <a:latin typeface="Arial" charset="0"/>
              </a:rPr>
              <a:t> </a:t>
            </a:r>
            <a:r>
              <a:rPr lang="en-US" altLang="ru-RU" b="1" dirty="0">
                <a:latin typeface="Arial" charset="0"/>
              </a:rPr>
              <a:t>&amp; POOR’S</a:t>
            </a:r>
            <a:endParaRPr lang="ru-RU" altLang="ru-RU" b="1" dirty="0">
              <a:latin typeface="Arial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464977" y="1447599"/>
            <a:ext cx="7868095" cy="3171620"/>
            <a:chOff x="90450" y="1498945"/>
            <a:chExt cx="7868095" cy="3171620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90450" y="1498945"/>
              <a:ext cx="3843251" cy="3171620"/>
              <a:chOff x="90450" y="1498945"/>
              <a:chExt cx="3843251" cy="3171620"/>
            </a:xfrm>
          </p:grpSpPr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90450" y="1498945"/>
                <a:ext cx="555258" cy="10793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b="1" dirty="0">
                    <a:latin typeface="+mn-lt"/>
                  </a:rPr>
                  <a:t>Ааа </a:t>
                </a:r>
              </a:p>
              <a:p>
                <a:r>
                  <a:rPr lang="ru-RU" altLang="ru-RU" sz="1600" b="1" dirty="0">
                    <a:latin typeface="+mn-lt"/>
                  </a:rPr>
                  <a:t>Аа </a:t>
                </a:r>
              </a:p>
              <a:p>
                <a:r>
                  <a:rPr lang="ru-RU" altLang="ru-RU" sz="1600" b="1" dirty="0">
                    <a:latin typeface="+mn-lt"/>
                  </a:rPr>
                  <a:t>А </a:t>
                </a:r>
              </a:p>
              <a:p>
                <a:r>
                  <a:rPr lang="ru-RU" altLang="ru-RU" sz="1600" b="1" dirty="0">
                    <a:latin typeface="+mn-lt"/>
                  </a:rPr>
                  <a:t>Ваа</a:t>
                </a: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610736" y="1502121"/>
                <a:ext cx="2384733" cy="10793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dirty="0">
                    <a:latin typeface="+mn-lt"/>
                  </a:rPr>
                  <a:t>Наивысшее качество </a:t>
                </a:r>
              </a:p>
              <a:p>
                <a:r>
                  <a:rPr lang="ru-RU" altLang="ru-RU" sz="1600" dirty="0">
                    <a:latin typeface="+mn-lt"/>
                  </a:rPr>
                  <a:t>Высокое качество </a:t>
                </a:r>
              </a:p>
              <a:p>
                <a:r>
                  <a:rPr lang="ru-RU" altLang="ru-RU" sz="1600" dirty="0">
                    <a:latin typeface="+mn-lt"/>
                  </a:rPr>
                  <a:t>Качество выше среднего </a:t>
                </a:r>
              </a:p>
              <a:p>
                <a:r>
                  <a:rPr lang="ru-RU" altLang="ru-RU" sz="1600" dirty="0">
                    <a:latin typeface="+mn-lt"/>
                  </a:rPr>
                  <a:t>Среднее качество</a:t>
                </a:r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645708" y="2601151"/>
                <a:ext cx="3287993" cy="20642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dirty="0">
                    <a:latin typeface="+mn-lt"/>
                  </a:rPr>
                  <a:t>Присущи спекулятивные элементы </a:t>
                </a:r>
              </a:p>
              <a:p>
                <a:r>
                  <a:rPr lang="ru-RU" altLang="ru-RU" sz="1600" dirty="0">
                    <a:latin typeface="+mn-lt"/>
                  </a:rPr>
                  <a:t>Обычно отсутствуют характерис-</a:t>
                </a:r>
                <a:br>
                  <a:rPr lang="ru-RU" altLang="ru-RU" sz="1600" dirty="0">
                    <a:latin typeface="+mn-lt"/>
                  </a:rPr>
                </a:br>
                <a:r>
                  <a:rPr lang="ru-RU" altLang="ru-RU" sz="1600" dirty="0">
                    <a:latin typeface="+mn-lt"/>
                  </a:rPr>
                  <a:t>тики желательных инвестиций </a:t>
                </a:r>
              </a:p>
              <a:p>
                <a:r>
                  <a:rPr lang="ru-RU" altLang="ru-RU" sz="1600" dirty="0">
                    <a:latin typeface="+mn-lt"/>
                  </a:rPr>
                  <a:t>Плохое положение: может нахо-</a:t>
                </a:r>
                <a:br>
                  <a:rPr lang="ru-RU" altLang="ru-RU" sz="1600" dirty="0">
                    <a:latin typeface="+mn-lt"/>
                  </a:rPr>
                </a:br>
                <a:r>
                  <a:rPr lang="ru-RU" altLang="ru-RU" sz="1600" dirty="0">
                    <a:latin typeface="+mn-lt"/>
                  </a:rPr>
                  <a:t>диться в состоянии дефолта</a:t>
                </a:r>
              </a:p>
              <a:p>
                <a:r>
                  <a:rPr lang="ru-RU" altLang="ru-RU" sz="1600" dirty="0">
                    <a:latin typeface="+mn-lt"/>
                  </a:rPr>
                  <a:t>Чрезвычайно спекулятивные: </a:t>
                </a:r>
                <a:br>
                  <a:rPr lang="ru-RU" altLang="ru-RU" sz="1600" dirty="0">
                    <a:latin typeface="+mn-lt"/>
                  </a:rPr>
                </a:br>
                <a:r>
                  <a:rPr lang="ru-RU" altLang="ru-RU" sz="1600" dirty="0">
                    <a:latin typeface="+mn-lt"/>
                  </a:rPr>
                  <a:t>нередко в состоянии дефолта </a:t>
                </a:r>
              </a:p>
              <a:p>
                <a:r>
                  <a:rPr lang="ru-RU" altLang="ru-RU" sz="1600" dirty="0">
                    <a:latin typeface="+mn-lt"/>
                  </a:rPr>
                  <a:t>Низший класс</a:t>
                </a:r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98465" y="2601151"/>
                <a:ext cx="539228" cy="20694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b="1" dirty="0">
                    <a:latin typeface="+mn-lt"/>
                  </a:rPr>
                  <a:t>Ва </a:t>
                </a:r>
              </a:p>
              <a:p>
                <a:pPr>
                  <a:spcBef>
                    <a:spcPts val="1000"/>
                  </a:spcBef>
                  <a:spcAft>
                    <a:spcPts val="1000"/>
                  </a:spcAft>
                </a:pPr>
                <a:r>
                  <a:rPr lang="ru-RU" altLang="ru-RU" sz="1600" b="1" dirty="0">
                    <a:latin typeface="+mn-lt"/>
                  </a:rPr>
                  <a:t>В </a:t>
                </a:r>
              </a:p>
              <a:p>
                <a:pPr>
                  <a:spcBef>
                    <a:spcPts val="1000"/>
                  </a:spcBef>
                  <a:spcAft>
                    <a:spcPts val="1000"/>
                  </a:spcAft>
                </a:pPr>
                <a:r>
                  <a:rPr lang="ru-RU" altLang="ru-RU" sz="1600" b="1" dirty="0">
                    <a:latin typeface="+mn-lt"/>
                  </a:rPr>
                  <a:t>Саа </a:t>
                </a:r>
              </a:p>
              <a:p>
                <a:pPr>
                  <a:spcBef>
                    <a:spcPts val="1000"/>
                  </a:spcBef>
                  <a:spcAft>
                    <a:spcPts val="800"/>
                  </a:spcAft>
                </a:pPr>
                <a:r>
                  <a:rPr lang="ru-RU" altLang="ru-RU" sz="1600" b="1" dirty="0">
                    <a:latin typeface="+mn-lt"/>
                  </a:rPr>
                  <a:t>Са</a:t>
                </a:r>
              </a:p>
              <a:p>
                <a:r>
                  <a:rPr lang="ru-RU" altLang="ru-RU" sz="1600" b="1" dirty="0">
                    <a:latin typeface="+mn-lt"/>
                  </a:rPr>
                  <a:t>С</a:t>
                </a:r>
              </a:p>
            </p:txBody>
          </p:sp>
        </p:grpSp>
        <p:grpSp>
          <p:nvGrpSpPr>
            <p:cNvPr id="4" name="Группа 3"/>
            <p:cNvGrpSpPr/>
            <p:nvPr/>
          </p:nvGrpSpPr>
          <p:grpSpPr>
            <a:xfrm>
              <a:off x="4202977" y="1502121"/>
              <a:ext cx="3755568" cy="2917093"/>
              <a:chOff x="4733876" y="1502121"/>
              <a:chExt cx="3755568" cy="2917093"/>
            </a:xfrm>
          </p:grpSpPr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733876" y="1502121"/>
                <a:ext cx="603348" cy="10793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b="1" dirty="0">
                    <a:latin typeface="+mn-lt"/>
                  </a:rPr>
                  <a:t>ААА </a:t>
                </a:r>
              </a:p>
              <a:p>
                <a:r>
                  <a:rPr lang="ru-RU" altLang="ru-RU" sz="1600" b="1" dirty="0">
                    <a:latin typeface="+mn-lt"/>
                  </a:rPr>
                  <a:t>АА </a:t>
                </a:r>
              </a:p>
              <a:p>
                <a:r>
                  <a:rPr lang="ru-RU" altLang="ru-RU" sz="1600" b="1" dirty="0">
                    <a:latin typeface="+mn-lt"/>
                  </a:rPr>
                  <a:t>А </a:t>
                </a:r>
              </a:p>
              <a:p>
                <a:r>
                  <a:rPr lang="ru-RU" altLang="ru-RU" sz="1600" b="1" dirty="0">
                    <a:latin typeface="+mn-lt"/>
                  </a:rPr>
                  <a:t>ВВВ</a:t>
                </a: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5295900" y="1502121"/>
                <a:ext cx="2384733" cy="10793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dirty="0">
                    <a:latin typeface="+mn-lt"/>
                  </a:rPr>
                  <a:t>Наивысшее качество </a:t>
                </a:r>
              </a:p>
              <a:p>
                <a:r>
                  <a:rPr lang="ru-RU" altLang="ru-RU" sz="1600" dirty="0">
                    <a:latin typeface="+mn-lt"/>
                  </a:rPr>
                  <a:t>Высокое качество </a:t>
                </a:r>
              </a:p>
              <a:p>
                <a:r>
                  <a:rPr lang="ru-RU" altLang="ru-RU" sz="1600" dirty="0">
                    <a:latin typeface="+mn-lt"/>
                  </a:rPr>
                  <a:t>Качество выше среднего </a:t>
                </a:r>
              </a:p>
              <a:p>
                <a:r>
                  <a:rPr lang="ru-RU" altLang="ru-RU" sz="1600" dirty="0">
                    <a:latin typeface="+mn-lt"/>
                  </a:rPr>
                  <a:t>Среднее качество</a:t>
                </a:r>
              </a:p>
            </p:txBody>
          </p:sp>
          <p:sp>
            <p:nvSpPr>
              <p:cNvPr id="15" name="Rectangle 15"/>
              <p:cNvSpPr>
                <a:spLocks noChangeArrowheads="1"/>
              </p:cNvSpPr>
              <p:nvPr/>
            </p:nvSpPr>
            <p:spPr bwMode="auto">
              <a:xfrm>
                <a:off x="5295900" y="2601151"/>
                <a:ext cx="3193544" cy="18180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dirty="0">
                    <a:latin typeface="+mn-lt"/>
                  </a:rPr>
                  <a:t>Спекулятивные </a:t>
                </a:r>
              </a:p>
              <a:p>
                <a:r>
                  <a:rPr lang="ru-RU" altLang="ru-RU" sz="1600" dirty="0">
                    <a:latin typeface="+mn-lt"/>
                  </a:rPr>
                  <a:t>Чрезвычайно спекулятивные </a:t>
                </a:r>
              </a:p>
              <a:p>
                <a:r>
                  <a:rPr lang="ru-RU" altLang="ru-RU" sz="1600" dirty="0">
                    <a:latin typeface="+mn-lt"/>
                  </a:rPr>
                  <a:t>   Откровенно спекулятивные </a:t>
                </a:r>
              </a:p>
              <a:p>
                <a:r>
                  <a:rPr lang="ru-RU" altLang="ru-RU" sz="1600" dirty="0">
                    <a:latin typeface="+mn-lt"/>
                  </a:rPr>
                  <a:t>Зарезервирован для доходных </a:t>
                </a:r>
                <a:br>
                  <a:rPr lang="ru-RU" altLang="ru-RU" sz="1600" dirty="0">
                    <a:latin typeface="+mn-lt"/>
                  </a:rPr>
                </a:br>
                <a:r>
                  <a:rPr lang="ru-RU" altLang="ru-RU" sz="1600" dirty="0">
                    <a:latin typeface="+mn-lt"/>
                  </a:rPr>
                  <a:t>облигаций, проценты по которым </a:t>
                </a:r>
                <a:br>
                  <a:rPr lang="ru-RU" altLang="ru-RU" sz="1600" dirty="0">
                    <a:latin typeface="+mn-lt"/>
                  </a:rPr>
                </a:br>
                <a:r>
                  <a:rPr lang="ru-RU" altLang="ru-RU" sz="1600" dirty="0">
                    <a:latin typeface="+mn-lt"/>
                  </a:rPr>
                  <a:t>не выплачиваются </a:t>
                </a:r>
              </a:p>
              <a:p>
                <a:r>
                  <a:rPr lang="ru-RU" altLang="ru-RU" sz="1600" dirty="0">
                    <a:latin typeface="+mn-lt"/>
                  </a:rPr>
                  <a:t>В состоянии дефолта</a:t>
                </a:r>
              </a:p>
            </p:txBody>
          </p:sp>
          <p:sp>
            <p:nvSpPr>
              <p:cNvPr id="17" name="Rectangle 14"/>
              <p:cNvSpPr>
                <a:spLocks noChangeArrowheads="1"/>
              </p:cNvSpPr>
              <p:nvPr/>
            </p:nvSpPr>
            <p:spPr bwMode="auto">
              <a:xfrm>
                <a:off x="4733876" y="2598505"/>
                <a:ext cx="877461" cy="18129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ru-RU" altLang="ru-RU" sz="1600" b="1" dirty="0">
                    <a:latin typeface="+mn-lt"/>
                  </a:rPr>
                  <a:t>ВВ </a:t>
                </a:r>
              </a:p>
              <a:p>
                <a:r>
                  <a:rPr lang="ru-RU" altLang="ru-RU" sz="1600" b="1" dirty="0">
                    <a:latin typeface="+mn-lt"/>
                  </a:rPr>
                  <a:t>В</a:t>
                </a:r>
              </a:p>
              <a:p>
                <a:r>
                  <a:rPr lang="ru-RU" altLang="ru-RU" sz="1600" b="1" dirty="0">
                    <a:latin typeface="+mn-lt"/>
                  </a:rPr>
                  <a:t>ССС-СС  </a:t>
                </a:r>
              </a:p>
              <a:p>
                <a:pPr>
                  <a:spcBef>
                    <a:spcPts val="1850"/>
                  </a:spcBef>
                  <a:spcAft>
                    <a:spcPts val="1850"/>
                  </a:spcAft>
                </a:pPr>
                <a:r>
                  <a:rPr lang="ru-RU" altLang="ru-RU" sz="1600" b="1" dirty="0">
                    <a:latin typeface="+mn-lt"/>
                  </a:rPr>
                  <a:t>С </a:t>
                </a:r>
              </a:p>
              <a:p>
                <a:r>
                  <a:rPr lang="en-US" altLang="ru-RU" sz="1600" b="1" dirty="0">
                    <a:latin typeface="+mn-lt"/>
                  </a:rPr>
                  <a:t>D</a:t>
                </a:r>
                <a:endParaRPr lang="ru-RU" altLang="ru-RU" sz="1600" b="1" dirty="0">
                  <a:latin typeface="+mn-lt"/>
                </a:endParaRPr>
              </a:p>
            </p:txBody>
          </p:sp>
        </p:grpSp>
        <p:grpSp>
          <p:nvGrpSpPr>
            <p:cNvPr id="26" name="Группа 25"/>
            <p:cNvGrpSpPr/>
            <p:nvPr/>
          </p:nvGrpSpPr>
          <p:grpSpPr>
            <a:xfrm>
              <a:off x="98465" y="1610139"/>
              <a:ext cx="7751272" cy="2951922"/>
              <a:chOff x="98465" y="1610139"/>
              <a:chExt cx="7751272" cy="2951922"/>
            </a:xfrm>
          </p:grpSpPr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4048020" y="1610139"/>
                <a:ext cx="0" cy="295192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98465" y="2581520"/>
                <a:ext cx="7751272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442272" y="4559250"/>
            <a:ext cx="7856902" cy="43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spcAft>
                <a:spcPts val="200"/>
              </a:spcAft>
            </a:pPr>
            <a:r>
              <a:rPr lang="ru-RU" sz="1300" b="1" u="sng" dirty="0">
                <a:solidFill>
                  <a:srgbClr val="003F82"/>
                </a:solidFill>
                <a:latin typeface="+mj-lt"/>
              </a:rPr>
              <a:t>Примечание</a:t>
            </a:r>
            <a:r>
              <a:rPr lang="ru-RU" sz="1300" dirty="0">
                <a:solidFill>
                  <a:srgbClr val="003F82"/>
                </a:solidFill>
                <a:latin typeface="+mj-lt"/>
              </a:rPr>
              <a:t>. Четыре высших категории обозначают </a:t>
            </a:r>
            <a:r>
              <a:rPr lang="ru-RU" sz="1300" b="1" dirty="0" smtClean="0">
                <a:solidFill>
                  <a:srgbClr val="003F82"/>
                </a:solidFill>
                <a:latin typeface="+mj-lt"/>
              </a:rPr>
              <a:t>ценные </a:t>
            </a:r>
            <a:r>
              <a:rPr lang="ru-RU" sz="1300" b="1" dirty="0">
                <a:solidFill>
                  <a:srgbClr val="003F82"/>
                </a:solidFill>
                <a:latin typeface="+mj-lt"/>
              </a:rPr>
              <a:t>бумаги инвестиционного </a:t>
            </a:r>
            <a:r>
              <a:rPr lang="ru-RU" sz="1300" b="1" dirty="0" smtClean="0">
                <a:solidFill>
                  <a:srgbClr val="003F82"/>
                </a:solidFill>
                <a:latin typeface="+mj-lt"/>
              </a:rPr>
              <a:t>уровня</a:t>
            </a:r>
            <a:r>
              <a:rPr lang="ru-RU" sz="1300" dirty="0" smtClean="0">
                <a:solidFill>
                  <a:srgbClr val="003F82"/>
                </a:solidFill>
                <a:latin typeface="+mj-lt"/>
              </a:rPr>
              <a:t>, категории, </a:t>
            </a:r>
            <a:r>
              <a:rPr lang="ru-RU" sz="1300" dirty="0">
                <a:solidFill>
                  <a:srgbClr val="003F82"/>
                </a:solidFill>
                <a:latin typeface="+mj-lt"/>
              </a:rPr>
              <a:t>расположенные ниже пунктирной линии, обозначают </a:t>
            </a:r>
            <a:r>
              <a:rPr lang="ru-RU" sz="1300" b="1" dirty="0">
                <a:solidFill>
                  <a:srgbClr val="003F82"/>
                </a:solidFill>
                <a:latin typeface="+mj-lt"/>
              </a:rPr>
              <a:t>ценные бумаги ниже </a:t>
            </a:r>
            <a:r>
              <a:rPr lang="ru-RU" sz="1300" b="1" dirty="0" smtClean="0">
                <a:solidFill>
                  <a:srgbClr val="003F82"/>
                </a:solidFill>
                <a:latin typeface="+mj-lt"/>
              </a:rPr>
              <a:t>инвестиционного </a:t>
            </a:r>
            <a:r>
              <a:rPr lang="ru-RU" sz="1300" b="1" dirty="0">
                <a:solidFill>
                  <a:srgbClr val="003F82"/>
                </a:solidFill>
                <a:latin typeface="+mj-lt"/>
              </a:rPr>
              <a:t>уровня </a:t>
            </a:r>
          </a:p>
        </p:txBody>
      </p:sp>
    </p:spTree>
    <p:extLst>
      <p:ext uri="{BB962C8B-B14F-4D97-AF65-F5344CB8AC3E}">
        <p14:creationId xmlns:p14="http://schemas.microsoft.com/office/powerpoint/2010/main" val="170532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Параметры, учитываемые при присвоении рейтинга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Группа 6"/>
          <p:cNvGrpSpPr/>
          <p:nvPr/>
        </p:nvGrpSpPr>
        <p:grpSpPr>
          <a:xfrm>
            <a:off x="226434" y="1209482"/>
            <a:ext cx="5610840" cy="976108"/>
            <a:chOff x="226434" y="1209481"/>
            <a:chExt cx="5610840" cy="976108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226434" y="1209481"/>
              <a:ext cx="5610840" cy="976108"/>
              <a:chOff x="226434" y="3217182"/>
              <a:chExt cx="5610840" cy="743167"/>
            </a:xfrm>
          </p:grpSpPr>
          <p:grpSp>
            <p:nvGrpSpPr>
              <p:cNvPr id="3" name="Группа 2"/>
              <p:cNvGrpSpPr/>
              <p:nvPr/>
            </p:nvGrpSpPr>
            <p:grpSpPr>
              <a:xfrm>
                <a:off x="226434" y="3217182"/>
                <a:ext cx="5610840" cy="743167"/>
                <a:chOff x="226434" y="3113167"/>
                <a:chExt cx="5610840" cy="743167"/>
              </a:xfrm>
            </p:grpSpPr>
            <p:sp>
              <p:nvSpPr>
                <p:cNvPr id="33" name="Прямоугольник 32"/>
                <p:cNvSpPr/>
                <p:nvPr/>
              </p:nvSpPr>
              <p:spPr>
                <a:xfrm>
                  <a:off x="226434" y="3113167"/>
                  <a:ext cx="1743043" cy="736379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ru-RU" sz="1700" b="1" dirty="0"/>
                    <a:t>Финансовое состояние компании</a:t>
                  </a:r>
                </a:p>
              </p:txBody>
            </p:sp>
            <p:grpSp>
              <p:nvGrpSpPr>
                <p:cNvPr id="34" name="Группа 33"/>
                <p:cNvGrpSpPr/>
                <p:nvPr/>
              </p:nvGrpSpPr>
              <p:grpSpPr>
                <a:xfrm>
                  <a:off x="2035025" y="3113169"/>
                  <a:ext cx="3802249" cy="743165"/>
                  <a:chOff x="446612" y="1714382"/>
                  <a:chExt cx="4306740" cy="1099076"/>
                </a:xfrm>
              </p:grpSpPr>
              <p:sp>
                <p:nvSpPr>
                  <p:cNvPr id="35" name="Прямоугольник 34"/>
                  <p:cNvSpPr/>
                  <p:nvPr/>
                </p:nvSpPr>
                <p:spPr>
                  <a:xfrm>
                    <a:off x="446612" y="1714382"/>
                    <a:ext cx="4306740" cy="108379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10000"/>
                      </a:lnSpc>
                    </a:pPr>
                    <a:endParaRPr lang="ru-RU" sz="1400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3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679942" y="1754746"/>
                    <a:ext cx="3841192" cy="105871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Финансовая устойчивость</a:t>
                    </a:r>
                  </a:p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Платежеспособность</a:t>
                    </a:r>
                    <a:endPara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endParaRPr>
                  </a:p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Рентабельность</a:t>
                    </a:r>
                    <a:endPara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endParaRPr>
                  </a:p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Деловая </a:t>
                    </a: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активность</a:t>
                    </a:r>
                  </a:p>
                </p:txBody>
              </p:sp>
            </p:grpSp>
          </p:grpSp>
          <p:sp>
            <p:nvSpPr>
              <p:cNvPr id="5" name="Стрелка вправо 4"/>
              <p:cNvSpPr/>
              <p:nvPr/>
            </p:nvSpPr>
            <p:spPr>
              <a:xfrm>
                <a:off x="2121482" y="3297093"/>
                <a:ext cx="129600" cy="8280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7" name="Стрелка вправо 46"/>
              <p:cNvSpPr/>
              <p:nvPr/>
            </p:nvSpPr>
            <p:spPr>
              <a:xfrm>
                <a:off x="2121482" y="3637807"/>
                <a:ext cx="129600" cy="8280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48" name="Стрелка вправо 47"/>
            <p:cNvSpPr/>
            <p:nvPr/>
          </p:nvSpPr>
          <p:spPr>
            <a:xfrm>
              <a:off x="2121482" y="1541405"/>
              <a:ext cx="129600" cy="108753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трелка вправо 48"/>
            <p:cNvSpPr/>
            <p:nvPr/>
          </p:nvSpPr>
          <p:spPr>
            <a:xfrm>
              <a:off x="2121482" y="1977189"/>
              <a:ext cx="129600" cy="108753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234166" y="2312235"/>
            <a:ext cx="5603108" cy="967192"/>
            <a:chOff x="226434" y="1209479"/>
            <a:chExt cx="5603108" cy="967192"/>
          </a:xfrm>
        </p:grpSpPr>
        <p:grpSp>
          <p:nvGrpSpPr>
            <p:cNvPr id="62" name="Группа 61"/>
            <p:cNvGrpSpPr/>
            <p:nvPr/>
          </p:nvGrpSpPr>
          <p:grpSpPr>
            <a:xfrm>
              <a:off x="226434" y="1209479"/>
              <a:ext cx="5603108" cy="967192"/>
              <a:chOff x="226434" y="3217182"/>
              <a:chExt cx="5603108" cy="736379"/>
            </a:xfrm>
          </p:grpSpPr>
          <p:grpSp>
            <p:nvGrpSpPr>
              <p:cNvPr id="65" name="Группа 64"/>
              <p:cNvGrpSpPr/>
              <p:nvPr/>
            </p:nvGrpSpPr>
            <p:grpSpPr>
              <a:xfrm>
                <a:off x="226434" y="3217182"/>
                <a:ext cx="5603108" cy="736379"/>
                <a:chOff x="226434" y="3113167"/>
                <a:chExt cx="5603108" cy="736379"/>
              </a:xfrm>
            </p:grpSpPr>
            <p:sp>
              <p:nvSpPr>
                <p:cNvPr id="69" name="Прямоугольник 68"/>
                <p:cNvSpPr/>
                <p:nvPr/>
              </p:nvSpPr>
              <p:spPr>
                <a:xfrm>
                  <a:off x="226434" y="3113167"/>
                  <a:ext cx="1735311" cy="736379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ru-RU" sz="1700" b="1" dirty="0"/>
                    <a:t>Качество корпоративного управления</a:t>
                  </a:r>
                </a:p>
              </p:txBody>
            </p:sp>
            <p:grpSp>
              <p:nvGrpSpPr>
                <p:cNvPr id="78" name="Группа 77"/>
                <p:cNvGrpSpPr/>
                <p:nvPr/>
              </p:nvGrpSpPr>
              <p:grpSpPr>
                <a:xfrm>
                  <a:off x="2028193" y="3113168"/>
                  <a:ext cx="3801349" cy="732830"/>
                  <a:chOff x="438874" y="1714382"/>
                  <a:chExt cx="4305721" cy="1083792"/>
                </a:xfrm>
              </p:grpSpPr>
              <p:sp>
                <p:nvSpPr>
                  <p:cNvPr id="79" name="Прямоугольник 78"/>
                  <p:cNvSpPr/>
                  <p:nvPr/>
                </p:nvSpPr>
                <p:spPr>
                  <a:xfrm>
                    <a:off x="438874" y="1714382"/>
                    <a:ext cx="4305721" cy="108379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10000"/>
                      </a:lnSpc>
                    </a:pPr>
                    <a:endParaRPr lang="ru-RU" sz="1400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9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672204" y="1754745"/>
                    <a:ext cx="4046137" cy="101539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Наличие </a:t>
                    </a: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независимых директоров в Совете</a:t>
                    </a:r>
                  </a:p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Открытость </a:t>
                    </a: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(прозрачность) компании</a:t>
                    </a:r>
                  </a:p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Наличие </a:t>
                    </a: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кодекса корпоративного управления</a:t>
                    </a:r>
                  </a:p>
                </p:txBody>
              </p:sp>
            </p:grpSp>
          </p:grpSp>
          <p:sp>
            <p:nvSpPr>
              <p:cNvPr id="66" name="Стрелка вправо 65"/>
              <p:cNvSpPr/>
              <p:nvPr/>
            </p:nvSpPr>
            <p:spPr>
              <a:xfrm>
                <a:off x="2114650" y="3297093"/>
                <a:ext cx="129600" cy="8280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67" name="Стрелка вправо 66"/>
              <p:cNvSpPr/>
              <p:nvPr/>
            </p:nvSpPr>
            <p:spPr>
              <a:xfrm>
                <a:off x="2114650" y="3637807"/>
                <a:ext cx="129600" cy="8280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63" name="Стрелка вправо 62"/>
            <p:cNvSpPr/>
            <p:nvPr/>
          </p:nvSpPr>
          <p:spPr>
            <a:xfrm>
              <a:off x="2114650" y="1541405"/>
              <a:ext cx="129600" cy="108753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2" name="Группа 91"/>
          <p:cNvGrpSpPr/>
          <p:nvPr/>
        </p:nvGrpSpPr>
        <p:grpSpPr>
          <a:xfrm>
            <a:off x="234166" y="3420200"/>
            <a:ext cx="5603108" cy="967192"/>
            <a:chOff x="226434" y="1209479"/>
            <a:chExt cx="5603108" cy="967192"/>
          </a:xfrm>
        </p:grpSpPr>
        <p:grpSp>
          <p:nvGrpSpPr>
            <p:cNvPr id="93" name="Группа 92"/>
            <p:cNvGrpSpPr/>
            <p:nvPr/>
          </p:nvGrpSpPr>
          <p:grpSpPr>
            <a:xfrm>
              <a:off x="226434" y="1209479"/>
              <a:ext cx="5603108" cy="967192"/>
              <a:chOff x="226434" y="3217182"/>
              <a:chExt cx="5603108" cy="736379"/>
            </a:xfrm>
          </p:grpSpPr>
          <p:grpSp>
            <p:nvGrpSpPr>
              <p:cNvPr id="95" name="Группа 94"/>
              <p:cNvGrpSpPr/>
              <p:nvPr/>
            </p:nvGrpSpPr>
            <p:grpSpPr>
              <a:xfrm>
                <a:off x="226434" y="3217182"/>
                <a:ext cx="5603108" cy="736379"/>
                <a:chOff x="226434" y="3113167"/>
                <a:chExt cx="5603108" cy="736379"/>
              </a:xfrm>
            </p:grpSpPr>
            <p:sp>
              <p:nvSpPr>
                <p:cNvPr id="98" name="Прямоугольник 97"/>
                <p:cNvSpPr/>
                <p:nvPr/>
              </p:nvSpPr>
              <p:spPr>
                <a:xfrm>
                  <a:off x="226434" y="3113167"/>
                  <a:ext cx="1735311" cy="736379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80000"/>
                    </a:lnSpc>
                  </a:pPr>
                  <a:r>
                    <a:rPr lang="ru-RU" sz="1700" b="1" dirty="0"/>
                    <a:t>Перспективы развития компании</a:t>
                  </a:r>
                </a:p>
              </p:txBody>
            </p:sp>
            <p:grpSp>
              <p:nvGrpSpPr>
                <p:cNvPr id="99" name="Группа 98"/>
                <p:cNvGrpSpPr/>
                <p:nvPr/>
              </p:nvGrpSpPr>
              <p:grpSpPr>
                <a:xfrm>
                  <a:off x="2028193" y="3113167"/>
                  <a:ext cx="3801349" cy="732830"/>
                  <a:chOff x="438874" y="1714382"/>
                  <a:chExt cx="4305721" cy="1083792"/>
                </a:xfrm>
              </p:grpSpPr>
              <p:sp>
                <p:nvSpPr>
                  <p:cNvPr id="100" name="Прямоугольник 99"/>
                  <p:cNvSpPr/>
                  <p:nvPr/>
                </p:nvSpPr>
                <p:spPr>
                  <a:xfrm>
                    <a:off x="438874" y="1714382"/>
                    <a:ext cx="4305721" cy="1083792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>
                      <a:lnSpc>
                        <a:spcPct val="110000"/>
                      </a:lnSpc>
                    </a:pPr>
                    <a:endParaRPr lang="ru-RU" sz="1400" b="1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0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672204" y="1754745"/>
                    <a:ext cx="4046137" cy="101539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Стратегический план развития компании</a:t>
                    </a:r>
                  </a:p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Доля </a:t>
                    </a: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компании на рынке</a:t>
                    </a:r>
                  </a:p>
                  <a:p>
                    <a:pPr>
                      <a:lnSpc>
                        <a:spcPct val="85000"/>
                      </a:lnSpc>
                      <a:spcAft>
                        <a:spcPts val="300"/>
                      </a:spcAft>
                    </a:pP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Инвестиционная активность </a:t>
                    </a: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предприятия и </a:t>
                    </a:r>
                    <a:r>
                      <a: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качество инвестиционных </a:t>
                    </a:r>
                    <a:r>
                      <a: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</a:rPr>
                      <a:t>проектов</a:t>
                    </a:r>
                  </a:p>
                </p:txBody>
              </p:sp>
            </p:grpSp>
          </p:grpSp>
          <p:sp>
            <p:nvSpPr>
              <p:cNvPr id="96" name="Стрелка вправо 95"/>
              <p:cNvSpPr/>
              <p:nvPr/>
            </p:nvSpPr>
            <p:spPr>
              <a:xfrm>
                <a:off x="2114650" y="3297093"/>
                <a:ext cx="129600" cy="8280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97" name="Стрелка вправо 96"/>
              <p:cNvSpPr/>
              <p:nvPr/>
            </p:nvSpPr>
            <p:spPr>
              <a:xfrm>
                <a:off x="2114650" y="3637807"/>
                <a:ext cx="129600" cy="82800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94" name="Стрелка вправо 93"/>
            <p:cNvSpPr/>
            <p:nvPr/>
          </p:nvSpPr>
          <p:spPr>
            <a:xfrm>
              <a:off x="2114650" y="1541405"/>
              <a:ext cx="129600" cy="108753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11778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Классификация облигаций по способу выплаты дохода инвесторам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376" name="Группа 14375"/>
          <p:cNvGrpSpPr/>
          <p:nvPr/>
        </p:nvGrpSpPr>
        <p:grpSpPr>
          <a:xfrm>
            <a:off x="2302435" y="1287367"/>
            <a:ext cx="5031845" cy="3056106"/>
            <a:chOff x="1428751" y="1206193"/>
            <a:chExt cx="5031845" cy="3056106"/>
          </a:xfrm>
        </p:grpSpPr>
        <p:sp>
          <p:nvSpPr>
            <p:cNvPr id="69" name="TextBox 4"/>
            <p:cNvSpPr txBox="1">
              <a:spLocks noChangeArrowheads="1"/>
            </p:cNvSpPr>
            <p:nvPr/>
          </p:nvSpPr>
          <p:spPr bwMode="auto">
            <a:xfrm>
              <a:off x="4283878" y="1950167"/>
              <a:ext cx="2176718" cy="535531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800" b="1" kern="0" dirty="0" smtClean="0">
                  <a:solidFill>
                    <a:srgbClr val="000000"/>
                  </a:solidFill>
                  <a:latin typeface="+mn-lt"/>
                </a:rPr>
                <a:t>Бескупонные (дисконтные)</a:t>
              </a:r>
              <a:endParaRPr lang="ru-RU" altLang="ru-RU" sz="1800" b="1" kern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48" name="TextBox 3"/>
            <p:cNvSpPr txBox="1">
              <a:spLocks noChangeArrowheads="1"/>
            </p:cNvSpPr>
            <p:nvPr/>
          </p:nvSpPr>
          <p:spPr bwMode="auto">
            <a:xfrm>
              <a:off x="2827803" y="1206193"/>
              <a:ext cx="2207172" cy="5232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Облигации</a:t>
              </a:r>
            </a:p>
          </p:txBody>
        </p:sp>
        <p:sp>
          <p:nvSpPr>
            <p:cNvPr id="49" name="TextBox 4"/>
            <p:cNvSpPr txBox="1">
              <a:spLocks noChangeArrowheads="1"/>
            </p:cNvSpPr>
            <p:nvPr/>
          </p:nvSpPr>
          <p:spPr bwMode="auto">
            <a:xfrm>
              <a:off x="1428751" y="2063201"/>
              <a:ext cx="2176718" cy="31393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Купонные</a:t>
              </a:r>
            </a:p>
          </p:txBody>
        </p:sp>
        <p:sp>
          <p:nvSpPr>
            <p:cNvPr id="51" name="TextBox 6"/>
            <p:cNvSpPr txBox="1">
              <a:spLocks noChangeArrowheads="1"/>
            </p:cNvSpPr>
            <p:nvPr/>
          </p:nvSpPr>
          <p:spPr bwMode="auto">
            <a:xfrm>
              <a:off x="2080691" y="2913162"/>
              <a:ext cx="3034957" cy="28931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С постоянным купоном</a:t>
              </a:r>
            </a:p>
          </p:txBody>
        </p:sp>
        <p:cxnSp>
          <p:nvCxnSpPr>
            <p:cNvPr id="56" name="Прямая со стрелкой 55"/>
            <p:cNvCxnSpPr>
              <a:stCxn id="48" idx="2"/>
              <a:endCxn id="49" idx="0"/>
            </p:cNvCxnSpPr>
            <p:nvPr/>
          </p:nvCxnSpPr>
          <p:spPr>
            <a:xfrm flipH="1">
              <a:off x="2517110" y="1729413"/>
              <a:ext cx="1414279" cy="3337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>
              <a:stCxn id="48" idx="2"/>
            </p:cNvCxnSpPr>
            <p:nvPr/>
          </p:nvCxnSpPr>
          <p:spPr>
            <a:xfrm>
              <a:off x="3931389" y="1729413"/>
              <a:ext cx="1555817" cy="18360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flipH="1">
              <a:off x="1614522" y="2377133"/>
              <a:ext cx="8867" cy="174294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/>
            <p:cNvCxnSpPr/>
            <p:nvPr/>
          </p:nvCxnSpPr>
          <p:spPr>
            <a:xfrm>
              <a:off x="1605655" y="3057817"/>
              <a:ext cx="4661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/>
            <p:nvPr/>
          </p:nvCxnSpPr>
          <p:spPr>
            <a:xfrm>
              <a:off x="1614522" y="3597327"/>
              <a:ext cx="4661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Прямая со стрелкой 60"/>
            <p:cNvCxnSpPr/>
            <p:nvPr/>
          </p:nvCxnSpPr>
          <p:spPr>
            <a:xfrm>
              <a:off x="1623389" y="4120080"/>
              <a:ext cx="46616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TextBox 6"/>
            <p:cNvSpPr txBox="1">
              <a:spLocks noChangeArrowheads="1"/>
            </p:cNvSpPr>
            <p:nvPr/>
          </p:nvSpPr>
          <p:spPr bwMode="auto">
            <a:xfrm>
              <a:off x="2094611" y="3450235"/>
              <a:ext cx="3034957" cy="28931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С переменным купоном</a:t>
              </a:r>
            </a:p>
          </p:txBody>
        </p:sp>
        <p:sp>
          <p:nvSpPr>
            <p:cNvPr id="79" name="TextBox 6"/>
            <p:cNvSpPr txBox="1">
              <a:spLocks noChangeArrowheads="1"/>
            </p:cNvSpPr>
            <p:nvPr/>
          </p:nvSpPr>
          <p:spPr bwMode="auto">
            <a:xfrm>
              <a:off x="2094611" y="3972989"/>
              <a:ext cx="3034957" cy="28931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600" b="1" kern="0" dirty="0">
                  <a:solidFill>
                    <a:srgbClr val="000000"/>
                  </a:solidFill>
                  <a:latin typeface="+mn-lt"/>
                </a:rPr>
                <a:t>С </a:t>
              </a:r>
              <a:r>
                <a:rPr lang="ru-RU" altLang="ru-RU" sz="1600" b="1" kern="0" dirty="0" smtClean="0">
                  <a:solidFill>
                    <a:srgbClr val="000000"/>
                  </a:solidFill>
                  <a:latin typeface="+mn-lt"/>
                </a:rPr>
                <a:t>фиксированным купоном</a:t>
              </a:r>
              <a:endParaRPr lang="ru-RU" altLang="ru-RU" sz="1600" b="1" kern="0" dirty="0">
                <a:solidFill>
                  <a:srgbClr val="0000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263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539750" y="141687"/>
            <a:ext cx="7772400" cy="357078"/>
          </a:xfrm>
        </p:spPr>
        <p:txBody>
          <a:bodyPr/>
          <a:lstStyle/>
          <a:p>
            <a:r>
              <a:rPr lang="ru-RU" altLang="ru-RU" sz="2000" b="1" dirty="0" smtClean="0">
                <a:solidFill>
                  <a:srgbClr val="3333CC"/>
                </a:solidFill>
              </a:rPr>
              <a:t>ФИНАНСОВЫЕ ПОКАЗАТЕЛИ КОМПАНИЙ С РАЗЛИЧНЫМ РЕЙТИНГОМ</a:t>
            </a:r>
            <a:endParaRPr lang="ru-RU" altLang="ru-RU" sz="2800" dirty="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921047"/>
              </p:ext>
            </p:extLst>
          </p:nvPr>
        </p:nvGraphicFramePr>
        <p:xfrm>
          <a:off x="720210" y="822615"/>
          <a:ext cx="7993062" cy="4119860"/>
        </p:xfrm>
        <a:graphic>
          <a:graphicData uri="http://schemas.openxmlformats.org/drawingml/2006/table">
            <a:tbl>
              <a:tblPr/>
              <a:tblGrid>
                <a:gridCol w="3130550"/>
                <a:gridCol w="695325"/>
                <a:gridCol w="693737"/>
                <a:gridCol w="695325"/>
                <a:gridCol w="693738"/>
                <a:gridCol w="695325"/>
                <a:gridCol w="693737"/>
                <a:gridCol w="695325"/>
              </a:tblGrid>
              <a:tr h="50289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Показатели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ААА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АА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А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ВВВ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ВВ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В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ССС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345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Коэффициент покрытия процентов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17,5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10,8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6,8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3,9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2,3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1,0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0,2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</a:tr>
              <a:tr h="4345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Чистый денежный поток к совокупному долгу, %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55,4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24,6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15,6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6,6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1,9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-4,5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-14,0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  <a:tr h="4345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Рентабельность активов (</a:t>
                      </a:r>
                      <a:r>
                        <a:rPr kumimoji="0" lang="en-US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ROA)</a:t>
                      </a: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, %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28,2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22,9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19,9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14,0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11,7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7,2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0,5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</a:tr>
              <a:tr h="41791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Рентабельность продаж, %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29,2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21,3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18,3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15,3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15,4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11,2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13,6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  <a:tr h="4345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Коэффициент долгосрочной задолженности, %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15,2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26,4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32,5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41,0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55,8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70,7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80,3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</a:tr>
              <a:tr h="43457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Коэффициент общей задолженности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26,9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35,6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40,1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47,4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61,3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74,6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89,4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  <a:tr h="41791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Число компаний в выборке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150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234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276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240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</a:txBody>
                  <a:tcPr marL="91442" marR="91442" marT="34275" marB="3427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E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9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/>
                <a:ea typeface="Times New Roman"/>
              </a:rPr>
              <a:t>Вероятность дефолта по корпоративным облигациям в разрезе рейтинговых оценок </a:t>
            </a:r>
            <a:r>
              <a:rPr lang="en-US" sz="2800" b="1" dirty="0">
                <a:latin typeface="Times New Roman"/>
                <a:ea typeface="Times New Roman"/>
              </a:rPr>
              <a:t>S</a:t>
            </a:r>
            <a:r>
              <a:rPr lang="ru-RU" sz="2800" b="1" dirty="0">
                <a:latin typeface="Times New Roman"/>
                <a:ea typeface="Times New Roman"/>
              </a:rPr>
              <a:t>&amp;</a:t>
            </a:r>
            <a:r>
              <a:rPr lang="en-US" sz="2800" b="1" dirty="0">
                <a:latin typeface="Times New Roman"/>
                <a:ea typeface="Times New Roman"/>
              </a:rPr>
              <a:t>P</a:t>
            </a:r>
            <a:r>
              <a:rPr lang="ru-RU" sz="2800" b="1" dirty="0">
                <a:latin typeface="Times New Roman"/>
                <a:ea typeface="Times New Roman"/>
              </a:rPr>
              <a:t> за 1981-2013гг.(%)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105659"/>
              </p:ext>
            </p:extLst>
          </p:nvPr>
        </p:nvGraphicFramePr>
        <p:xfrm>
          <a:off x="457204" y="1247777"/>
          <a:ext cx="7877176" cy="3609972"/>
        </p:xfrm>
        <a:graphic>
          <a:graphicData uri="http://schemas.openxmlformats.org/drawingml/2006/table">
            <a:tbl>
              <a:tblPr firstRow="1" firstCol="1" bandRow="1"/>
              <a:tblGrid>
                <a:gridCol w="952496"/>
                <a:gridCol w="692468"/>
                <a:gridCol w="692468"/>
                <a:gridCol w="692468"/>
                <a:gridCol w="692468"/>
                <a:gridCol w="692468"/>
                <a:gridCol w="692468"/>
                <a:gridCol w="692468"/>
                <a:gridCol w="692468"/>
                <a:gridCol w="692468"/>
                <a:gridCol w="692468"/>
              </a:tblGrid>
              <a:tr h="4011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Рейтинг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Число лет от даты получения рейтинга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1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ААА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0,47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0,53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0,74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АА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036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0,47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0,58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0,75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0,84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0,43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0,78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1,19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1,38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ВВВ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1,02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2,06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2,56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3,01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3,45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3,89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4,33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ВВ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0,80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2,46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4,41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6,29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8,01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9,64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11,03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12,26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13,40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14,39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9,27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13,6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16,9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19,5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21,6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23,2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24,6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25,8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26,9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ССС/С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26,87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36,05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41,23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44,27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46,75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47,77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48,85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49,67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50,64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51,35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24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4" y="321470"/>
            <a:ext cx="6955226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Изменение кредитного рейтинга облигаций в течении 1 года (</a:t>
            </a:r>
            <a:r>
              <a:rPr lang="ru-RU" sz="2000" b="1" dirty="0">
                <a:solidFill>
                  <a:schemeClr val="bg1"/>
                </a:solidFill>
                <a:latin typeface="Myriad Pro"/>
              </a:rPr>
              <a:t>рейтинговое агентство «Moody’s»)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24822"/>
              </p:ext>
            </p:extLst>
          </p:nvPr>
        </p:nvGraphicFramePr>
        <p:xfrm>
          <a:off x="291404" y="1400296"/>
          <a:ext cx="8092575" cy="3127543"/>
        </p:xfrm>
        <a:graphic>
          <a:graphicData uri="http://schemas.openxmlformats.org/drawingml/2006/table">
            <a:tbl>
              <a:tblPr/>
              <a:tblGrid>
                <a:gridCol w="1176917"/>
                <a:gridCol w="820539"/>
                <a:gridCol w="820539"/>
                <a:gridCol w="820539"/>
                <a:gridCol w="820539"/>
                <a:gridCol w="820539"/>
                <a:gridCol w="820539"/>
                <a:gridCol w="820539"/>
                <a:gridCol w="1171885"/>
              </a:tblGrid>
              <a:tr h="6000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Ааа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Ваа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Саа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Default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</a:tr>
              <a:tr h="32719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Aaa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91,9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7,385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0,718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Aa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1,131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91,26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7,091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2,561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91,19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5,328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0,615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Baa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5,361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87,94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5,464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0,825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0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Ba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0,425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4,995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85,12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7,333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0,425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1,596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5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0,543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5,972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82,19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2,172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8,903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Caa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0,437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0,437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0,873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2,511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5,895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67,8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22,05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4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Default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4440880" y="1063124"/>
            <a:ext cx="1370213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ru-RU" sz="1400" i="1" dirty="0">
                <a:solidFill>
                  <a:schemeClr val="tx2"/>
                </a:solidFill>
                <a:latin typeface="+mn-lt"/>
              </a:rPr>
              <a:t>(</a:t>
            </a:r>
            <a:r>
              <a:rPr lang="ru-RU" altLang="ru-RU" sz="1400" i="1" dirty="0">
                <a:solidFill>
                  <a:schemeClr val="tx2"/>
                </a:solidFill>
                <a:latin typeface="+mn-lt"/>
              </a:rPr>
              <a:t>в процентах)</a:t>
            </a:r>
          </a:p>
        </p:txBody>
      </p:sp>
    </p:spTree>
    <p:extLst>
      <p:ext uri="{BB962C8B-B14F-4D97-AF65-F5344CB8AC3E}">
        <p14:creationId xmlns:p14="http://schemas.microsoft.com/office/powerpoint/2010/main" val="312024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Кредитный рейтинг российского заемщика </a:t>
            </a:r>
            <a:br>
              <a:rPr lang="ru-RU" sz="2000" b="1" dirty="0" smtClean="0">
                <a:solidFill>
                  <a:schemeClr val="bg1"/>
                </a:solidFill>
                <a:latin typeface="Myriad Pro"/>
              </a:rPr>
            </a:br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(</a:t>
            </a:r>
            <a:r>
              <a:rPr lang="ru-RU" sz="2000" b="1" dirty="0">
                <a:solidFill>
                  <a:schemeClr val="bg1"/>
                </a:solidFill>
                <a:latin typeface="Myriad Pro"/>
              </a:rPr>
              <a:t>шкала агентства «S&amp;P» для России)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99301" y="984793"/>
            <a:ext cx="8502726" cy="5045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Кредитный рейтинг заемщика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 это текущее мнение агентства об </a:t>
            </a: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общей кредитоспособности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эмитента </a:t>
            </a: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долговых </a:t>
            </a:r>
            <a:r>
              <a:rPr lang="ru-RU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ценных бумаг выполнить свои обязательства относительно других российских заемщиков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032713" y="1519618"/>
            <a:ext cx="6754767" cy="3554575"/>
            <a:chOff x="965253" y="1654871"/>
            <a:chExt cx="6754767" cy="3554575"/>
          </a:xfrm>
        </p:grpSpPr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965253" y="1654871"/>
              <a:ext cx="890606" cy="309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 type="none" w="med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ru-RU" altLang="ru-RU" sz="1400" b="1" dirty="0">
                  <a:latin typeface="Arial" charset="0"/>
                </a:rPr>
                <a:t>Рейтинг</a:t>
              </a:r>
            </a:p>
          </p:txBody>
        </p:sp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3841750" y="1654871"/>
              <a:ext cx="1594004" cy="309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 type="none" w="med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r>
                <a:rPr lang="ru-RU" altLang="ru-RU" sz="1400" b="1" dirty="0">
                  <a:latin typeface="Arial" charset="0"/>
                </a:rPr>
                <a:t>Характеристика</a:t>
              </a:r>
            </a:p>
          </p:txBody>
        </p:sp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1103313" y="1949450"/>
              <a:ext cx="624187" cy="32599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 type="none" w="med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ААА</a:t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b="1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АА</a:t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b="1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А</a:t>
              </a:r>
              <a:br>
                <a:rPr lang="ru-RU" altLang="ru-RU" sz="1100" b="1" dirty="0">
                  <a:latin typeface="+mn-lt"/>
                </a:rPr>
              </a:br>
              <a:r>
                <a:rPr lang="ru-RU" altLang="ru-RU" sz="1100" b="1" dirty="0">
                  <a:latin typeface="+mn-lt"/>
                </a:rPr>
                <a:t/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ВВВ</a:t>
              </a:r>
              <a:br>
                <a:rPr lang="ru-RU" altLang="ru-RU" sz="1100" b="1" dirty="0">
                  <a:latin typeface="+mn-lt"/>
                </a:rPr>
              </a:br>
              <a:r>
                <a:rPr lang="ru-RU" altLang="ru-RU" sz="1100" b="1" dirty="0">
                  <a:latin typeface="+mn-lt"/>
                </a:rPr>
                <a:t/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ВВ</a:t>
              </a:r>
              <a:br>
                <a:rPr lang="ru-RU" altLang="ru-RU" sz="1100" b="1" dirty="0">
                  <a:latin typeface="+mn-lt"/>
                </a:rPr>
              </a:br>
              <a:r>
                <a:rPr lang="ru-RU" altLang="ru-RU" sz="1100" b="1" dirty="0">
                  <a:latin typeface="+mn-lt"/>
                </a:rPr>
                <a:t/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b="1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В</a:t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b="1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ССС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СС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</a:t>
              </a:r>
              <a:r>
                <a:rPr lang="ru-RU" altLang="ru-RU" sz="1100" b="1" dirty="0">
                  <a:latin typeface="+mn-lt"/>
                </a:rPr>
                <a:t> С</a:t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b="1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 SD </a:t>
              </a:r>
              <a:r>
                <a:rPr lang="ru-RU" altLang="ru-RU" sz="1100" b="1" dirty="0">
                  <a:latin typeface="+mn-lt"/>
                </a:rPr>
                <a:t/>
              </a:r>
              <a:br>
                <a:rPr lang="ru-RU" altLang="ru-RU" sz="1100" b="1" dirty="0">
                  <a:latin typeface="+mn-lt"/>
                </a:rPr>
              </a:br>
              <a:endParaRPr lang="ru-RU" altLang="ru-RU" sz="1100" b="1" dirty="0">
                <a:latin typeface="+mn-lt"/>
              </a:endParaRP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en-US" altLang="ru-RU" sz="1100" b="1" dirty="0">
                  <a:latin typeface="+mn-lt"/>
                </a:rPr>
                <a:t>Ru D</a:t>
              </a:r>
              <a:endParaRPr lang="ru-RU" altLang="ru-RU" sz="1100" b="1" dirty="0">
                <a:latin typeface="+mn-lt"/>
              </a:endParaRP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982663" y="1949450"/>
              <a:ext cx="659137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endParaRPr lang="ru-RU" dirty="0"/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1873250" y="1949450"/>
              <a:ext cx="5846770" cy="32599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 type="none" w="med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Очень высокая способность заемщика своевременно и полностью  выполнять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свои обязательства.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Высокая способность заемщика своевременно и полностью выполнить свои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обязательства. 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Заемщик способен своевременно и полностью выполнять свои обязательства.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Однако заемщик подвержен воздействию неблагоприятных изменений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в условиях хозяйствования.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Достаточная способность заемщика своевременно и полностью выполнять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свои обязательства. Однако заемщик имеет более высокую чувствительность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к воздействию неблагоприятных факторов.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Неопределенность или влияние неблагоприятных изменений в коммерческих,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финансовых и экономических условиях могут привести к недостаточной способности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заемщика своевременно и полностью выполнять свои обязательства.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Заемщик кредитоспособен, однако неблагоприятные изменения, скорее всего, помешают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заемщику в срок и в полном объеме выполнять свои долговые обязательства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Существует потенциальная возможность дефолта заемщика по его долговым обязательствам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Высокая вероятность невыполнения заемщиком своих долговых обязательств.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В отношении заемщика возбуждена процедура банкротства, ожидается вынесение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судебного решения о наложении взыскания на имущество заемщика.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Допущен дефолт по одному или нескольким долговым обязательствам, но будут </a:t>
              </a:r>
              <a:br>
                <a:rPr lang="ru-RU" altLang="ru-RU" sz="1100" dirty="0">
                  <a:latin typeface="+mn-lt"/>
                </a:rPr>
              </a:br>
              <a:r>
                <a:rPr lang="ru-RU" altLang="ru-RU" sz="1100" dirty="0">
                  <a:latin typeface="+mn-lt"/>
                </a:rPr>
                <a:t>продолжены своевременные и полные выплаты по другим обязательствам.</a:t>
              </a:r>
            </a:p>
            <a:p>
              <a:pPr>
                <a:lnSpc>
                  <a:spcPct val="85000"/>
                </a:lnSpc>
                <a:spcBef>
                  <a:spcPts val="0"/>
                </a:spcBef>
              </a:pPr>
              <a:r>
                <a:rPr lang="ru-RU" altLang="ru-RU" sz="1100" dirty="0">
                  <a:latin typeface="+mn-lt"/>
                </a:rPr>
                <a:t>Допущен дефолт по всем или практически по всем долговым обязательствам.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214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Рейтинги</a:t>
            </a:r>
            <a:r>
              <a:rPr lang="en-US" sz="2000" b="1" dirty="0" smtClean="0">
                <a:solidFill>
                  <a:schemeClr val="bg1"/>
                </a:solidFill>
                <a:latin typeface="Myriad Pro"/>
              </a:rPr>
              <a:t> </a:t>
            </a:r>
            <a:r>
              <a:rPr lang="ru-RU" sz="2000" b="1" smtClean="0">
                <a:solidFill>
                  <a:schemeClr val="bg1"/>
                </a:solidFill>
                <a:latin typeface="Myriad Pro"/>
              </a:rPr>
              <a:t>российских компаний </a:t>
            </a:r>
            <a:r>
              <a:rPr lang="ru-RU" sz="2000" b="1" dirty="0">
                <a:solidFill>
                  <a:schemeClr val="bg1"/>
                </a:solidFill>
                <a:latin typeface="Myriad Pro"/>
              </a:rPr>
              <a:t>по шкале </a:t>
            </a:r>
            <a:r>
              <a:rPr lang="en-US" sz="2000" b="1" dirty="0">
                <a:solidFill>
                  <a:schemeClr val="bg1"/>
                </a:solidFill>
                <a:latin typeface="Myriad Pro"/>
              </a:rPr>
              <a:t>S&amp;P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68529"/>
              </p:ext>
            </p:extLst>
          </p:nvPr>
        </p:nvGraphicFramePr>
        <p:xfrm>
          <a:off x="1828800" y="1169583"/>
          <a:ext cx="6008914" cy="3308660"/>
        </p:xfrm>
        <a:graphic>
          <a:graphicData uri="http://schemas.openxmlformats.org/drawingml/2006/table">
            <a:tbl>
              <a:tblPr/>
              <a:tblGrid>
                <a:gridCol w="2325349"/>
                <a:gridCol w="1797781"/>
                <a:gridCol w="1885784"/>
              </a:tblGrid>
              <a:tr h="81068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Эмитент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Национальная шкала 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Международная шкала (в ин. валюте)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</a:tr>
              <a:tr h="2866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Российская Федерация</a:t>
                      </a: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ruAAA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BB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Сбербанк</a:t>
                      </a:r>
                      <a:endParaRPr lang="ru-RU" sz="14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ruAA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А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Ва1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Moodys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РЖД</a:t>
                      </a:r>
                      <a:endParaRPr lang="ru-RU" sz="14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ruAA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А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ВВ+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Норникель</a:t>
                      </a: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ruAA+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ВВ+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Газпромбанк</a:t>
                      </a: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ruA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А+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ВВ+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МТС</a:t>
                      </a:r>
                      <a:endParaRPr lang="ru-RU" sz="14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ВВ+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Северсталь</a:t>
                      </a: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ruA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А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ВВ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Ренессанс Капитал</a:t>
                      </a: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ОМЗ</a:t>
                      </a: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</a:t>
                      </a:r>
                      <a:r>
                        <a:rPr lang="ru-RU" sz="1400" b="0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ВВВ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В-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Интерфинтрейд</a:t>
                      </a:r>
                    </a:p>
                  </a:txBody>
                  <a:tcPr marL="7561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 err="1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ru</a:t>
                      </a:r>
                      <a:r>
                        <a:rPr lang="ru-RU" sz="1400" b="0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В-</a:t>
                      </a:r>
                      <a:endParaRPr lang="ru-RU" sz="1400" b="0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ССС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3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Облигации с постоянным купоном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Группа 1"/>
          <p:cNvGrpSpPr/>
          <p:nvPr/>
        </p:nvGrpSpPr>
        <p:grpSpPr>
          <a:xfrm>
            <a:off x="148124" y="1275558"/>
            <a:ext cx="5865402" cy="3191373"/>
            <a:chOff x="148124" y="1275557"/>
            <a:chExt cx="5865402" cy="3191373"/>
          </a:xfrm>
        </p:grpSpPr>
        <p:grpSp>
          <p:nvGrpSpPr>
            <p:cNvPr id="50" name="Group 70"/>
            <p:cNvGrpSpPr>
              <a:grpSpLocks/>
            </p:cNvGrpSpPr>
            <p:nvPr/>
          </p:nvGrpSpPr>
          <p:grpSpPr bwMode="auto">
            <a:xfrm>
              <a:off x="148124" y="1275557"/>
              <a:ext cx="5865402" cy="3171826"/>
              <a:chOff x="848" y="436"/>
              <a:chExt cx="4631" cy="1998"/>
            </a:xfrm>
          </p:grpSpPr>
          <p:sp>
            <p:nvSpPr>
              <p:cNvPr id="82" name="AutoShape 61"/>
              <p:cNvSpPr>
                <a:spLocks/>
              </p:cNvSpPr>
              <p:nvPr/>
            </p:nvSpPr>
            <p:spPr bwMode="auto">
              <a:xfrm>
                <a:off x="3211" y="973"/>
                <a:ext cx="153" cy="336"/>
              </a:xfrm>
              <a:prstGeom prst="rightBrace">
                <a:avLst>
                  <a:gd name="adj1" fmla="val 18301"/>
                  <a:gd name="adj2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70" name="Line 48"/>
              <p:cNvSpPr>
                <a:spLocks noChangeShapeType="1"/>
              </p:cNvSpPr>
              <p:nvPr/>
            </p:nvSpPr>
            <p:spPr bwMode="auto">
              <a:xfrm>
                <a:off x="1805" y="1309"/>
                <a:ext cx="0" cy="912"/>
              </a:xfrm>
              <a:prstGeom prst="line">
                <a:avLst/>
              </a:prstGeom>
              <a:ln w="19050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1" name="Line 49"/>
              <p:cNvSpPr>
                <a:spLocks noChangeShapeType="1"/>
              </p:cNvSpPr>
              <p:nvPr/>
            </p:nvSpPr>
            <p:spPr bwMode="auto">
              <a:xfrm>
                <a:off x="2308" y="1309"/>
                <a:ext cx="0" cy="912"/>
              </a:xfrm>
              <a:prstGeom prst="line">
                <a:avLst/>
              </a:prstGeom>
              <a:ln w="19050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2" name="Line 50"/>
              <p:cNvSpPr>
                <a:spLocks noChangeShapeType="1"/>
              </p:cNvSpPr>
              <p:nvPr/>
            </p:nvSpPr>
            <p:spPr bwMode="auto">
              <a:xfrm>
                <a:off x="2788" y="1309"/>
                <a:ext cx="0" cy="912"/>
              </a:xfrm>
              <a:prstGeom prst="line">
                <a:avLst/>
              </a:prstGeom>
              <a:ln w="19050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3" name="Line 51"/>
              <p:cNvSpPr>
                <a:spLocks noChangeShapeType="1"/>
              </p:cNvSpPr>
              <p:nvPr/>
            </p:nvSpPr>
            <p:spPr bwMode="auto">
              <a:xfrm>
                <a:off x="3220" y="1309"/>
                <a:ext cx="0" cy="912"/>
              </a:xfrm>
              <a:prstGeom prst="line">
                <a:avLst/>
              </a:prstGeom>
              <a:ln w="19050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4" name="Line 55"/>
              <p:cNvSpPr>
                <a:spLocks noChangeShapeType="1"/>
              </p:cNvSpPr>
              <p:nvPr/>
            </p:nvSpPr>
            <p:spPr bwMode="auto">
              <a:xfrm flipV="1">
                <a:off x="1805" y="981"/>
                <a:ext cx="499" cy="317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5" name="Line 56"/>
              <p:cNvSpPr>
                <a:spLocks noChangeShapeType="1"/>
              </p:cNvSpPr>
              <p:nvPr/>
            </p:nvSpPr>
            <p:spPr bwMode="auto">
              <a:xfrm>
                <a:off x="2304" y="981"/>
                <a:ext cx="0" cy="32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6" name="Line 57"/>
              <p:cNvSpPr>
                <a:spLocks noChangeShapeType="1"/>
              </p:cNvSpPr>
              <p:nvPr/>
            </p:nvSpPr>
            <p:spPr bwMode="auto">
              <a:xfrm flipH="1">
                <a:off x="2798" y="981"/>
                <a:ext cx="0" cy="317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7" name="Line 58"/>
              <p:cNvSpPr>
                <a:spLocks noChangeShapeType="1"/>
              </p:cNvSpPr>
              <p:nvPr/>
            </p:nvSpPr>
            <p:spPr bwMode="auto">
              <a:xfrm flipV="1">
                <a:off x="2304" y="981"/>
                <a:ext cx="494" cy="32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9"/>
              <p:cNvSpPr>
                <a:spLocks noChangeShapeType="1"/>
              </p:cNvSpPr>
              <p:nvPr/>
            </p:nvSpPr>
            <p:spPr bwMode="auto">
              <a:xfrm>
                <a:off x="3220" y="973"/>
                <a:ext cx="0" cy="33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60"/>
              <p:cNvSpPr>
                <a:spLocks noChangeShapeType="1"/>
              </p:cNvSpPr>
              <p:nvPr/>
            </p:nvSpPr>
            <p:spPr bwMode="auto">
              <a:xfrm flipV="1">
                <a:off x="2788" y="973"/>
                <a:ext cx="432" cy="33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3" name="AutoShape 62"/>
              <p:cNvSpPr>
                <a:spLocks/>
              </p:cNvSpPr>
              <p:nvPr/>
            </p:nvSpPr>
            <p:spPr bwMode="auto">
              <a:xfrm>
                <a:off x="3220" y="1309"/>
                <a:ext cx="172" cy="893"/>
              </a:xfrm>
              <a:prstGeom prst="rightBrace">
                <a:avLst>
                  <a:gd name="adj1" fmla="val 44186"/>
                  <a:gd name="adj2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84" name="Text Box 63"/>
              <p:cNvSpPr txBox="1">
                <a:spLocks noChangeArrowheads="1"/>
              </p:cNvSpPr>
              <p:nvPr/>
            </p:nvSpPr>
            <p:spPr bwMode="auto">
              <a:xfrm>
                <a:off x="848" y="436"/>
                <a:ext cx="458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6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Руб.</a:t>
                </a:r>
              </a:p>
            </p:txBody>
          </p:sp>
          <p:sp>
            <p:nvSpPr>
              <p:cNvPr id="85" name="Text Box 64"/>
              <p:cNvSpPr txBox="1">
                <a:spLocks noChangeArrowheads="1"/>
              </p:cNvSpPr>
              <p:nvPr/>
            </p:nvSpPr>
            <p:spPr bwMode="auto">
              <a:xfrm>
                <a:off x="3369" y="1022"/>
                <a:ext cx="63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3"/>
                    </a:solidFill>
                    <a:uLnTx/>
                    <a:uFillTx/>
                    <a:latin typeface="+mn-lt"/>
                  </a:rPr>
                  <a:t>Купон</a:t>
                </a:r>
              </a:p>
            </p:txBody>
          </p:sp>
          <p:sp>
            <p:nvSpPr>
              <p:cNvPr id="86" name="Text Box 65"/>
              <p:cNvSpPr txBox="1">
                <a:spLocks noChangeArrowheads="1"/>
              </p:cNvSpPr>
              <p:nvPr/>
            </p:nvSpPr>
            <p:spPr bwMode="auto">
              <a:xfrm>
                <a:off x="3392" y="1648"/>
                <a:ext cx="915" cy="233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+mj-lt"/>
                  </a:rPr>
                  <a:t>Номинал</a:t>
                </a:r>
              </a:p>
            </p:txBody>
          </p:sp>
          <p:sp>
            <p:nvSpPr>
              <p:cNvPr id="87" name="Text Box 66"/>
              <p:cNvSpPr txBox="1">
                <a:spLocks noChangeArrowheads="1"/>
              </p:cNvSpPr>
              <p:nvPr/>
            </p:nvSpPr>
            <p:spPr bwMode="auto">
              <a:xfrm>
                <a:off x="3076" y="2221"/>
                <a:ext cx="2403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t</a:t>
                </a:r>
                <a:r>
                  <a:rPr kumimoji="0" lang="ru-RU" alt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 </a:t>
                </a:r>
                <a:r>
                  <a:rPr kumimoji="0" lang="ru-RU" altLang="ru-RU" sz="1600" b="1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п</a:t>
                </a:r>
                <a:r>
                  <a:rPr kumimoji="0" lang="en-US" altLang="ru-RU" sz="1600" b="1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o</a:t>
                </a:r>
                <a:r>
                  <a:rPr kumimoji="0" lang="ru-RU" altLang="ru-RU" sz="1600" b="1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г</a:t>
                </a:r>
                <a:endParaRPr kumimoji="0" lang="ru-RU" altLang="ru-RU" sz="160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  <p:sp>
            <p:nvSpPr>
              <p:cNvPr id="88" name="Line 68"/>
              <p:cNvSpPr>
                <a:spLocks noChangeShapeType="1"/>
              </p:cNvSpPr>
              <p:nvPr/>
            </p:nvSpPr>
            <p:spPr bwMode="auto">
              <a:xfrm flipV="1">
                <a:off x="1306" y="981"/>
                <a:ext cx="499" cy="317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Line 69"/>
              <p:cNvSpPr>
                <a:spLocks noChangeShapeType="1"/>
              </p:cNvSpPr>
              <p:nvPr/>
            </p:nvSpPr>
            <p:spPr bwMode="auto">
              <a:xfrm>
                <a:off x="1805" y="981"/>
                <a:ext cx="0" cy="32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8" name="Line 47"/>
              <p:cNvSpPr>
                <a:spLocks noChangeShapeType="1"/>
              </p:cNvSpPr>
              <p:nvPr/>
            </p:nvSpPr>
            <p:spPr bwMode="auto">
              <a:xfrm>
                <a:off x="1300" y="1309"/>
                <a:ext cx="192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Line 45"/>
              <p:cNvSpPr>
                <a:spLocks noChangeShapeType="1"/>
              </p:cNvSpPr>
              <p:nvPr/>
            </p:nvSpPr>
            <p:spPr bwMode="auto">
              <a:xfrm flipV="1">
                <a:off x="1300" y="493"/>
                <a:ext cx="0" cy="1728"/>
              </a:xfrm>
              <a:prstGeom prst="line">
                <a:avLst/>
              </a:prstGeom>
              <a:ln>
                <a:headEnd/>
                <a:tailEnd type="triangle" w="med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3" name="Line 46"/>
              <p:cNvSpPr>
                <a:spLocks noChangeShapeType="1"/>
              </p:cNvSpPr>
              <p:nvPr/>
            </p:nvSpPr>
            <p:spPr bwMode="auto">
              <a:xfrm>
                <a:off x="1300" y="2221"/>
                <a:ext cx="3245" cy="0"/>
              </a:xfrm>
              <a:prstGeom prst="line">
                <a:avLst/>
              </a:prstGeom>
              <a:ln>
                <a:headEnd/>
                <a:tailEnd type="triangle" w="med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0" name="Text Box 66"/>
            <p:cNvSpPr txBox="1">
              <a:spLocks noChangeArrowheads="1"/>
            </p:cNvSpPr>
            <p:nvPr/>
          </p:nvSpPr>
          <p:spPr bwMode="auto">
            <a:xfrm>
              <a:off x="4357819" y="4128376"/>
              <a:ext cx="796752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0" i="1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Время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675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>
                <a:solidFill>
                  <a:schemeClr val="bg1"/>
                </a:solidFill>
                <a:latin typeface="Myriad Pro"/>
              </a:rPr>
              <a:t>Процентный риск</a:t>
            </a:r>
            <a:endParaRPr lang="en-US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00446" y="1084522"/>
            <a:ext cx="7432271" cy="824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Для облигации, как долгового финансового инструмента, присущ процентный риск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риск изменения процентных ставок)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139626" y="2010546"/>
            <a:ext cx="5429979" cy="2859516"/>
            <a:chOff x="569370" y="2034311"/>
            <a:chExt cx="8600248" cy="4090768"/>
          </a:xfrm>
        </p:grpSpPr>
        <p:cxnSp>
          <p:nvCxnSpPr>
            <p:cNvPr id="32" name="Прямая со стрелкой 4"/>
            <p:cNvCxnSpPr>
              <a:cxnSpLocks noChangeShapeType="1"/>
            </p:cNvCxnSpPr>
            <p:nvPr/>
          </p:nvCxnSpPr>
          <p:spPr bwMode="auto">
            <a:xfrm>
              <a:off x="1258888" y="5589588"/>
              <a:ext cx="6697662" cy="0"/>
            </a:xfrm>
            <a:prstGeom prst="straightConnector1">
              <a:avLst/>
            </a:prstGeom>
            <a:ln>
              <a:headEnd/>
              <a:tailEnd type="arrow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6"/>
            <p:cNvCxnSpPr>
              <a:cxnSpLocks noChangeShapeType="1"/>
            </p:cNvCxnSpPr>
            <p:nvPr/>
          </p:nvCxnSpPr>
          <p:spPr bwMode="auto">
            <a:xfrm flipV="1">
              <a:off x="1258888" y="2121592"/>
              <a:ext cx="0" cy="3467996"/>
            </a:xfrm>
            <a:prstGeom prst="straightConnector1">
              <a:avLst/>
            </a:prstGeom>
            <a:ln>
              <a:headEnd/>
              <a:tailEnd type="arrow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TextBox 7"/>
            <p:cNvSpPr txBox="1">
              <a:spLocks noChangeArrowheads="1"/>
            </p:cNvSpPr>
            <p:nvPr/>
          </p:nvSpPr>
          <p:spPr bwMode="auto">
            <a:xfrm>
              <a:off x="569370" y="2034311"/>
              <a:ext cx="571483" cy="484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%</a:t>
              </a:r>
            </a:p>
          </p:txBody>
        </p:sp>
        <p:sp>
          <p:nvSpPr>
            <p:cNvPr id="35" name="TextBox 8"/>
            <p:cNvSpPr txBox="1">
              <a:spLocks noChangeArrowheads="1"/>
            </p:cNvSpPr>
            <p:nvPr/>
          </p:nvSpPr>
          <p:spPr bwMode="auto">
            <a:xfrm>
              <a:off x="7072312" y="5640750"/>
              <a:ext cx="1436659" cy="484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Время</a:t>
              </a:r>
            </a:p>
          </p:txBody>
        </p:sp>
        <p:sp>
          <p:nvSpPr>
            <p:cNvPr id="37" name="TextBox 16"/>
            <p:cNvSpPr txBox="1">
              <a:spLocks noChangeArrowheads="1"/>
            </p:cNvSpPr>
            <p:nvPr/>
          </p:nvSpPr>
          <p:spPr bwMode="auto">
            <a:xfrm>
              <a:off x="3527425" y="3362782"/>
              <a:ext cx="5339546" cy="3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marR="0" lvl="0" indent="0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600" b="0" i="0" u="none" strike="noStrike" kern="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defRPr>
              </a:lvl1pPr>
              <a:lvl2pPr marL="742950" indent="-285750" eaLnBrk="0" hangingPunct="0">
                <a:defRPr>
                  <a:latin typeface="Times New Roman" pitchFamily="18" charset="0"/>
                </a:defRPr>
              </a:lvl2pPr>
              <a:lvl3pPr marL="1143000" indent="-228600" eaLnBrk="0" hangingPunct="0">
                <a:defRPr>
                  <a:latin typeface="Times New Roman" pitchFamily="18" charset="0"/>
                </a:defRPr>
              </a:lvl3pPr>
              <a:lvl4pPr marL="1600200" indent="-228600" eaLnBrk="0" hangingPunct="0">
                <a:defRPr>
                  <a:latin typeface="Times New Roman" pitchFamily="18" charset="0"/>
                </a:defRPr>
              </a:lvl4pPr>
              <a:lvl5pPr marL="2057400" indent="-228600" eaLnBrk="0" hangingPunct="0">
                <a:defRPr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9pPr>
            </a:lstStyle>
            <a:p>
              <a:r>
                <a:rPr lang="ru-RU" altLang="ru-RU" sz="1500" i="1" dirty="0"/>
                <a:t>Процентная ставка по облигации</a:t>
              </a:r>
            </a:p>
          </p:txBody>
        </p:sp>
        <p:cxnSp>
          <p:nvCxnSpPr>
            <p:cNvPr id="38" name="Прямая соединительная линия 18"/>
            <p:cNvCxnSpPr>
              <a:cxnSpLocks noChangeShapeType="1"/>
            </p:cNvCxnSpPr>
            <p:nvPr/>
          </p:nvCxnSpPr>
          <p:spPr bwMode="auto">
            <a:xfrm flipV="1">
              <a:off x="1258888" y="2276475"/>
              <a:ext cx="4537075" cy="1500188"/>
            </a:xfrm>
            <a:prstGeom prst="line">
              <a:avLst/>
            </a:prstGeom>
            <a:ln w="31750">
              <a:prstDash val="sysDash"/>
              <a:headEnd/>
              <a:tailEnd type="triangle" w="med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20"/>
            <p:cNvCxnSpPr>
              <a:cxnSpLocks noChangeShapeType="1"/>
            </p:cNvCxnSpPr>
            <p:nvPr/>
          </p:nvCxnSpPr>
          <p:spPr bwMode="auto">
            <a:xfrm>
              <a:off x="1258888" y="3776663"/>
              <a:ext cx="4537075" cy="1589222"/>
            </a:xfrm>
            <a:prstGeom prst="line">
              <a:avLst/>
            </a:prstGeom>
            <a:ln w="31750">
              <a:prstDash val="sysDash"/>
              <a:headEnd/>
              <a:tailEnd type="triangle" w="med" len="lg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TextBox 21"/>
            <p:cNvSpPr txBox="1">
              <a:spLocks noChangeArrowheads="1"/>
            </p:cNvSpPr>
            <p:nvPr/>
          </p:nvSpPr>
          <p:spPr bwMode="auto">
            <a:xfrm>
              <a:off x="5716483" y="2276475"/>
              <a:ext cx="2630706" cy="695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</a:rPr>
                <a:t>Рост ставок – риск</a:t>
              </a:r>
              <a:r>
                <a:rPr kumimoji="0" lang="ru-RU" altLang="ru-RU" sz="1600" b="1" i="0" u="none" strike="noStrike" kern="0" cap="none" spc="0" normalizeH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</a:rPr>
                <a:t> </a:t>
              </a:r>
              <a:r>
                <a:rPr kumimoji="0" lang="ru-RU" altLang="ru-RU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n-lt"/>
                </a:rPr>
                <a:t>инвесторов</a:t>
              </a:r>
            </a:p>
          </p:txBody>
        </p:sp>
        <p:sp>
          <p:nvSpPr>
            <p:cNvPr id="41" name="TextBox 22"/>
            <p:cNvSpPr txBox="1">
              <a:spLocks noChangeArrowheads="1"/>
            </p:cNvSpPr>
            <p:nvPr/>
          </p:nvSpPr>
          <p:spPr bwMode="auto">
            <a:xfrm>
              <a:off x="5716483" y="4586367"/>
              <a:ext cx="3453135" cy="695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marR="0" lvl="0" indent="0" defTabSz="91440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600" b="0" i="0" u="none" strike="noStrike" kern="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defRPr>
              </a:lvl1pPr>
              <a:lvl2pPr marL="742950" indent="-285750" eaLnBrk="0" hangingPunct="0">
                <a:defRPr>
                  <a:latin typeface="Times New Roman" pitchFamily="18" charset="0"/>
                </a:defRPr>
              </a:lvl2pPr>
              <a:lvl3pPr marL="1143000" indent="-228600" eaLnBrk="0" hangingPunct="0">
                <a:defRPr>
                  <a:latin typeface="Times New Roman" pitchFamily="18" charset="0"/>
                </a:defRPr>
              </a:lvl3pPr>
              <a:lvl4pPr marL="1600200" indent="-228600" eaLnBrk="0" hangingPunct="0">
                <a:defRPr>
                  <a:latin typeface="Times New Roman" pitchFamily="18" charset="0"/>
                </a:defRPr>
              </a:lvl4pPr>
              <a:lvl5pPr marL="2057400" indent="-228600" eaLnBrk="0" hangingPunct="0">
                <a:defRPr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Times New Roman" pitchFamily="18" charset="0"/>
                </a:defRPr>
              </a:lvl9pPr>
            </a:lstStyle>
            <a:p>
              <a:r>
                <a:rPr lang="ru-RU" altLang="ru-RU" b="1" dirty="0">
                  <a:solidFill>
                    <a:schemeClr val="accent3"/>
                  </a:solidFill>
                </a:rPr>
                <a:t>Снижение ставок – риск эмитента</a:t>
              </a:r>
            </a:p>
          </p:txBody>
        </p:sp>
        <p:sp>
          <p:nvSpPr>
            <p:cNvPr id="42" name="TextBox 1"/>
            <p:cNvSpPr txBox="1">
              <a:spLocks noChangeArrowheads="1"/>
            </p:cNvSpPr>
            <p:nvPr/>
          </p:nvSpPr>
          <p:spPr bwMode="auto">
            <a:xfrm>
              <a:off x="1171575" y="5622925"/>
              <a:ext cx="510828" cy="484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t</a:t>
              </a:r>
              <a:r>
                <a:rPr kumimoji="0" lang="en-US" sz="1600" b="0" i="0" u="none" strike="noStrike" kern="0" cap="none" spc="0" normalizeH="0" baseline="-2500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0</a:t>
              </a:r>
              <a:endParaRPr kumimoji="0" lang="ru-RU" sz="16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endParaRPr>
            </a:p>
          </p:txBody>
        </p:sp>
        <p:cxnSp>
          <p:nvCxnSpPr>
            <p:cNvPr id="36" name="Прямая соединительная линия 14"/>
            <p:cNvCxnSpPr>
              <a:cxnSpLocks noChangeShapeType="1"/>
            </p:cNvCxnSpPr>
            <p:nvPr/>
          </p:nvCxnSpPr>
          <p:spPr bwMode="auto">
            <a:xfrm>
              <a:off x="1258888" y="3789363"/>
              <a:ext cx="5813425" cy="0"/>
            </a:xfrm>
            <a:prstGeom prst="line">
              <a:avLst/>
            </a:prstGeom>
            <a:ln>
              <a:headEnd/>
              <a:tailEnd type="triangle" w="med" len="lg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1392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Риск изменения процентных ставок для эмитента и инвесторов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522602"/>
              </p:ext>
            </p:extLst>
          </p:nvPr>
        </p:nvGraphicFramePr>
        <p:xfrm>
          <a:off x="2057171" y="1753331"/>
          <a:ext cx="4933740" cy="2147213"/>
        </p:xfrm>
        <a:graphic>
          <a:graphicData uri="http://schemas.openxmlformats.org/drawingml/2006/table">
            <a:tbl>
              <a:tblPr/>
              <a:tblGrid>
                <a:gridCol w="2200934"/>
                <a:gridCol w="1295892"/>
                <a:gridCol w="1436914"/>
              </a:tblGrid>
              <a:tr h="479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Эмитент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Инвестор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B8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1E3"/>
                    </a:solidFill>
                  </a:tcPr>
                </a:tc>
              </a:tr>
              <a:tr h="8337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Рост процентных ставок</a:t>
                      </a:r>
                      <a:endParaRPr lang="ru-RU" sz="18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10800" marT="108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Calibri"/>
                        </a:rPr>
                        <a:t>ВЫИГРЫШ</a:t>
                      </a:r>
                      <a:endParaRPr lang="ru-RU" sz="1600" b="1" i="0" u="none" strike="noStrike" dirty="0">
                        <a:solidFill>
                          <a:schemeClr val="accent3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ПОТЕРИ</a:t>
                      </a:r>
                      <a:endParaRPr lang="ru-RU" sz="16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7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4A4A4A"/>
                          </a:solidFill>
                          <a:effectLst/>
                          <a:latin typeface="Calibri"/>
                        </a:rPr>
                        <a:t>Снижение процентных ставок</a:t>
                      </a:r>
                      <a:endParaRPr lang="ru-RU" sz="1800" b="1" i="0" u="none" strike="noStrike" dirty="0">
                        <a:solidFill>
                          <a:srgbClr val="4A4A4A"/>
                        </a:solidFill>
                        <a:effectLst/>
                        <a:latin typeface="Calibri"/>
                      </a:endParaRPr>
                    </a:p>
                  </a:txBody>
                  <a:tcPr marL="108000" marR="10800" marT="10800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ПОТЕРИ</a:t>
                      </a:r>
                      <a:endParaRPr lang="ru-RU" sz="16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</a:rPr>
                        <a:t>ВЫИГРЫШ</a:t>
                      </a:r>
                      <a:endParaRPr lang="ru-RU" sz="1600" b="1" i="0" u="none" strike="noStrike" dirty="0">
                        <a:solidFill>
                          <a:schemeClr val="accent3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3D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87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>
                <a:solidFill>
                  <a:schemeClr val="bg1"/>
                </a:solidFill>
                <a:latin typeface="Myriad Pro"/>
              </a:rPr>
              <a:t> Ставка переменного купона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Группа 1"/>
          <p:cNvGrpSpPr/>
          <p:nvPr/>
        </p:nvGrpSpPr>
        <p:grpSpPr>
          <a:xfrm>
            <a:off x="148126" y="980228"/>
            <a:ext cx="5168943" cy="2196927"/>
            <a:chOff x="148124" y="1275557"/>
            <a:chExt cx="5865402" cy="3317595"/>
          </a:xfrm>
        </p:grpSpPr>
        <p:grpSp>
          <p:nvGrpSpPr>
            <p:cNvPr id="50" name="Group 70"/>
            <p:cNvGrpSpPr>
              <a:grpSpLocks/>
            </p:cNvGrpSpPr>
            <p:nvPr/>
          </p:nvGrpSpPr>
          <p:grpSpPr bwMode="auto">
            <a:xfrm>
              <a:off x="148124" y="1275557"/>
              <a:ext cx="5865402" cy="3298826"/>
              <a:chOff x="848" y="436"/>
              <a:chExt cx="4631" cy="2078"/>
            </a:xfrm>
          </p:grpSpPr>
          <p:sp>
            <p:nvSpPr>
              <p:cNvPr id="70" name="Line 48"/>
              <p:cNvSpPr>
                <a:spLocks noChangeShapeType="1"/>
              </p:cNvSpPr>
              <p:nvPr/>
            </p:nvSpPr>
            <p:spPr bwMode="auto">
              <a:xfrm>
                <a:off x="1805" y="1309"/>
                <a:ext cx="0" cy="912"/>
              </a:xfrm>
              <a:prstGeom prst="line">
                <a:avLst/>
              </a:prstGeom>
              <a:ln w="22225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1" name="Line 49"/>
              <p:cNvSpPr>
                <a:spLocks noChangeShapeType="1"/>
              </p:cNvSpPr>
              <p:nvPr/>
            </p:nvSpPr>
            <p:spPr bwMode="auto">
              <a:xfrm>
                <a:off x="2308" y="1309"/>
                <a:ext cx="0" cy="912"/>
              </a:xfrm>
              <a:prstGeom prst="line">
                <a:avLst/>
              </a:prstGeom>
              <a:ln w="22225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2" name="Line 50"/>
              <p:cNvSpPr>
                <a:spLocks noChangeShapeType="1"/>
              </p:cNvSpPr>
              <p:nvPr/>
            </p:nvSpPr>
            <p:spPr bwMode="auto">
              <a:xfrm>
                <a:off x="2788" y="1309"/>
                <a:ext cx="0" cy="912"/>
              </a:xfrm>
              <a:prstGeom prst="line">
                <a:avLst/>
              </a:prstGeom>
              <a:ln w="22225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3" name="Line 51"/>
              <p:cNvSpPr>
                <a:spLocks noChangeShapeType="1"/>
              </p:cNvSpPr>
              <p:nvPr/>
            </p:nvSpPr>
            <p:spPr bwMode="auto">
              <a:xfrm>
                <a:off x="3220" y="1309"/>
                <a:ext cx="0" cy="912"/>
              </a:xfrm>
              <a:prstGeom prst="line">
                <a:avLst/>
              </a:prstGeom>
              <a:ln w="22225">
                <a:prstDash val="sysDot"/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4" name="Line 55"/>
              <p:cNvSpPr>
                <a:spLocks noChangeShapeType="1"/>
              </p:cNvSpPr>
              <p:nvPr/>
            </p:nvSpPr>
            <p:spPr bwMode="auto">
              <a:xfrm flipV="1">
                <a:off x="1805" y="808"/>
                <a:ext cx="503" cy="49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5" name="Line 56"/>
              <p:cNvSpPr>
                <a:spLocks noChangeShapeType="1"/>
              </p:cNvSpPr>
              <p:nvPr/>
            </p:nvSpPr>
            <p:spPr bwMode="auto">
              <a:xfrm>
                <a:off x="2304" y="808"/>
                <a:ext cx="0" cy="501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6" name="Line 57"/>
              <p:cNvSpPr>
                <a:spLocks noChangeShapeType="1"/>
              </p:cNvSpPr>
              <p:nvPr/>
            </p:nvSpPr>
            <p:spPr bwMode="auto">
              <a:xfrm flipH="1">
                <a:off x="2798" y="1022"/>
                <a:ext cx="0" cy="27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7" name="Line 58"/>
              <p:cNvSpPr>
                <a:spLocks noChangeShapeType="1"/>
              </p:cNvSpPr>
              <p:nvPr/>
            </p:nvSpPr>
            <p:spPr bwMode="auto">
              <a:xfrm flipV="1">
                <a:off x="2304" y="1022"/>
                <a:ext cx="494" cy="287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9"/>
              <p:cNvSpPr>
                <a:spLocks noChangeShapeType="1"/>
              </p:cNvSpPr>
              <p:nvPr/>
            </p:nvSpPr>
            <p:spPr bwMode="auto">
              <a:xfrm>
                <a:off x="3220" y="921"/>
                <a:ext cx="0" cy="38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60"/>
              <p:cNvSpPr>
                <a:spLocks noChangeShapeType="1"/>
              </p:cNvSpPr>
              <p:nvPr/>
            </p:nvSpPr>
            <p:spPr bwMode="auto">
              <a:xfrm flipV="1">
                <a:off x="2788" y="921"/>
                <a:ext cx="423" cy="38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AutoShape 61"/>
              <p:cNvSpPr>
                <a:spLocks/>
              </p:cNvSpPr>
              <p:nvPr/>
            </p:nvSpPr>
            <p:spPr bwMode="auto">
              <a:xfrm>
                <a:off x="3211" y="921"/>
                <a:ext cx="153" cy="388"/>
              </a:xfrm>
              <a:prstGeom prst="rightBrace">
                <a:avLst>
                  <a:gd name="adj1" fmla="val 18301"/>
                  <a:gd name="adj2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83" name="AutoShape 62"/>
              <p:cNvSpPr>
                <a:spLocks/>
              </p:cNvSpPr>
              <p:nvPr/>
            </p:nvSpPr>
            <p:spPr bwMode="auto">
              <a:xfrm>
                <a:off x="3220" y="1309"/>
                <a:ext cx="172" cy="891"/>
              </a:xfrm>
              <a:prstGeom prst="rightBrace">
                <a:avLst>
                  <a:gd name="adj1" fmla="val 44186"/>
                  <a:gd name="adj2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altLang="ru-RU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84" name="Text Box 63"/>
              <p:cNvSpPr txBox="1">
                <a:spLocks noChangeArrowheads="1"/>
              </p:cNvSpPr>
              <p:nvPr/>
            </p:nvSpPr>
            <p:spPr bwMode="auto">
              <a:xfrm>
                <a:off x="848" y="436"/>
                <a:ext cx="458" cy="3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4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Руб</a:t>
                </a:r>
                <a:r>
                  <a:rPr kumimoji="0" lang="ru-RU" altLang="ru-RU" sz="16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.</a:t>
                </a:r>
              </a:p>
            </p:txBody>
          </p:sp>
          <p:sp>
            <p:nvSpPr>
              <p:cNvPr id="85" name="Text Box 64"/>
              <p:cNvSpPr txBox="1">
                <a:spLocks noChangeArrowheads="1"/>
              </p:cNvSpPr>
              <p:nvPr/>
            </p:nvSpPr>
            <p:spPr bwMode="auto">
              <a:xfrm>
                <a:off x="3369" y="948"/>
                <a:ext cx="803" cy="3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3"/>
                    </a:solidFill>
                    <a:uLnTx/>
                    <a:uFillTx/>
                    <a:latin typeface="+mn-lt"/>
                  </a:rPr>
                  <a:t>Купон</a:t>
                </a:r>
              </a:p>
            </p:txBody>
          </p:sp>
          <p:sp>
            <p:nvSpPr>
              <p:cNvPr id="86" name="Text Box 65"/>
              <p:cNvSpPr txBox="1">
                <a:spLocks noChangeArrowheads="1"/>
              </p:cNvSpPr>
              <p:nvPr/>
            </p:nvSpPr>
            <p:spPr bwMode="auto">
              <a:xfrm>
                <a:off x="3392" y="1598"/>
                <a:ext cx="1153" cy="322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+mj-lt"/>
                  </a:rPr>
                  <a:t>Номинал</a:t>
                </a:r>
              </a:p>
            </p:txBody>
          </p:sp>
          <p:sp>
            <p:nvSpPr>
              <p:cNvPr id="87" name="Text Box 66"/>
              <p:cNvSpPr txBox="1">
                <a:spLocks noChangeArrowheads="1"/>
              </p:cNvSpPr>
              <p:nvPr/>
            </p:nvSpPr>
            <p:spPr bwMode="auto">
              <a:xfrm>
                <a:off x="3076" y="2221"/>
                <a:ext cx="2403" cy="2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ru-RU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t</a:t>
                </a:r>
                <a:r>
                  <a:rPr kumimoji="0" lang="ru-RU" altLang="ru-RU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 </a:t>
                </a:r>
                <a:r>
                  <a:rPr kumimoji="0" lang="ru-RU" altLang="ru-RU" sz="1400" b="1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п</a:t>
                </a:r>
                <a:r>
                  <a:rPr kumimoji="0" lang="en-US" altLang="ru-RU" sz="1400" b="1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o</a:t>
                </a:r>
                <a:r>
                  <a:rPr kumimoji="0" lang="ru-RU" altLang="ru-RU" sz="1400" b="1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г</a:t>
                </a:r>
                <a:endParaRPr kumimoji="0" lang="ru-RU" altLang="ru-RU" sz="140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  <p:sp>
            <p:nvSpPr>
              <p:cNvPr id="88" name="Line 68"/>
              <p:cNvSpPr>
                <a:spLocks noChangeShapeType="1"/>
              </p:cNvSpPr>
              <p:nvPr/>
            </p:nvSpPr>
            <p:spPr bwMode="auto">
              <a:xfrm flipV="1">
                <a:off x="1306" y="1139"/>
                <a:ext cx="499" cy="15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Line 69"/>
              <p:cNvSpPr>
                <a:spLocks noChangeShapeType="1"/>
              </p:cNvSpPr>
              <p:nvPr/>
            </p:nvSpPr>
            <p:spPr bwMode="auto">
              <a:xfrm>
                <a:off x="1805" y="1139"/>
                <a:ext cx="0" cy="17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8" name="Line 47"/>
              <p:cNvSpPr>
                <a:spLocks noChangeShapeType="1"/>
              </p:cNvSpPr>
              <p:nvPr/>
            </p:nvSpPr>
            <p:spPr bwMode="auto">
              <a:xfrm>
                <a:off x="1300" y="1309"/>
                <a:ext cx="192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Line 45"/>
              <p:cNvSpPr>
                <a:spLocks noChangeShapeType="1"/>
              </p:cNvSpPr>
              <p:nvPr/>
            </p:nvSpPr>
            <p:spPr bwMode="auto">
              <a:xfrm flipV="1">
                <a:off x="1300" y="493"/>
                <a:ext cx="0" cy="1728"/>
              </a:xfrm>
              <a:prstGeom prst="line">
                <a:avLst/>
              </a:prstGeom>
              <a:ln>
                <a:headEnd/>
                <a:tailEnd type="triangle" w="med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3" name="Line 46"/>
              <p:cNvSpPr>
                <a:spLocks noChangeShapeType="1"/>
              </p:cNvSpPr>
              <p:nvPr/>
            </p:nvSpPr>
            <p:spPr bwMode="auto">
              <a:xfrm>
                <a:off x="1300" y="2221"/>
                <a:ext cx="3245" cy="0"/>
              </a:xfrm>
              <a:prstGeom prst="line">
                <a:avLst/>
              </a:prstGeom>
              <a:ln>
                <a:headEnd/>
                <a:tailEnd type="triangle" w="med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0" name="Text Box 66"/>
            <p:cNvSpPr txBox="1">
              <a:spLocks noChangeArrowheads="1"/>
            </p:cNvSpPr>
            <p:nvPr/>
          </p:nvSpPr>
          <p:spPr bwMode="auto">
            <a:xfrm>
              <a:off x="4357819" y="4128376"/>
              <a:ext cx="1053639" cy="4647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400" b="0" i="1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Время</a:t>
              </a: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26433" y="3217183"/>
            <a:ext cx="7884414" cy="1560383"/>
            <a:chOff x="226433" y="3217182"/>
            <a:chExt cx="5297830" cy="1560383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226434" y="3217182"/>
              <a:ext cx="5287289" cy="736379"/>
              <a:chOff x="226434" y="3113167"/>
              <a:chExt cx="5287289" cy="736379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226434" y="3113167"/>
                <a:ext cx="1979711" cy="73637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80000"/>
                  </a:lnSpc>
                </a:pPr>
                <a:r>
                  <a:rPr lang="ru-RU" sz="1600" b="1" dirty="0"/>
                  <a:t>Информирование инвесторов о величине </a:t>
                </a:r>
                <a:r>
                  <a:rPr lang="ru-RU" sz="1600" b="1" dirty="0" smtClean="0"/>
                  <a:t>купона</a:t>
                </a:r>
                <a:endParaRPr lang="ru-RU" sz="1600" b="1" dirty="0"/>
              </a:p>
            </p:txBody>
          </p:sp>
          <p:grpSp>
            <p:nvGrpSpPr>
              <p:cNvPr id="34" name="Группа 33"/>
              <p:cNvGrpSpPr/>
              <p:nvPr/>
            </p:nvGrpSpPr>
            <p:grpSpPr>
              <a:xfrm>
                <a:off x="2241502" y="3113168"/>
                <a:ext cx="3272221" cy="732830"/>
                <a:chOff x="680485" y="1714382"/>
                <a:chExt cx="3706387" cy="1083792"/>
              </a:xfrm>
            </p:grpSpPr>
            <p:sp>
              <p:nvSpPr>
                <p:cNvPr id="35" name="Прямоугольник 34"/>
                <p:cNvSpPr/>
                <p:nvPr/>
              </p:nvSpPr>
              <p:spPr>
                <a:xfrm>
                  <a:off x="680485" y="1714382"/>
                  <a:ext cx="3483638" cy="1083792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>
                    <a:lnSpc>
                      <a:spcPct val="110000"/>
                    </a:lnSpc>
                  </a:pPr>
                  <a:endParaRPr lang="ru-RU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  <p:sp>
              <p:nvSpPr>
                <p:cNvPr id="36" name="Rectangle 12"/>
                <p:cNvSpPr>
                  <a:spLocks noChangeArrowheads="1"/>
                </p:cNvSpPr>
                <p:nvPr/>
              </p:nvSpPr>
              <p:spPr bwMode="auto">
                <a:xfrm>
                  <a:off x="913815" y="1754746"/>
                  <a:ext cx="3473057" cy="100593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85000"/>
                    </a:lnSpc>
                    <a:spcAft>
                      <a:spcPts val="300"/>
                    </a:spcAft>
                  </a:pPr>
                  <a:r>
                    <a:rPr lang="ru-RU" sz="1400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до </a:t>
                  </a:r>
                  <a:r>
                    <a: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начала купонного периода</a:t>
                  </a:r>
                </a:p>
                <a:p>
                  <a:pPr>
                    <a:lnSpc>
                      <a:spcPct val="85000"/>
                    </a:lnSpc>
                    <a:spcAft>
                      <a:spcPts val="300"/>
                    </a:spcAft>
                  </a:pPr>
                  <a:r>
                    <a:rPr lang="ru-RU" sz="1400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при </a:t>
                  </a:r>
                  <a:r>
                    <a: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наступлении даты </a:t>
                  </a:r>
                  <a:r>
                    <a:rPr lang="ru-RU" sz="1400" dirty="0" smtClean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выплаты очередного </a:t>
                  </a:r>
                  <a:r>
                    <a: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купона</a:t>
                  </a:r>
                </a:p>
              </p:txBody>
            </p:sp>
          </p:grpSp>
        </p:grpSp>
        <p:grpSp>
          <p:nvGrpSpPr>
            <p:cNvPr id="4" name="Группа 3"/>
            <p:cNvGrpSpPr/>
            <p:nvPr/>
          </p:nvGrpSpPr>
          <p:grpSpPr>
            <a:xfrm>
              <a:off x="226433" y="4041186"/>
              <a:ext cx="5297830" cy="736379"/>
              <a:chOff x="226433" y="4001158"/>
              <a:chExt cx="5297830" cy="736379"/>
            </a:xfrm>
          </p:grpSpPr>
          <p:sp>
            <p:nvSpPr>
              <p:cNvPr id="37" name="Прямоугольник 36"/>
              <p:cNvSpPr/>
              <p:nvPr/>
            </p:nvSpPr>
            <p:spPr>
              <a:xfrm>
                <a:off x="226433" y="4001158"/>
                <a:ext cx="1979711" cy="73637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80000"/>
                  </a:lnSpc>
                </a:pPr>
                <a:r>
                  <a:rPr lang="ru-RU" sz="1600" b="1" dirty="0"/>
                  <a:t>Варианты установления купона</a:t>
                </a:r>
              </a:p>
            </p:txBody>
          </p:sp>
          <p:grpSp>
            <p:nvGrpSpPr>
              <p:cNvPr id="38" name="Группа 37"/>
              <p:cNvGrpSpPr/>
              <p:nvPr/>
            </p:nvGrpSpPr>
            <p:grpSpPr>
              <a:xfrm>
                <a:off x="2241502" y="4001161"/>
                <a:ext cx="3282761" cy="734771"/>
                <a:chOff x="668546" y="1718462"/>
                <a:chExt cx="3718326" cy="1086661"/>
              </a:xfrm>
            </p:grpSpPr>
            <p:sp>
              <p:nvSpPr>
                <p:cNvPr id="39" name="Прямоугольник 38"/>
                <p:cNvSpPr/>
                <p:nvPr/>
              </p:nvSpPr>
              <p:spPr>
                <a:xfrm>
                  <a:off x="668546" y="1718462"/>
                  <a:ext cx="3483639" cy="108379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>
                    <a:lnSpc>
                      <a:spcPct val="110000"/>
                    </a:lnSpc>
                  </a:pPr>
                  <a:endParaRPr lang="ru-RU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endParaRPr>
                </a:p>
              </p:txBody>
            </p:sp>
            <p:sp>
              <p:nvSpPr>
                <p:cNvPr id="40" name="Rectangle 12"/>
                <p:cNvSpPr>
                  <a:spLocks noChangeArrowheads="1"/>
                </p:cNvSpPr>
                <p:nvPr/>
              </p:nvSpPr>
              <p:spPr bwMode="auto">
                <a:xfrm>
                  <a:off x="913815" y="1742292"/>
                  <a:ext cx="3473057" cy="10628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85000"/>
                    </a:lnSpc>
                    <a:spcAft>
                      <a:spcPts val="300"/>
                    </a:spcAft>
                  </a:pPr>
                  <a:r>
                    <a: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в зависимости от темпа инфляции</a:t>
                  </a:r>
                </a:p>
                <a:p>
                  <a:pPr>
                    <a:lnSpc>
                      <a:spcPct val="85000"/>
                    </a:lnSpc>
                    <a:spcAft>
                      <a:spcPts val="300"/>
                    </a:spcAft>
                  </a:pPr>
                  <a:r>
                    <a: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в привязке к ставке LIBOR   </a:t>
                  </a:r>
                </a:p>
                <a:p>
                  <a:pPr>
                    <a:lnSpc>
                      <a:spcPct val="85000"/>
                    </a:lnSpc>
                    <a:spcAft>
                      <a:spcPts val="300"/>
                    </a:spcAft>
                  </a:pPr>
                  <a:r>
                    <a:rPr lang="ru-RU" sz="14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</a:rPr>
                    <a:t>по решению Совета Директоров</a:t>
                  </a:r>
                </a:p>
              </p:txBody>
            </p:sp>
          </p:grpSp>
        </p:grpSp>
        <p:sp>
          <p:nvSpPr>
            <p:cNvPr id="5" name="Стрелка вправо 4"/>
            <p:cNvSpPr/>
            <p:nvPr/>
          </p:nvSpPr>
          <p:spPr>
            <a:xfrm>
              <a:off x="2327959" y="3338493"/>
              <a:ext cx="129600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трелка вправо 43"/>
            <p:cNvSpPr/>
            <p:nvPr/>
          </p:nvSpPr>
          <p:spPr>
            <a:xfrm>
              <a:off x="2324639" y="4159252"/>
              <a:ext cx="129600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трелка вправо 44"/>
            <p:cNvSpPr/>
            <p:nvPr/>
          </p:nvSpPr>
          <p:spPr>
            <a:xfrm>
              <a:off x="2324639" y="4376033"/>
              <a:ext cx="129600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трелка вправо 45"/>
            <p:cNvSpPr/>
            <p:nvPr/>
          </p:nvSpPr>
          <p:spPr>
            <a:xfrm>
              <a:off x="2324639" y="4594564"/>
              <a:ext cx="129600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Стрелка вправо 46"/>
            <p:cNvSpPr/>
            <p:nvPr/>
          </p:nvSpPr>
          <p:spPr>
            <a:xfrm>
              <a:off x="2324639" y="3573693"/>
              <a:ext cx="129600" cy="828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77935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 txBox="1">
            <a:spLocks/>
          </p:cNvSpPr>
          <p:nvPr/>
        </p:nvSpPr>
        <p:spPr bwMode="auto">
          <a:xfrm>
            <a:off x="1428753" y="321470"/>
            <a:ext cx="7213599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 dirty="0" smtClean="0">
                <a:solidFill>
                  <a:schemeClr val="bg1"/>
                </a:solidFill>
                <a:latin typeface="Myriad Pro"/>
              </a:rPr>
              <a:t>Классификация  облигаций по возможности досрочного погашения</a:t>
            </a:r>
            <a:endParaRPr lang="ru-RU" sz="2000" b="1" dirty="0">
              <a:solidFill>
                <a:schemeClr val="bg1"/>
              </a:solidFill>
              <a:latin typeface="Myriad Pr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0" t="2762" r="77122" b="83641"/>
          <a:stretch/>
        </p:blipFill>
        <p:spPr bwMode="auto">
          <a:xfrm>
            <a:off x="204771" y="133707"/>
            <a:ext cx="889307" cy="705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41" r="24828" b="6752"/>
          <a:stretch/>
        </p:blipFill>
        <p:spPr bwMode="auto">
          <a:xfrm>
            <a:off x="0" y="4811150"/>
            <a:ext cx="6873766" cy="16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Группа 11"/>
          <p:cNvGrpSpPr/>
          <p:nvPr/>
        </p:nvGrpSpPr>
        <p:grpSpPr>
          <a:xfrm>
            <a:off x="2522939" y="1494737"/>
            <a:ext cx="5025225" cy="2802221"/>
            <a:chOff x="3736617" y="1287366"/>
            <a:chExt cx="5025225" cy="2802220"/>
          </a:xfrm>
        </p:grpSpPr>
        <p:grpSp>
          <p:nvGrpSpPr>
            <p:cNvPr id="14376" name="Группа 14375"/>
            <p:cNvGrpSpPr/>
            <p:nvPr/>
          </p:nvGrpSpPr>
          <p:grpSpPr>
            <a:xfrm>
              <a:off x="3736617" y="1287366"/>
              <a:ext cx="5025225" cy="2802220"/>
              <a:chOff x="1435371" y="1206193"/>
              <a:chExt cx="5025225" cy="2802220"/>
            </a:xfrm>
          </p:grpSpPr>
          <p:sp>
            <p:nvSpPr>
              <p:cNvPr id="69" name="TextBox 4"/>
              <p:cNvSpPr txBox="1">
                <a:spLocks noChangeArrowheads="1"/>
              </p:cNvSpPr>
              <p:nvPr/>
            </p:nvSpPr>
            <p:spPr bwMode="auto">
              <a:xfrm>
                <a:off x="4283878" y="1950167"/>
                <a:ext cx="2176718" cy="53553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ru-RU" altLang="ru-RU" sz="1800" b="1" kern="0" dirty="0" smtClean="0">
                    <a:solidFill>
                      <a:srgbClr val="000000"/>
                    </a:solidFill>
                    <a:latin typeface="+mn-lt"/>
                  </a:rPr>
                  <a:t>Погашаемые досрочно</a:t>
                </a:r>
                <a:endParaRPr lang="ru-RU" altLang="ru-RU" sz="1800" b="1" kern="0" dirty="0">
                  <a:solidFill>
                    <a:srgbClr val="000000"/>
                  </a:solidFill>
                  <a:latin typeface="+mn-lt"/>
                </a:endParaRPr>
              </a:p>
            </p:txBody>
          </p:sp>
          <p:sp>
            <p:nvSpPr>
              <p:cNvPr id="48" name="TextBox 3"/>
              <p:cNvSpPr txBox="1">
                <a:spLocks noChangeArrowheads="1"/>
              </p:cNvSpPr>
              <p:nvPr/>
            </p:nvSpPr>
            <p:spPr bwMode="auto">
              <a:xfrm>
                <a:off x="2851026" y="1206193"/>
                <a:ext cx="2207172" cy="523220"/>
              </a:xfrm>
              <a:prstGeom prst="rect">
                <a:avLst/>
              </a:prstGeom>
              <a:ln>
                <a:solidFill>
                  <a:schemeClr val="tx1"/>
                </a:solidFill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2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Облигации</a:t>
                </a:r>
              </a:p>
            </p:txBody>
          </p:sp>
          <p:sp>
            <p:nvSpPr>
              <p:cNvPr id="49" name="TextBox 4"/>
              <p:cNvSpPr txBox="1">
                <a:spLocks noChangeArrowheads="1"/>
              </p:cNvSpPr>
              <p:nvPr/>
            </p:nvSpPr>
            <p:spPr bwMode="auto">
              <a:xfrm>
                <a:off x="1435371" y="2068951"/>
                <a:ext cx="2176718" cy="3139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 anchor="ctr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Безотзывные</a:t>
                </a:r>
              </a:p>
            </p:txBody>
          </p:sp>
          <p:sp>
            <p:nvSpPr>
              <p:cNvPr id="51" name="TextBox 6"/>
              <p:cNvSpPr txBox="1">
                <a:spLocks noChangeArrowheads="1"/>
              </p:cNvSpPr>
              <p:nvPr/>
            </p:nvSpPr>
            <p:spPr bwMode="auto">
              <a:xfrm>
                <a:off x="1893941" y="2814673"/>
                <a:ext cx="1716708" cy="48628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ru-RU" altLang="ru-RU" sz="1600" b="1" kern="0" dirty="0" smtClean="0">
                    <a:solidFill>
                      <a:srgbClr val="000000"/>
                    </a:solidFill>
                    <a:latin typeface="+mn-lt"/>
                  </a:rPr>
                  <a:t>Погашаемые единовременно</a:t>
                </a:r>
                <a:endParaRPr lang="ru-RU" altLang="ru-RU" sz="1600" b="1" kern="0" dirty="0">
                  <a:solidFill>
                    <a:srgbClr val="000000"/>
                  </a:solidFill>
                  <a:latin typeface="+mn-lt"/>
                </a:endParaRPr>
              </a:p>
            </p:txBody>
          </p:sp>
          <p:cxnSp>
            <p:nvCxnSpPr>
              <p:cNvPr id="56" name="Прямая со стрелкой 55"/>
              <p:cNvCxnSpPr>
                <a:stCxn id="48" idx="2"/>
                <a:endCxn id="49" idx="0"/>
              </p:cNvCxnSpPr>
              <p:nvPr/>
            </p:nvCxnSpPr>
            <p:spPr>
              <a:xfrm flipH="1">
                <a:off x="2523730" y="1729413"/>
                <a:ext cx="1430882" cy="33953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 стрелкой 56"/>
              <p:cNvCxnSpPr>
                <a:stCxn id="48" idx="2"/>
              </p:cNvCxnSpPr>
              <p:nvPr/>
            </p:nvCxnSpPr>
            <p:spPr>
              <a:xfrm>
                <a:off x="3954612" y="1729413"/>
                <a:ext cx="1555817" cy="18360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>
                <a:off x="1614522" y="2382883"/>
                <a:ext cx="0" cy="1382387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 стрелкой 58"/>
              <p:cNvCxnSpPr/>
              <p:nvPr/>
            </p:nvCxnSpPr>
            <p:spPr>
              <a:xfrm>
                <a:off x="1605655" y="3057817"/>
                <a:ext cx="28828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 стрелкой 59"/>
              <p:cNvCxnSpPr/>
              <p:nvPr/>
            </p:nvCxnSpPr>
            <p:spPr>
              <a:xfrm>
                <a:off x="1614522" y="3765269"/>
                <a:ext cx="279419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8" name="TextBox 6"/>
              <p:cNvSpPr txBox="1">
                <a:spLocks noChangeArrowheads="1"/>
              </p:cNvSpPr>
              <p:nvPr/>
            </p:nvSpPr>
            <p:spPr bwMode="auto">
              <a:xfrm>
                <a:off x="1907861" y="3522126"/>
                <a:ext cx="1716708" cy="48628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ru-RU" altLang="ru-RU" sz="1600" b="1" kern="0" dirty="0" smtClean="0">
                    <a:solidFill>
                      <a:srgbClr val="000000"/>
                    </a:solidFill>
                    <a:latin typeface="+mn-lt"/>
                  </a:rPr>
                  <a:t>Амортизируе-мые</a:t>
                </a:r>
                <a:endParaRPr lang="ru-RU" altLang="ru-RU" sz="1600" b="1" kern="0" dirty="0">
                  <a:solidFill>
                    <a:srgbClr val="000000"/>
                  </a:solidFill>
                  <a:latin typeface="+mn-lt"/>
                </a:endParaRPr>
              </a:p>
            </p:txBody>
          </p:sp>
        </p:grpSp>
        <p:grpSp>
          <p:nvGrpSpPr>
            <p:cNvPr id="11" name="Группа 10"/>
            <p:cNvGrpSpPr/>
            <p:nvPr/>
          </p:nvGrpSpPr>
          <p:grpSpPr>
            <a:xfrm>
              <a:off x="6742928" y="2578528"/>
              <a:ext cx="2018914" cy="1314081"/>
              <a:chOff x="6742928" y="2578528"/>
              <a:chExt cx="2018914" cy="1314081"/>
            </a:xfrm>
          </p:grpSpPr>
          <p:sp>
            <p:nvSpPr>
              <p:cNvPr id="27" name="TextBox 6"/>
              <p:cNvSpPr txBox="1">
                <a:spLocks noChangeArrowheads="1"/>
              </p:cNvSpPr>
              <p:nvPr/>
            </p:nvSpPr>
            <p:spPr bwMode="auto">
              <a:xfrm>
                <a:off x="7031214" y="2994191"/>
                <a:ext cx="1716708" cy="28931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Отзывные</a:t>
                </a:r>
              </a:p>
            </p:txBody>
          </p:sp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6751795" y="2578528"/>
                <a:ext cx="0" cy="1274057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 стрелкой 28"/>
              <p:cNvCxnSpPr/>
              <p:nvPr/>
            </p:nvCxnSpPr>
            <p:spPr>
              <a:xfrm>
                <a:off x="6742928" y="3145132"/>
                <a:ext cx="28828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>
                <a:off x="6751795" y="3852584"/>
                <a:ext cx="279419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" name="TextBox 6"/>
              <p:cNvSpPr txBox="1">
                <a:spLocks noChangeArrowheads="1"/>
              </p:cNvSpPr>
              <p:nvPr/>
            </p:nvSpPr>
            <p:spPr bwMode="auto">
              <a:xfrm>
                <a:off x="7045134" y="3603299"/>
                <a:ext cx="1716708" cy="28931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</a:rPr>
                  <a:t>Возвратные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214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6651</TotalTime>
  <Words>2518</Words>
  <Application>Microsoft Office PowerPoint</Application>
  <PresentationFormat>Экран (16:9)</PresentationFormat>
  <Paragraphs>831</Paragraphs>
  <Slides>44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7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2" baseType="lpstr"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Оформление по умолчанию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ФИНАНСОВЫЕ ПОКАЗАТЕЛИ КОМПАНИЙ С РАЗЛИЧНЫМ РЕЙТИНГОМ</vt:lpstr>
      <vt:lpstr>Вероятность дефолта по корпоративным облигациям в разрезе рейтинговых оценок S&amp;P за 1981-2013гг.(%)</vt:lpstr>
      <vt:lpstr>Презентация PowerPoint</vt:lpstr>
      <vt:lpstr>Презентация PowerPoint</vt:lpstr>
      <vt:lpstr>Презентация PowerPoint</vt:lpstr>
    </vt:vector>
  </TitlesOfParts>
  <Company>hse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vkremlev</dc:creator>
  <cp:lastModifiedBy>Николай</cp:lastModifiedBy>
  <cp:revision>313</cp:revision>
  <dcterms:created xsi:type="dcterms:W3CDTF">2010-09-30T06:45:29Z</dcterms:created>
  <dcterms:modified xsi:type="dcterms:W3CDTF">2016-09-11T09:25:46Z</dcterms:modified>
</cp:coreProperties>
</file>