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8" r:id="rId4"/>
    <p:sldId id="261" r:id="rId5"/>
    <p:sldId id="262" r:id="rId6"/>
    <p:sldId id="263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59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94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6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6377"/>
            <a:ext cx="2057400" cy="43878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6377"/>
            <a:ext cx="6019800" cy="43878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22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44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98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34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975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751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290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523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51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9/2/2014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77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1" y="428627"/>
            <a:ext cx="72135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smtClean="0">
                <a:solidFill>
                  <a:schemeClr val="bg1"/>
                </a:solidFill>
              </a:rPr>
              <a:t>Тема 3. ВИДЫ И КЛАССИФИКАЦИЯ ЦЕННЫХ БУМАГ</a:t>
            </a:r>
            <a:endParaRPr lang="en-US" sz="20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1619672" y="2924944"/>
            <a:ext cx="619761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>
              <a:lnSpc>
                <a:spcPct val="200000"/>
              </a:lnSpc>
              <a:buFontTx/>
              <a:buAutoNum type="arabicPeriod"/>
            </a:pP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Понятие ценной бумаги</a:t>
            </a:r>
          </a:p>
          <a:p>
            <a:pPr marL="609600" indent="-609600">
              <a:lnSpc>
                <a:spcPct val="200000"/>
              </a:lnSpc>
              <a:buFontTx/>
              <a:buAutoNum type="arabicPeriod"/>
            </a:pP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Долевые и долговые ценные бумаги</a:t>
            </a:r>
          </a:p>
          <a:p>
            <a:pPr marL="609600" indent="-609600">
              <a:lnSpc>
                <a:spcPct val="200000"/>
              </a:lnSpc>
              <a:buFontTx/>
              <a:buAutoNum type="arabicPeriod"/>
            </a:pP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Классификация ценных бумаг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0" y="178275"/>
            <a:ext cx="889307" cy="940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6414867"/>
            <a:ext cx="6873766" cy="22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621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0" y="428627"/>
            <a:ext cx="72135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 smtClean="0">
                <a:solidFill>
                  <a:schemeClr val="bg1"/>
                </a:solidFill>
              </a:rPr>
              <a:t>ПОНЯТИЕ ЦЕННОЙ БУМАГИ </a:t>
            </a:r>
            <a:r>
              <a:rPr lang="ru-RU" altLang="ru-RU" sz="2400" b="1" dirty="0" smtClean="0">
                <a:solidFill>
                  <a:schemeClr val="bg1"/>
                </a:solidFill>
              </a:rPr>
              <a:t>(первоначальная редакция)</a:t>
            </a:r>
            <a:endParaRPr lang="ru-RU" altLang="ru-RU" sz="2400" b="1" dirty="0" smtClean="0">
              <a:solidFill>
                <a:schemeClr val="bg1"/>
              </a:solidFill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1259632" y="2924944"/>
            <a:ext cx="684076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ru-RU" sz="2400" b="1" u="sng" dirty="0" smtClean="0">
                <a:solidFill>
                  <a:schemeClr val="tx2">
                    <a:lumMod val="75000"/>
                  </a:schemeClr>
                </a:solidFill>
              </a:rPr>
              <a:t>Ценная бумага </a:t>
            </a: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– документ, удостоверяющий с соблюдением установленной формы и обязательных реквизитов имущественные права, осуществление или передача которых возможны только при его предъявлении </a:t>
            </a:r>
          </a:p>
          <a:p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(Гражданский кодекс РФ, ст.142)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0" y="178275"/>
            <a:ext cx="889307" cy="940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6414867"/>
            <a:ext cx="6873766" cy="22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02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0" y="428627"/>
            <a:ext cx="72135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 smtClean="0">
                <a:solidFill>
                  <a:schemeClr val="bg1"/>
                </a:solidFill>
              </a:rPr>
              <a:t>ПОНЯТИЕ ЦЕННОЙ </a:t>
            </a:r>
            <a:r>
              <a:rPr lang="ru-RU" altLang="ru-RU" sz="2400" b="1" dirty="0" smtClean="0">
                <a:solidFill>
                  <a:schemeClr val="bg1"/>
                </a:solidFill>
              </a:rPr>
              <a:t>БУМАГИ (редакция 2014г.) </a:t>
            </a:r>
            <a:endParaRPr lang="ru-RU" altLang="ru-RU" sz="2400" b="1" dirty="0" smtClean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0" y="178275"/>
            <a:ext cx="889307" cy="940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6414867"/>
            <a:ext cx="6873766" cy="22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4998" y="1493895"/>
            <a:ext cx="861570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2400" b="1" u="sng" dirty="0" smtClean="0"/>
              <a:t>Ценными </a:t>
            </a:r>
            <a:r>
              <a:rPr lang="ru-RU" sz="2400" b="1" u="sng" dirty="0"/>
              <a:t>бумагами </a:t>
            </a:r>
            <a:r>
              <a:rPr lang="ru-RU" sz="2400" dirty="0"/>
              <a:t>являются документы, соответствующие установленным законом требованиям и удостоверяющие обязательственные и иные права, осуществление или передача которых возможны только при предъявлении таких документов (документарные ценные бумаги).</a:t>
            </a:r>
          </a:p>
          <a:p>
            <a:endParaRPr lang="ru-RU" sz="2400" dirty="0"/>
          </a:p>
          <a:p>
            <a:r>
              <a:rPr lang="ru-RU" sz="2400" b="1" u="sng" dirty="0"/>
              <a:t>Ценными бумагами </a:t>
            </a:r>
            <a:r>
              <a:rPr lang="ru-RU" sz="2400" dirty="0"/>
              <a:t>признаются также обязательственные и иные права, которые закреплены в решении о выпуске или ином акте лица, выпустившего ценные бумаги в соответствии с требованиями закона, и осуществление и передача которых возможны только с соблюдением правил учета этих </a:t>
            </a:r>
            <a:r>
              <a:rPr lang="ru-RU" sz="2400" dirty="0" smtClean="0"/>
              <a:t>прав </a:t>
            </a:r>
            <a:r>
              <a:rPr lang="ru-RU" sz="2400" dirty="0"/>
              <a:t>(бездокументарные ценные бумаги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4478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0" y="428627"/>
            <a:ext cx="72135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 smtClean="0">
                <a:solidFill>
                  <a:schemeClr val="bg1"/>
                </a:solidFill>
              </a:rPr>
              <a:t>КЛАССИФИКАЦИИ ЦЕННЫХ БУМАГ</a:t>
            </a: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1259632" y="2924944"/>
            <a:ext cx="684076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По признаку возвратности средств инвесторам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По необходимости регистрации выпуска ценных бумаг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По форме выпуска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По механизму реализации прав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По важнейшим эмитентам</a:t>
            </a:r>
          </a:p>
          <a:p>
            <a:endParaRPr lang="ru-RU" altLang="ru-RU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0" y="178275"/>
            <a:ext cx="889307" cy="940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6414867"/>
            <a:ext cx="6873766" cy="22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472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53312" y="428627"/>
            <a:ext cx="72135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Классификация ценных бумаг по признаку возвратности средств</a:t>
            </a:r>
            <a:endParaRPr lang="ru-RU" altLang="ru-RU" b="1" dirty="0" smtClean="0">
              <a:solidFill>
                <a:schemeClr val="bg1"/>
              </a:solidFill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1259632" y="2924944"/>
            <a:ext cx="68407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ru-RU" altLang="ru-RU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0" y="178275"/>
            <a:ext cx="889307" cy="940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6414867"/>
            <a:ext cx="6873766" cy="22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91680" y="1856437"/>
            <a:ext cx="58075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2"/>
                </a:solidFill>
              </a:rPr>
              <a:t>Долговые ценные бумаги (облигация, вексель)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2"/>
                </a:solidFill>
              </a:rPr>
              <a:t>Долевые ценные бумаги (акции)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096208"/>
              </p:ext>
            </p:extLst>
          </p:nvPr>
        </p:nvGraphicFramePr>
        <p:xfrm>
          <a:off x="1632012" y="3212976"/>
          <a:ext cx="3428100" cy="23042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4050"/>
                <a:gridCol w="1714050"/>
              </a:tblGrid>
              <a:tr h="1152128">
                <a:tc rowSpan="2"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/>
                </a:tc>
              </a:tr>
              <a:tr h="11521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2">
                              <a:lumMod val="75000"/>
                            </a:schemeClr>
                          </a:solidFill>
                        </a:ln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25662" y="3501008"/>
            <a:ext cx="1515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Собственный</a:t>
            </a:r>
          </a:p>
          <a:p>
            <a:pPr algn="ctr"/>
            <a:r>
              <a:rPr lang="ru-RU" b="1" dirty="0" smtClean="0"/>
              <a:t>капитал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48019" y="4653136"/>
            <a:ext cx="1160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Заемный </a:t>
            </a:r>
          </a:p>
          <a:p>
            <a:pPr algn="ctr"/>
            <a:r>
              <a:rPr lang="ru-RU" b="1" dirty="0" smtClean="0"/>
              <a:t>капитал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907704" y="4005064"/>
            <a:ext cx="1114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Эмитент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156176" y="3212976"/>
            <a:ext cx="80021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Акции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924669" y="5299467"/>
            <a:ext cx="126323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Облигации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545272" y="3810124"/>
            <a:ext cx="111024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Инвестор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464908" y="5484133"/>
            <a:ext cx="0" cy="46514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464908" y="5949280"/>
            <a:ext cx="419532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6660232" y="5668799"/>
            <a:ext cx="0" cy="28048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464908" y="2852936"/>
            <a:ext cx="0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464908" y="2852936"/>
            <a:ext cx="409137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8" idx="0"/>
          </p:cNvCxnSpPr>
          <p:nvPr/>
        </p:nvCxnSpPr>
        <p:spPr>
          <a:xfrm>
            <a:off x="6556285" y="2852936"/>
            <a:ext cx="1" cy="36004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10" idx="0"/>
          </p:cNvCxnSpPr>
          <p:nvPr/>
        </p:nvCxnSpPr>
        <p:spPr>
          <a:xfrm>
            <a:off x="6956395" y="3386609"/>
            <a:ext cx="1143997" cy="42351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545272" y="4653136"/>
            <a:ext cx="111024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Инвестор</a:t>
            </a:r>
            <a:endParaRPr lang="ru-RU" dirty="0"/>
          </a:p>
        </p:txBody>
      </p:sp>
      <p:cxnSp>
        <p:nvCxnSpPr>
          <p:cNvPr id="28" name="Прямая со стрелкой 27"/>
          <p:cNvCxnSpPr>
            <a:stCxn id="9" idx="3"/>
            <a:endCxn id="26" idx="2"/>
          </p:cNvCxnSpPr>
          <p:nvPr/>
        </p:nvCxnSpPr>
        <p:spPr>
          <a:xfrm flipV="1">
            <a:off x="7187900" y="5022468"/>
            <a:ext cx="912492" cy="46166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трелка влево 28"/>
          <p:cNvSpPr/>
          <p:nvPr/>
        </p:nvSpPr>
        <p:spPr>
          <a:xfrm>
            <a:off x="5148063" y="3994790"/>
            <a:ext cx="2351169" cy="152549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лево 29"/>
          <p:cNvSpPr/>
          <p:nvPr/>
        </p:nvSpPr>
        <p:spPr>
          <a:xfrm>
            <a:off x="5148063" y="4837802"/>
            <a:ext cx="2351169" cy="138499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70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0" y="428627"/>
            <a:ext cx="72135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Классификация ценных бумаг по важнейшим эмитентам</a:t>
            </a:r>
            <a:endParaRPr lang="ru-RU" altLang="ru-RU" b="1" dirty="0">
              <a:solidFill>
                <a:schemeClr val="bg1"/>
              </a:solidFill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1259632" y="1700808"/>
            <a:ext cx="68407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altLang="ru-RU" sz="2400" b="1" dirty="0">
              <a:solidFill>
                <a:srgbClr val="1F497D">
                  <a:lumMod val="75000"/>
                </a:srgb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0" y="178275"/>
            <a:ext cx="889307" cy="940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6414867"/>
            <a:ext cx="6873766" cy="22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217936"/>
              </p:ext>
            </p:extLst>
          </p:nvPr>
        </p:nvGraphicFramePr>
        <p:xfrm>
          <a:off x="755576" y="1931640"/>
          <a:ext cx="8064500" cy="4018280"/>
        </p:xfrm>
        <a:graphic>
          <a:graphicData uri="http://schemas.openxmlformats.org/drawingml/2006/table">
            <a:tbl>
              <a:tblPr/>
              <a:tblGrid>
                <a:gridCol w="3257550"/>
                <a:gridCol w="4806950"/>
              </a:tblGrid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charset="0"/>
                        </a:rPr>
                        <a:t>Вид ценной бумаги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charset="0"/>
                        </a:rPr>
                        <a:t>Характеристика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6350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Государственные ценные бумаги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Эмитент – федеральное правительство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Только долговые </a:t>
                      </a: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ценные бумаги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Субфедеральные ценные бумаги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Эмитент – субъекты РФ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Только долговые 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ценные бумаги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Муниципальные ценные бумаги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Эмитент – местные органы власти в составе субъектов РФ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Только долговые ценные бумаги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Корпоративные ценные бумаги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Эмитент – предприятия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Долговые ценные бумаги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Акции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62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0" y="428627"/>
            <a:ext cx="72135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Классификация ценных бумаг по механизму реализации прав</a:t>
            </a:r>
            <a:endParaRPr lang="ru-RU" altLang="ru-RU" b="1" dirty="0">
              <a:solidFill>
                <a:schemeClr val="bg1"/>
              </a:solidFill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1259632" y="1700808"/>
            <a:ext cx="68407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altLang="ru-RU" sz="2400" b="1" dirty="0">
              <a:solidFill>
                <a:srgbClr val="1F497D">
                  <a:lumMod val="75000"/>
                </a:srgb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0" y="178275"/>
            <a:ext cx="889307" cy="940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6414867"/>
            <a:ext cx="6873766" cy="22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089881"/>
              </p:ext>
            </p:extLst>
          </p:nvPr>
        </p:nvGraphicFramePr>
        <p:xfrm>
          <a:off x="827584" y="1616299"/>
          <a:ext cx="8064500" cy="4798568"/>
        </p:xfrm>
        <a:graphic>
          <a:graphicData uri="http://schemas.openxmlformats.org/drawingml/2006/table">
            <a:tbl>
              <a:tblPr/>
              <a:tblGrid>
                <a:gridCol w="3257550"/>
                <a:gridCol w="4806950"/>
              </a:tblGrid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charset="0"/>
                        </a:rPr>
                        <a:t>Вид ценной бумаги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charset="0"/>
                        </a:rPr>
                        <a:t>Характеристика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6350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Предъявительские ценные бумаги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Документарная форма выпуска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Отсутствие реестра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Простота обращения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Передача прав – простое вручение ценной бумаги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Именные ценные бумаги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Документарная и бездокументарная форма выпуска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Обязательное ведение реестра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Передача прав – путем внесения изменений в реестр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Ордерные ценные бумаги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defRPr sz="2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chemeClr val="tx1"/>
                          </a:solidFill>
                          <a:latin typeface="Arial" charset="0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Документарная форма выпуска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Отсутствие реестра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Передача прав – при помощи индоссамента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65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0" y="428627"/>
            <a:ext cx="72135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Классификация ценных бумаг по форме выпуска</a:t>
            </a:r>
            <a:endParaRPr lang="ru-RU" altLang="ru-RU" b="1" dirty="0">
              <a:solidFill>
                <a:schemeClr val="bg1"/>
              </a:solidFill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1259632" y="1700808"/>
            <a:ext cx="68407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altLang="ru-RU" sz="2400" b="1" dirty="0">
              <a:solidFill>
                <a:srgbClr val="1F497D">
                  <a:lumMod val="75000"/>
                </a:srgb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0" y="178275"/>
            <a:ext cx="889307" cy="940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6414867"/>
            <a:ext cx="6873766" cy="22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27723" y="2708919"/>
            <a:ext cx="600857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Документарная (наличная) форма выпуска на бумажном носителе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Бездокументарная (безналичная) форма выпуска в виде электронной записи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373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0" y="428627"/>
            <a:ext cx="7213599" cy="41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Классификация ценных бумаг по необходимости регистрации выпуска</a:t>
            </a:r>
            <a:endParaRPr lang="ru-RU" altLang="ru-RU" b="1" dirty="0">
              <a:solidFill>
                <a:schemeClr val="bg1"/>
              </a:solidFill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1259632" y="1700808"/>
            <a:ext cx="68407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altLang="ru-RU" sz="2400" b="1" dirty="0">
              <a:solidFill>
                <a:srgbClr val="1F497D">
                  <a:lumMod val="75000"/>
                </a:srgb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0" y="178275"/>
            <a:ext cx="889307" cy="940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6414867"/>
            <a:ext cx="6873766" cy="22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27723" y="2708919"/>
            <a:ext cx="60085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Эмиссионные ценные бумаги (акции, облигации)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alt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Неэмиссионные</a:t>
            </a:r>
            <a:r>
              <a:rPr lang="ru-RU" altLang="ru-RU" sz="2400" b="1" dirty="0" smtClean="0">
                <a:solidFill>
                  <a:schemeClr val="tx2">
                    <a:lumMod val="75000"/>
                  </a:schemeClr>
                </a:solidFill>
              </a:rPr>
              <a:t> ценные бумаги (вексель, коносамент)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alt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694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364</Words>
  <Application>Microsoft Office PowerPoint</Application>
  <PresentationFormat>Экран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Финансовые рынки и финансовые институты (Фондовый рынок)</dc:title>
  <dc:creator>Берзон</dc:creator>
  <cp:lastModifiedBy>Николай</cp:lastModifiedBy>
  <cp:revision>4</cp:revision>
  <dcterms:created xsi:type="dcterms:W3CDTF">2014-01-10T17:16:00Z</dcterms:created>
  <dcterms:modified xsi:type="dcterms:W3CDTF">2014-09-02T19:39:20Z</dcterms:modified>
</cp:coreProperties>
</file>